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259" r:id="rId2"/>
    <p:sldId id="275" r:id="rId3"/>
    <p:sldId id="292" r:id="rId4"/>
    <p:sldId id="291" r:id="rId5"/>
    <p:sldId id="274" r:id="rId6"/>
    <p:sldId id="290" r:id="rId7"/>
    <p:sldId id="277" r:id="rId8"/>
    <p:sldId id="288" r:id="rId9"/>
    <p:sldId id="284" r:id="rId10"/>
    <p:sldId id="285" r:id="rId11"/>
    <p:sldId id="286" r:id="rId12"/>
    <p:sldId id="287" r:id="rId13"/>
    <p:sldId id="278" r:id="rId14"/>
    <p:sldId id="280" r:id="rId15"/>
    <p:sldId id="281" r:id="rId16"/>
    <p:sldId id="289" r:id="rId17"/>
    <p:sldId id="279" r:id="rId18"/>
    <p:sldId id="282" r:id="rId19"/>
    <p:sldId id="283" r:id="rId20"/>
    <p:sldId id="273" r:id="rId21"/>
    <p:sldId id="29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32"/>
    <a:srgbClr val="FF5050"/>
    <a:srgbClr val="FFD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72" y="-4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32C84-C7AA-4D71-9404-BA661E09B230}" type="datetimeFigureOut">
              <a:rPr lang="en-US" smtClean="0"/>
              <a:t>3/21/2016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8D867A-6D6A-4A13-AA32-0F5F8DB37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90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31711"/>
            <a:ext cx="6588224" cy="1260000"/>
          </a:xfrm>
        </p:spPr>
        <p:txBody>
          <a:bodyPr lIns="90000"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D3E5B-89D0-4650-ABE7-8ABBCF4C5474}" type="datetime1">
              <a:rPr lang="en-US" smtClean="0"/>
              <a:t>3/21/2016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ICT.OPEN 2016 – DPA*: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5356481" y="302593"/>
            <a:ext cx="3572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800" b="1" dirty="0" smtClean="0">
                <a:solidFill>
                  <a:srgbClr val="FF0032"/>
                </a:solidFill>
                <a:latin typeface="Corbel" panose="020B0503020204020204" pitchFamily="34" charset="0"/>
              </a:rPr>
              <a:t>Wouter van Toll</a:t>
            </a:r>
            <a:r>
              <a:rPr lang="nl-NL" sz="1800" b="0" baseline="0" dirty="0" smtClean="0">
                <a:solidFill>
                  <a:srgbClr val="FF0032"/>
                </a:solidFill>
                <a:latin typeface="Corbel" panose="020B0503020204020204" pitchFamily="34" charset="0"/>
              </a:rPr>
              <a:t> &amp; </a:t>
            </a:r>
            <a:r>
              <a:rPr lang="nl-NL" sz="1800" b="1" dirty="0" smtClean="0">
                <a:solidFill>
                  <a:srgbClr val="FF0032"/>
                </a:solidFill>
                <a:latin typeface="Corbel" panose="020B0503020204020204" pitchFamily="34" charset="0"/>
              </a:rPr>
              <a:t>Roland Geraerts</a:t>
            </a:r>
          </a:p>
          <a:p>
            <a:pPr algn="r"/>
            <a:r>
              <a:rPr lang="nl-NL" sz="1800" b="0" dirty="0" smtClean="0">
                <a:solidFill>
                  <a:srgbClr val="FF0032"/>
                </a:solidFill>
                <a:latin typeface="Corbel" panose="020B0503020204020204" pitchFamily="34" charset="0"/>
              </a:rPr>
              <a:t>ICT.OPEN</a:t>
            </a:r>
            <a:r>
              <a:rPr lang="nl-NL" sz="1800" b="0" baseline="0" dirty="0" smtClean="0">
                <a:solidFill>
                  <a:srgbClr val="FF0032"/>
                </a:solidFill>
                <a:latin typeface="Corbel" panose="020B0503020204020204" pitchFamily="34" charset="0"/>
              </a:rPr>
              <a:t> – March 22/23, 2016</a:t>
            </a:r>
            <a:endParaRPr lang="en-US" sz="1800" b="0" dirty="0">
              <a:solidFill>
                <a:srgbClr val="FF0032"/>
              </a:solidFill>
              <a:latin typeface="Corbel" panose="020B0503020204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18" y="301337"/>
            <a:ext cx="2357214" cy="6423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212" y="490952"/>
            <a:ext cx="648072" cy="223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2070" y="1231714"/>
            <a:ext cx="942639" cy="1260000"/>
          </a:xfrm>
          <a:prstGeom prst="rect">
            <a:avLst/>
          </a:prstGeom>
        </p:spPr>
      </p:pic>
      <p:pic>
        <p:nvPicPr>
          <p:cNvPr id="13" name="Picture 2" descr="C:\Users\3117456\Documents\Presentations\2016-03-22 ICT.OPEN 2016 - Re-planning\photo-wouter.jp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" r="9062" b="8552"/>
          <a:stretch/>
        </p:blipFill>
        <p:spPr bwMode="auto">
          <a:xfrm>
            <a:off x="6810415" y="1231714"/>
            <a:ext cx="942640" cy="12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351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E5C12-BA1E-43F9-84EA-E77A387BBBCE}" type="datetime1">
              <a:rPr lang="en-US" smtClean="0"/>
              <a:t>3/21/2016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ICT.OPEN 2016 – DPA*: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56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9FA94-C488-4EAF-9737-D51C266411D8}" type="datetime1">
              <a:rPr lang="en-US" smtClean="0"/>
              <a:t>3/21/2016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ICT.OPEN 2016 – DPA*: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64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68298" y="6356350"/>
            <a:ext cx="10633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C6BA72B-5BC2-4396-BEAC-30F717F8E51B}" type="datetime1">
              <a:rPr lang="en-US" smtClean="0"/>
              <a:t>3/21/2016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8512" y="6356350"/>
            <a:ext cx="620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ICT.OPEN 2016 – DPA*: Dynamically Pruned A* for Re-planning in Navigation Meshes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0352" y="6356350"/>
            <a:ext cx="946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85CD4B6-1F8F-43A0-A3C8-6CBF43D1A6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44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2" y="4406901"/>
            <a:ext cx="8421687" cy="750291"/>
          </a:xfrm>
          <a:solidFill>
            <a:srgbClr val="FFD900"/>
          </a:solidFill>
        </p:spPr>
        <p:txBody>
          <a:bodyPr lIns="252000" anchor="ctr">
            <a:normAutofit/>
          </a:bodyPr>
          <a:lstStyle>
            <a:lvl1pPr algn="l">
              <a:defRPr sz="3600" b="1" cap="none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852936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7BEBE-3547-4915-84A2-50FF5C1C994D}" type="datetime1">
              <a:rPr lang="en-US" smtClean="0"/>
              <a:t>3/21/2016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ICT.OPEN 2016 – DPA*: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350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9FA41-35E4-4511-A645-80F69E5B5F3C}" type="datetime1">
              <a:rPr lang="en-US" smtClean="0"/>
              <a:t>3/21/2016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ICT.OPEN 2016 – DPA*: Dynamically Pruned A* for Re-planning in Navigation Meshes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86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4EAE4-4CA8-4328-89C2-ECEA9184B052}" type="datetime1">
              <a:rPr lang="en-US" smtClean="0"/>
              <a:t>3/21/2016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ICT.OPEN 2016 – DPA*: Dynamically Pruned A* for Re-planning in Navigation Meshes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5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9120C-702E-42F6-AF91-3F400F215D63}" type="datetime1">
              <a:rPr lang="en-US" smtClean="0"/>
              <a:t>3/21/2016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ICT.OPEN 2016 – DPA*: Dynamically Pruned A* for Re-planning in Navigation Meshes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34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7F66D-076A-4CCC-AA9B-EEC627A91F73}" type="datetime1">
              <a:rPr lang="en-US" smtClean="0"/>
              <a:t>3/21/2016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ICT.OPEN 2016 – DPA*: Dynamically Pruned A* for Re-planning in Navigation Meshes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849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04F43-9923-4B2C-9A9C-58DCB38DC656}" type="datetime1">
              <a:rPr lang="en-US" smtClean="0"/>
              <a:t>3/21/2016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ICT.OPEN 2016 – DPA*: Dynamically Pruned A* for Re-planning in Navigation Meshes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03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8BBCD-46D7-412C-AC71-8700F410DF9F}" type="datetime1">
              <a:rPr lang="en-US" smtClean="0"/>
              <a:t>3/21/2016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ICT.OPEN 2016 – DPA*: Dynamically Pruned A* for Re-planning in Navigation Meshes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13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02630"/>
            <a:ext cx="8676456" cy="778098"/>
          </a:xfrm>
          <a:prstGeom prst="rect">
            <a:avLst/>
          </a:prstGeom>
          <a:solidFill>
            <a:srgbClr val="FF0032"/>
          </a:solidFill>
        </p:spPr>
        <p:txBody>
          <a:bodyPr vert="horz" lIns="25200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1196752"/>
            <a:ext cx="843528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8298" y="6356350"/>
            <a:ext cx="10633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fld id="{C2679F22-2FA1-4CE4-92C1-2A1FBFE8E79A}" type="datetime1">
              <a:rPr lang="en-US" smtClean="0"/>
              <a:t>3/21/2016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8512" y="6356350"/>
            <a:ext cx="620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r>
              <a:rPr lang="en-US" smtClean="0"/>
              <a:t>ICT.OPEN 2016 – DPA*: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0352" y="6356350"/>
            <a:ext cx="946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fld id="{485CD4B6-1F8F-43A0-A3C8-6CBF43D1A6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9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400" b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anose="05000000000000000000" pitchFamily="2" charset="2"/>
        <a:buChar char="§"/>
        <a:defRPr sz="2000" b="0" kern="1200">
          <a:solidFill>
            <a:schemeClr val="tx1">
              <a:lumMod val="50000"/>
              <a:lumOff val="50000"/>
            </a:schemeClr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800" b="0" kern="1200">
          <a:solidFill>
            <a:schemeClr val="tx1">
              <a:lumMod val="50000"/>
              <a:lumOff val="50000"/>
            </a:schemeClr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b="0" kern="1200">
          <a:solidFill>
            <a:schemeClr val="tx1">
              <a:lumMod val="50000"/>
              <a:lumOff val="50000"/>
            </a:schemeClr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b="0" kern="1200">
          <a:solidFill>
            <a:schemeClr val="tx1">
              <a:lumMod val="50000"/>
              <a:lumOff val="50000"/>
            </a:schemeClr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wmv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DPA*: </a:t>
            </a:r>
            <a:r>
              <a:rPr lang="nl-NL" dirty="0" smtClean="0"/>
              <a:t>Dynamically Pruned A* </a:t>
            </a:r>
            <a:br>
              <a:rPr lang="nl-NL" dirty="0" smtClean="0"/>
            </a:br>
            <a:r>
              <a:rPr lang="nl-NL" sz="2200" dirty="0" smtClean="0"/>
              <a:t>for Re-planning in Navigation Meshes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26252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00" y="1800000"/>
            <a:ext cx="3528000" cy="3528000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00" y="1800000"/>
            <a:ext cx="3528000" cy="3528000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Scenario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Obstacle inserted, old path </a:t>
            </a:r>
            <a:r>
              <a:rPr lang="nl-NL" dirty="0"/>
              <a:t>in </a:t>
            </a:r>
            <a:r>
              <a:rPr lang="nl-NL" b="1" i="1" dirty="0"/>
              <a:t>R</a:t>
            </a:r>
            <a:endParaRPr lang="nl-NL" dirty="0" smtClean="0"/>
          </a:p>
          <a:p>
            <a:pPr lvl="1"/>
            <a:r>
              <a:rPr lang="nl-NL" dirty="0" smtClean="0"/>
              <a:t>We need to find a “detour”</a:t>
            </a:r>
          </a:p>
          <a:p>
            <a:pPr marL="0" indent="0">
              <a:buNone/>
            </a:pPr>
            <a:endParaRPr lang="nl-NL" dirty="0" smtClean="0">
              <a:sym typeface="Wingdings" panose="05000000000000000000" pitchFamily="2" charset="2"/>
            </a:endParaRPr>
          </a:p>
          <a:p>
            <a:r>
              <a:rPr lang="nl-NL" dirty="0" smtClean="0">
                <a:sym typeface="Wingdings" panose="05000000000000000000" pitchFamily="2" charset="2"/>
              </a:rPr>
              <a:t>Pruning in DPA*:</a:t>
            </a:r>
          </a:p>
          <a:p>
            <a:pPr lvl="1"/>
            <a:r>
              <a:rPr lang="nl-NL" dirty="0" smtClean="0">
                <a:sym typeface="Wingdings" panose="05000000000000000000" pitchFamily="2" charset="2"/>
              </a:rPr>
              <a:t>For each V on </a:t>
            </a:r>
            <a:r>
              <a:rPr lang="nl-NL" dirty="0" smtClean="0">
                <a:solidFill>
                  <a:srgbClr val="FF0000"/>
                </a:solidFill>
                <a:sym typeface="Wingdings" panose="05000000000000000000" pitchFamily="2" charset="2"/>
              </a:rPr>
              <a:t>[BG]</a:t>
            </a:r>
            <a:r>
              <a:rPr lang="nl-NL" b="1" baseline="30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-</a:t>
            </a:r>
            <a:r>
              <a:rPr lang="nl-NL" dirty="0" smtClean="0">
                <a:sym typeface="Wingdings" panose="05000000000000000000" pitchFamily="2" charset="2"/>
              </a:rPr>
              <a:t>,</a:t>
            </a:r>
            <a:r>
              <a:rPr lang="nl-NL" dirty="0">
                <a:sym typeface="Wingdings" panose="05000000000000000000" pitchFamily="2" charset="2"/>
              </a:rPr>
              <a:t/>
            </a:r>
            <a:br>
              <a:rPr lang="nl-NL" dirty="0">
                <a:sym typeface="Wingdings" panose="05000000000000000000" pitchFamily="2" charset="2"/>
              </a:rPr>
            </a:br>
            <a:r>
              <a:rPr lang="nl-NL" dirty="0" smtClean="0">
                <a:sym typeface="Wingdings" panose="05000000000000000000" pitchFamily="2" charset="2"/>
              </a:rPr>
              <a:t>we know that </a:t>
            </a:r>
            <a:r>
              <a:rPr lang="nl-NL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[VG]</a:t>
            </a:r>
            <a:r>
              <a:rPr lang="nl-NL" b="1" baseline="30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+</a:t>
            </a:r>
            <a:r>
              <a:rPr lang="nl-NL" b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nl-NL" dirty="0" smtClean="0">
                <a:sym typeface="Wingdings" panose="05000000000000000000" pitchFamily="2" charset="2"/>
              </a:rPr>
              <a:t>= </a:t>
            </a:r>
            <a:r>
              <a:rPr lang="nl-NL" dirty="0" smtClean="0">
                <a:solidFill>
                  <a:srgbClr val="FF0032"/>
                </a:solidFill>
                <a:sym typeface="Wingdings" panose="05000000000000000000" pitchFamily="2" charset="2"/>
              </a:rPr>
              <a:t>[VG]</a:t>
            </a:r>
            <a:r>
              <a:rPr lang="nl-NL" b="1" baseline="30000" dirty="0" smtClean="0">
                <a:solidFill>
                  <a:srgbClr val="FF0032"/>
                </a:solidFill>
                <a:sym typeface="Wingdings" panose="05000000000000000000" pitchFamily="2" charset="2"/>
              </a:rPr>
              <a:t>-</a:t>
            </a:r>
            <a:endParaRPr lang="nl-NL" b="1" dirty="0" smtClean="0">
              <a:solidFill>
                <a:srgbClr val="FF0032"/>
              </a:solidFill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nl-NL" dirty="0" smtClean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nl-NL" dirty="0" smtClean="0">
                <a:sym typeface="Wingdings" panose="05000000000000000000" pitchFamily="2" charset="2"/>
              </a:rPr>
              <a:t> Skip all neighbors of V</a:t>
            </a:r>
            <a:br>
              <a:rPr lang="nl-NL" dirty="0" smtClean="0">
                <a:sym typeface="Wingdings" panose="05000000000000000000" pitchFamily="2" charset="2"/>
              </a:rPr>
            </a:br>
            <a:r>
              <a:rPr lang="nl-NL" dirty="0" smtClean="0">
                <a:sym typeface="Wingdings" panose="05000000000000000000" pitchFamily="2" charset="2"/>
              </a:rPr>
              <a:t>     except its </a:t>
            </a:r>
            <a:r>
              <a:rPr lang="nl-NL" dirty="0" smtClean="0">
                <a:solidFill>
                  <a:srgbClr val="FF0032"/>
                </a:solidFill>
                <a:sym typeface="Wingdings" panose="05000000000000000000" pitchFamily="2" charset="2"/>
              </a:rPr>
              <a:t>successor</a:t>
            </a:r>
          </a:p>
          <a:p>
            <a:pPr marL="457200" lvl="1" indent="0">
              <a:buNone/>
            </a:pPr>
            <a:endParaRPr lang="nl-NL" dirty="0" smtClean="0"/>
          </a:p>
          <a:p>
            <a:r>
              <a:rPr lang="nl-NL" dirty="0" smtClean="0"/>
              <a:t>Best results when the event is</a:t>
            </a:r>
            <a:br>
              <a:rPr lang="nl-NL" dirty="0" smtClean="0"/>
            </a:br>
            <a:r>
              <a:rPr lang="nl-NL" dirty="0" smtClean="0"/>
              <a:t>close to the </a:t>
            </a:r>
            <a:r>
              <a:rPr lang="nl-NL" dirty="0" smtClean="0"/>
              <a:t>character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E891BFE-200E-4A32-A8B3-5A77A6F2D7DE}" type="datetime1">
              <a:rPr lang="en-US" smtClean="0"/>
              <a:t>3/21/2016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ICT.OPEN 2016 – DPA*: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7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Scenario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Obstacle deleted, old path not </a:t>
            </a:r>
            <a:r>
              <a:rPr lang="nl-NL" dirty="0"/>
              <a:t>in </a:t>
            </a:r>
            <a:r>
              <a:rPr lang="nl-NL" b="1" i="1" dirty="0"/>
              <a:t>R</a:t>
            </a:r>
            <a:endParaRPr lang="nl-NL" dirty="0" smtClean="0"/>
          </a:p>
          <a:p>
            <a:pPr lvl="1"/>
            <a:r>
              <a:rPr lang="nl-NL" dirty="0" smtClean="0"/>
              <a:t>Detour may no longer be needed</a:t>
            </a:r>
          </a:p>
          <a:p>
            <a:pPr lvl="1"/>
            <a:r>
              <a:rPr lang="nl-NL" dirty="0" smtClean="0">
                <a:solidFill>
                  <a:srgbClr val="FF0032"/>
                </a:solidFill>
              </a:rPr>
              <a:t>If</a:t>
            </a:r>
            <a:r>
              <a:rPr lang="nl-NL" dirty="0" smtClean="0"/>
              <a:t> </a:t>
            </a:r>
            <a:r>
              <a:rPr lang="nl-NL" dirty="0" smtClean="0"/>
              <a:t>a better path exists, it </a:t>
            </a:r>
            <a:r>
              <a:rPr lang="nl-NL" dirty="0" smtClean="0">
                <a:solidFill>
                  <a:srgbClr val="FF0032"/>
                </a:solidFill>
              </a:rPr>
              <a:t>must</a:t>
            </a:r>
            <a:r>
              <a:rPr lang="nl-NL" dirty="0" smtClean="0"/>
              <a:t> </a:t>
            </a:r>
            <a:br>
              <a:rPr lang="nl-NL" dirty="0" smtClean="0"/>
            </a:br>
            <a:r>
              <a:rPr lang="nl-NL" dirty="0" smtClean="0"/>
              <a:t>visit the affected region </a:t>
            </a:r>
            <a:r>
              <a:rPr lang="nl-NL" b="1" i="1" dirty="0" smtClean="0"/>
              <a:t>R</a:t>
            </a:r>
          </a:p>
          <a:p>
            <a:pPr lvl="1"/>
            <a:endParaRPr lang="nl-NL" b="1" i="1" dirty="0"/>
          </a:p>
          <a:p>
            <a:r>
              <a:rPr lang="nl-NL" dirty="0" smtClean="0">
                <a:sym typeface="Wingdings" panose="05000000000000000000" pitchFamily="2" charset="2"/>
              </a:rPr>
              <a:t>Pruning in DPA*:</a:t>
            </a:r>
            <a:endParaRPr lang="nl-NL" dirty="0">
              <a:sym typeface="Wingdings" panose="05000000000000000000" pitchFamily="2" charset="2"/>
            </a:endParaRPr>
          </a:p>
          <a:p>
            <a:pPr lvl="1"/>
            <a:r>
              <a:rPr lang="nl-NL" dirty="0">
                <a:sym typeface="Wingdings" panose="05000000000000000000" pitchFamily="2" charset="2"/>
              </a:rPr>
              <a:t>If we haven’t visited </a:t>
            </a:r>
            <a:r>
              <a:rPr lang="nl-NL" b="1" i="1" dirty="0">
                <a:sym typeface="Wingdings" panose="05000000000000000000" pitchFamily="2" charset="2"/>
              </a:rPr>
              <a:t>R</a:t>
            </a:r>
            <a:r>
              <a:rPr lang="nl-NL" dirty="0">
                <a:sym typeface="Wingdings" panose="05000000000000000000" pitchFamily="2" charset="2"/>
              </a:rPr>
              <a:t> yet </a:t>
            </a:r>
            <a:r>
              <a:rPr lang="nl-NL" dirty="0" smtClean="0">
                <a:sym typeface="Wingdings" panose="05000000000000000000" pitchFamily="2" charset="2"/>
              </a:rPr>
              <a:t/>
            </a:r>
            <a:br>
              <a:rPr lang="nl-NL" dirty="0" smtClean="0">
                <a:sym typeface="Wingdings" panose="05000000000000000000" pitchFamily="2" charset="2"/>
              </a:rPr>
            </a:br>
            <a:r>
              <a:rPr lang="nl-NL" dirty="0" smtClean="0">
                <a:sym typeface="Wingdings" panose="05000000000000000000" pitchFamily="2" charset="2"/>
              </a:rPr>
              <a:t>and V </a:t>
            </a:r>
            <a:r>
              <a:rPr lang="nl-NL" dirty="0" smtClean="0">
                <a:sym typeface="Wingdings" panose="05000000000000000000" pitchFamily="2" charset="2"/>
              </a:rPr>
              <a:t>is too far away from </a:t>
            </a:r>
            <a:r>
              <a:rPr lang="nl-NL" b="1" i="1" dirty="0" smtClean="0">
                <a:sym typeface="Wingdings" panose="05000000000000000000" pitchFamily="2" charset="2"/>
              </a:rPr>
              <a:t>R</a:t>
            </a:r>
            <a:r>
              <a:rPr lang="nl-NL" dirty="0" smtClean="0">
                <a:sym typeface="Wingdings" panose="05000000000000000000" pitchFamily="2" charset="2"/>
              </a:rPr>
              <a:t>,</a:t>
            </a:r>
            <a:br>
              <a:rPr lang="nl-NL" dirty="0" smtClean="0">
                <a:sym typeface="Wingdings" panose="05000000000000000000" pitchFamily="2" charset="2"/>
              </a:rPr>
            </a:br>
            <a:r>
              <a:rPr lang="nl-NL" dirty="0" smtClean="0">
                <a:sym typeface="Wingdings" panose="05000000000000000000" pitchFamily="2" charset="2"/>
              </a:rPr>
              <a:t>skip V</a:t>
            </a:r>
            <a:endParaRPr lang="nl-NL" b="1" i="1" dirty="0" smtClean="0">
              <a:sym typeface="Wingdings" panose="05000000000000000000" pitchFamily="2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35ADD6F-338D-49BA-B539-8D57B191C8BC}" type="datetime1">
              <a:rPr lang="en-US" smtClean="0"/>
              <a:t>3/21/2016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ICT.OPEN 2016 – DPA*: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9" name="Picture 3" descr="C:\Users\3117456\Documents\Publications\2015 IROS Re-planning\presentation\scenario4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00" y="1799259"/>
            <a:ext cx="3528000" cy="3528000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3117456\Documents\Publications\2015 IROS Re-planning\presentation\scenario4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00" y="1799259"/>
            <a:ext cx="3528000" cy="3528000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67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3117456\Documents\Publications\2014 SIGGRAPH - Re-planning and Visibility\movie\scenario3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00" y="1799259"/>
            <a:ext cx="3528000" cy="3528000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Scenario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Obstacle deleted, old path </a:t>
            </a:r>
            <a:r>
              <a:rPr lang="nl-NL" dirty="0"/>
              <a:t>in </a:t>
            </a:r>
            <a:r>
              <a:rPr lang="nl-NL" b="1" i="1" dirty="0"/>
              <a:t>R</a:t>
            </a:r>
            <a:endParaRPr lang="nl-NL" dirty="0" smtClean="0"/>
          </a:p>
          <a:p>
            <a:pPr lvl="1"/>
            <a:r>
              <a:rPr lang="nl-NL" dirty="0" smtClean="0"/>
              <a:t>Old path close to deleted obstacle</a:t>
            </a:r>
          </a:p>
          <a:p>
            <a:pPr lvl="1"/>
            <a:r>
              <a:rPr lang="nl-NL" dirty="0" smtClean="0"/>
              <a:t>Still collision-free, </a:t>
            </a:r>
            <a:br>
              <a:rPr lang="nl-NL" dirty="0" smtClean="0"/>
            </a:br>
            <a:r>
              <a:rPr lang="nl-NL" dirty="0" smtClean="0"/>
              <a:t>but a better path may now exist</a:t>
            </a:r>
          </a:p>
          <a:p>
            <a:pPr lvl="1"/>
            <a:endParaRPr lang="nl-NL" dirty="0" smtClean="0"/>
          </a:p>
          <a:p>
            <a:r>
              <a:rPr lang="nl-NL" dirty="0" smtClean="0"/>
              <a:t>Pruning A*:</a:t>
            </a:r>
          </a:p>
          <a:p>
            <a:pPr lvl="1"/>
            <a:r>
              <a:rPr lang="nl-NL" dirty="0" smtClean="0"/>
              <a:t>Similar to Scenario 3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D4B7DE9-8B86-44B6-A45A-FA19E650BD97}" type="datetime1">
              <a:rPr lang="en-US" smtClean="0"/>
              <a:t>3/21/2016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ICT.OPEN 2016 – DPA*: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00" y="1799259"/>
            <a:ext cx="3528000" cy="3528000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0016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Experiments </a:t>
            </a:r>
            <a:r>
              <a:rPr lang="nl-NL" dirty="0" smtClean="0"/>
              <a:t>&amp; Results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DPA* versus A*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FCD35-B4FA-4E3F-82FB-2D71286E7B00}" type="datetime1">
              <a:rPr lang="en-US" smtClean="0"/>
              <a:t>3/21/2016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ICT.OPEN 2016 – DPA*: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6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Experimental set-up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1520" y="1196752"/>
            <a:ext cx="8435280" cy="5184576"/>
          </a:xfrm>
        </p:spPr>
        <p:txBody>
          <a:bodyPr>
            <a:normAutofit/>
          </a:bodyPr>
          <a:lstStyle/>
          <a:p>
            <a:r>
              <a:rPr lang="nl-NL" dirty="0" smtClean="0"/>
              <a:t>5 environments, 17 - 235 dynamic obstacles</a:t>
            </a:r>
          </a:p>
          <a:p>
            <a:endParaRPr lang="nl-NL" dirty="0" smtClean="0"/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r>
              <a:rPr lang="nl-NL" dirty="0" smtClean="0"/>
              <a:t>Navigation mesh: </a:t>
            </a:r>
            <a:r>
              <a:rPr lang="nl-NL" dirty="0" smtClean="0">
                <a:solidFill>
                  <a:srgbClr val="FF0000"/>
                </a:solidFill>
              </a:rPr>
              <a:t>Explicit Corridor Map</a:t>
            </a:r>
          </a:p>
          <a:p>
            <a:r>
              <a:rPr lang="nl-NL" dirty="0" smtClean="0"/>
              <a:t>500x </a:t>
            </a:r>
            <a:r>
              <a:rPr lang="nl-NL" dirty="0" smtClean="0"/>
              <a:t>for each dynamic obstacle:</a:t>
            </a:r>
          </a:p>
          <a:p>
            <a:pPr lvl="1"/>
            <a:r>
              <a:rPr lang="nl-NL" dirty="0" smtClean="0"/>
              <a:t>Plan path </a:t>
            </a:r>
            <a:r>
              <a:rPr lang="nl-NL" dirty="0" smtClean="0"/>
              <a:t>from random start to random goal</a:t>
            </a:r>
            <a:endParaRPr lang="nl-NL" dirty="0" smtClean="0"/>
          </a:p>
          <a:p>
            <a:pPr lvl="1"/>
            <a:r>
              <a:rPr lang="nl-NL" dirty="0" smtClean="0">
                <a:solidFill>
                  <a:srgbClr val="FF0032"/>
                </a:solidFill>
              </a:rPr>
              <a:t>Insert</a:t>
            </a:r>
            <a:r>
              <a:rPr lang="nl-NL" dirty="0" smtClean="0"/>
              <a:t> dynamic obstacle; re-plan</a:t>
            </a:r>
          </a:p>
          <a:p>
            <a:pPr lvl="1"/>
            <a:r>
              <a:rPr lang="nl-NL" dirty="0" smtClean="0">
                <a:solidFill>
                  <a:srgbClr val="FF0032"/>
                </a:solidFill>
              </a:rPr>
              <a:t>Remove</a:t>
            </a:r>
            <a:r>
              <a:rPr lang="nl-NL" dirty="0" smtClean="0"/>
              <a:t> dynamic obstacle; re-plan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91FB8CB-4EB6-4F18-91FD-DA255F96542A}" type="datetime1">
              <a:rPr lang="en-US" smtClean="0"/>
              <a:t>3/21/2016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ICT.OPEN 2016 – DPA*: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14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14467"/>
            <a:ext cx="8396361" cy="164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1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Percentual improvement of DPA* over A*</a:t>
            </a:r>
          </a:p>
          <a:p>
            <a:pPr lvl="1"/>
            <a:r>
              <a:rPr lang="nl-NL" dirty="0" smtClean="0"/>
              <a:t>Ins</a:t>
            </a:r>
            <a:r>
              <a:rPr lang="nl-NL" dirty="0"/>
              <a:t>, affected: 	</a:t>
            </a:r>
            <a:r>
              <a:rPr lang="nl-NL" dirty="0" smtClean="0"/>
              <a:t>-13% </a:t>
            </a:r>
            <a:r>
              <a:rPr lang="nl-NL" dirty="0"/>
              <a:t>to </a:t>
            </a:r>
            <a:r>
              <a:rPr lang="nl-NL" dirty="0" smtClean="0"/>
              <a:t>+3%</a:t>
            </a:r>
            <a:endParaRPr lang="nl-NL" dirty="0"/>
          </a:p>
          <a:p>
            <a:pPr lvl="1"/>
            <a:r>
              <a:rPr lang="nl-NL" dirty="0"/>
              <a:t>Del, unaffected:	-18% to </a:t>
            </a:r>
            <a:r>
              <a:rPr lang="nl-NL" b="1" dirty="0" smtClean="0">
                <a:solidFill>
                  <a:schemeClr val="accent3"/>
                </a:solidFill>
              </a:rPr>
              <a:t>+63%</a:t>
            </a:r>
            <a:endParaRPr lang="nl-NL" b="1" dirty="0">
              <a:solidFill>
                <a:schemeClr val="accent3"/>
              </a:solidFill>
            </a:endParaRPr>
          </a:p>
          <a:p>
            <a:pPr lvl="1"/>
            <a:r>
              <a:rPr lang="nl-NL" dirty="0"/>
              <a:t>Del, affected:	-</a:t>
            </a:r>
            <a:r>
              <a:rPr lang="nl-NL" dirty="0" smtClean="0"/>
              <a:t>17% </a:t>
            </a:r>
            <a:r>
              <a:rPr lang="nl-NL" dirty="0"/>
              <a:t>to </a:t>
            </a:r>
            <a:r>
              <a:rPr lang="nl-NL" dirty="0" smtClean="0"/>
              <a:t>+15%</a:t>
            </a:r>
          </a:p>
          <a:p>
            <a:pPr lvl="1"/>
            <a:endParaRPr lang="nl-NL" dirty="0" smtClean="0"/>
          </a:p>
          <a:p>
            <a:r>
              <a:rPr lang="nl-NL" dirty="0" smtClean="0"/>
              <a:t>Start in </a:t>
            </a:r>
            <a:r>
              <a:rPr lang="nl-NL" dirty="0" smtClean="0">
                <a:solidFill>
                  <a:srgbClr val="FF0000"/>
                </a:solidFill>
              </a:rPr>
              <a:t>visibility polygon </a:t>
            </a:r>
            <a:r>
              <a:rPr lang="nl-NL" dirty="0" smtClean="0"/>
              <a:t>of obstacle</a:t>
            </a:r>
          </a:p>
          <a:p>
            <a:pPr lvl="1"/>
            <a:r>
              <a:rPr lang="nl-NL" dirty="0" smtClean="0"/>
              <a:t>Re-plan </a:t>
            </a:r>
            <a:r>
              <a:rPr lang="nl-NL" dirty="0"/>
              <a:t>when </a:t>
            </a:r>
            <a:r>
              <a:rPr lang="nl-NL" dirty="0" smtClean="0"/>
              <a:t>the character </a:t>
            </a:r>
            <a:r>
              <a:rPr lang="nl-NL" dirty="0" smtClean="0">
                <a:solidFill>
                  <a:srgbClr val="FF0032"/>
                </a:solidFill>
              </a:rPr>
              <a:t>sees</a:t>
            </a:r>
            <a:r>
              <a:rPr lang="nl-NL" dirty="0" smtClean="0"/>
              <a:t> </a:t>
            </a:r>
            <a:r>
              <a:rPr lang="nl-NL" dirty="0" smtClean="0"/>
              <a:t>the </a:t>
            </a:r>
            <a:r>
              <a:rPr lang="nl-NL" dirty="0"/>
              <a:t>event</a:t>
            </a:r>
            <a:endParaRPr lang="en-US" dirty="0"/>
          </a:p>
          <a:p>
            <a:pPr lvl="1"/>
            <a:r>
              <a:rPr lang="nl-NL" dirty="0" smtClean="0"/>
              <a:t>Ins, affected: 	-5% to </a:t>
            </a:r>
            <a:r>
              <a:rPr lang="nl-NL" b="1" dirty="0" smtClean="0">
                <a:solidFill>
                  <a:schemeClr val="accent3"/>
                </a:solidFill>
              </a:rPr>
              <a:t>+46%</a:t>
            </a:r>
          </a:p>
          <a:p>
            <a:pPr lvl="1"/>
            <a:r>
              <a:rPr lang="nl-NL" dirty="0" smtClean="0"/>
              <a:t>Del, unaffected:	-18% to </a:t>
            </a:r>
            <a:r>
              <a:rPr lang="nl-NL" b="1" dirty="0" smtClean="0">
                <a:solidFill>
                  <a:schemeClr val="accent3"/>
                </a:solidFill>
              </a:rPr>
              <a:t>+47%</a:t>
            </a:r>
          </a:p>
          <a:p>
            <a:pPr lvl="1"/>
            <a:r>
              <a:rPr lang="nl-NL" dirty="0" smtClean="0"/>
              <a:t>Del, affected:	-19% to </a:t>
            </a:r>
            <a:r>
              <a:rPr lang="nl-NL" b="1" dirty="0" smtClean="0">
                <a:solidFill>
                  <a:schemeClr val="accent3"/>
                </a:solidFill>
              </a:rPr>
              <a:t>+23%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87BD2D2-6568-4BB9-9618-5763B2227153}" type="datetime1">
              <a:rPr lang="en-US" smtClean="0"/>
              <a:t>3/21/2016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ICT.OPEN 2016 – DPA*: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visplanning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15.152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19424" y="3068960"/>
            <a:ext cx="2358008" cy="2358008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2901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Crowds in dynamic environments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Simulate various behaviours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BDA7AC2-B8E5-4B28-8AD6-081EC6BCFAA8}" type="datetime1">
              <a:rPr lang="en-US" smtClean="0"/>
              <a:t>3/21/2016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ICT.OPEN 2016 – DPA*: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crowd-corridor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2023" y="1982981"/>
            <a:ext cx="4019567" cy="4019567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5998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Conclusions &amp; Future work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47ED-53FE-43A3-BC55-7E8151CEB312}" type="datetime1">
              <a:rPr lang="en-US" smtClean="0"/>
              <a:t>3/21/2016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ICT.OPEN 2016 – DPA*: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1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29691" y="3717033"/>
            <a:ext cx="7831115" cy="1800200"/>
            <a:chOff x="773332" y="3284984"/>
            <a:chExt cx="7399068" cy="1700882"/>
          </a:xfrm>
        </p:grpSpPr>
        <p:pic>
          <p:nvPicPr>
            <p:cNvPr id="3074" name="Picture 2" descr="C:\Users\3117456\Documents\Publications\2015 IROS Re-planning\presentation\scenario1a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332" y="3284984"/>
              <a:ext cx="1700882" cy="1700882"/>
            </a:xfrm>
            <a:prstGeom prst="rect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C:\Users\3117456\Documents\Publications\2015 IROS Re-planning\presentation\scenario2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2036" y="3284984"/>
              <a:ext cx="1700882" cy="1700882"/>
            </a:xfrm>
            <a:prstGeom prst="rect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C:\Users\3117456\Documents\Publications\2015 IROS Re-planning\presentation\scenario3c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1803" y="3285221"/>
              <a:ext cx="1700597" cy="1700598"/>
            </a:xfrm>
            <a:prstGeom prst="rect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C:\Users\3117456\Documents\Publications\2015 IROS Re-planning\presentation\scenario4a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5942" y="3285220"/>
              <a:ext cx="1700597" cy="1700598"/>
            </a:xfrm>
            <a:prstGeom prst="rect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Conclusions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251520" y="1196752"/>
            <a:ext cx="8435280" cy="5256584"/>
          </a:xfrm>
        </p:spPr>
        <p:txBody>
          <a:bodyPr>
            <a:normAutofit/>
          </a:bodyPr>
          <a:lstStyle/>
          <a:p>
            <a:r>
              <a:rPr lang="nl-NL" dirty="0" smtClean="0"/>
              <a:t>Re-planning in navigation meshes</a:t>
            </a:r>
            <a:endParaRPr lang="nl-NL" dirty="0"/>
          </a:p>
          <a:p>
            <a:pPr lvl="1"/>
            <a:r>
              <a:rPr lang="nl-NL" dirty="0" smtClean="0"/>
              <a:t>Obstacles (dis)appear at run-time</a:t>
            </a:r>
          </a:p>
          <a:p>
            <a:pPr lvl="1"/>
            <a:r>
              <a:rPr lang="nl-NL" dirty="0" smtClean="0"/>
              <a:t>DPA*: remember </a:t>
            </a:r>
            <a:r>
              <a:rPr lang="nl-NL" dirty="0" smtClean="0">
                <a:solidFill>
                  <a:srgbClr val="FF0032"/>
                </a:solidFill>
              </a:rPr>
              <a:t>only the old path</a:t>
            </a:r>
          </a:p>
          <a:p>
            <a:pPr lvl="1"/>
            <a:r>
              <a:rPr lang="nl-NL" dirty="0" smtClean="0"/>
              <a:t>Good for situations with limited memory per </a:t>
            </a:r>
            <a:r>
              <a:rPr lang="nl-NL" dirty="0" smtClean="0"/>
              <a:t>character</a:t>
            </a:r>
            <a:endParaRPr lang="nl-NL" dirty="0" smtClean="0"/>
          </a:p>
          <a:p>
            <a:pPr lvl="1"/>
            <a:r>
              <a:rPr lang="nl-NL" dirty="0" smtClean="0"/>
              <a:t>Based on four </a:t>
            </a:r>
            <a:r>
              <a:rPr lang="nl-NL" dirty="0" smtClean="0">
                <a:solidFill>
                  <a:srgbClr val="FF0032"/>
                </a:solidFill>
              </a:rPr>
              <a:t>scenarios</a:t>
            </a:r>
          </a:p>
          <a:p>
            <a:pPr lvl="1"/>
            <a:endParaRPr lang="nl-NL" dirty="0"/>
          </a:p>
          <a:p>
            <a:r>
              <a:rPr lang="nl-NL" dirty="0" smtClean="0"/>
              <a:t>Results</a:t>
            </a:r>
          </a:p>
          <a:p>
            <a:pPr lvl="1"/>
            <a:r>
              <a:rPr lang="nl-NL" dirty="0" smtClean="0"/>
              <a:t>Particularly fast in </a:t>
            </a:r>
            <a:r>
              <a:rPr lang="nl-NL" dirty="0" smtClean="0">
                <a:solidFill>
                  <a:srgbClr val="FF0032"/>
                </a:solidFill>
              </a:rPr>
              <a:t>large graphs</a:t>
            </a:r>
          </a:p>
          <a:p>
            <a:pPr lvl="1"/>
            <a:r>
              <a:rPr lang="nl-NL" dirty="0" smtClean="0"/>
              <a:t>Good for </a:t>
            </a:r>
            <a:r>
              <a:rPr lang="nl-NL" dirty="0" smtClean="0">
                <a:solidFill>
                  <a:srgbClr val="FF0000"/>
                </a:solidFill>
              </a:rPr>
              <a:t>visibility-based</a:t>
            </a:r>
            <a:r>
              <a:rPr lang="nl-NL" dirty="0" smtClean="0"/>
              <a:t> replanning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86EB167-7242-443B-86C1-366DF546DAF0}" type="datetime1">
              <a:rPr lang="en-US" smtClean="0"/>
              <a:t>3/21/2016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ICT.OPEN 2016 – DPA*: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7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Handling multiple events at once</a:t>
            </a:r>
          </a:p>
          <a:p>
            <a:endParaRPr lang="nl-NL" dirty="0" smtClean="0"/>
          </a:p>
          <a:p>
            <a:r>
              <a:rPr lang="nl-NL" dirty="0" smtClean="0"/>
              <a:t>Simulate incomplete knowledge</a:t>
            </a:r>
          </a:p>
          <a:p>
            <a:pPr lvl="1"/>
            <a:r>
              <a:rPr lang="nl-NL" dirty="0" smtClean="0"/>
              <a:t>Memory model per </a:t>
            </a:r>
            <a:r>
              <a:rPr lang="nl-NL" dirty="0" smtClean="0"/>
              <a:t>character?</a:t>
            </a:r>
            <a:endParaRPr lang="nl-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5F174A4-5622-4FBB-8A63-F9836D26C7F8}" type="datetime1">
              <a:rPr lang="en-US" smtClean="0"/>
              <a:t>3/21/2016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ICT.OPEN 2016 – DPA*: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7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Introduction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Path planning </a:t>
            </a:r>
            <a:r>
              <a:rPr lang="nl-NL" dirty="0" smtClean="0"/>
              <a:t>and crowd simulation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2E4F2-FDE8-4CE7-B171-C0BF21E556A4}" type="datetime1">
              <a:rPr lang="en-US" smtClean="0"/>
              <a:t>3/21/2016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ICT.OPEN 2016 – DPA*: Dynamically Pruned A* for Re-planning in Navigation Meshes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91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The final slide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4CE5978-A403-43E9-8F8E-F78D908CCE12}" type="datetime1">
              <a:rPr lang="en-US" smtClean="0"/>
              <a:t>3/21/2016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ICT.OPEN 2016 – DPA*: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20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Contact info</a:t>
            </a:r>
          </a:p>
          <a:p>
            <a:pPr lvl="1"/>
            <a:r>
              <a:rPr lang="nl-NL" dirty="0" smtClean="0"/>
              <a:t>W.G.vanToll@uu.nl</a:t>
            </a:r>
          </a:p>
          <a:p>
            <a:pPr lvl="1"/>
            <a:r>
              <a:rPr lang="nl-NL" dirty="0" smtClean="0"/>
              <a:t>uu.nl/staff/WGvanToll</a:t>
            </a:r>
          </a:p>
          <a:p>
            <a:pPr lvl="1"/>
            <a:endParaRPr lang="nl-NL" dirty="0" smtClean="0"/>
          </a:p>
          <a:p>
            <a:r>
              <a:rPr lang="nl-NL" dirty="0"/>
              <a:t>Poster</a:t>
            </a:r>
          </a:p>
          <a:p>
            <a:pPr lvl="1"/>
            <a:r>
              <a:rPr lang="nl-NL" dirty="0"/>
              <a:t>Spot the </a:t>
            </a:r>
            <a:r>
              <a:rPr lang="nl-NL" dirty="0" smtClean="0"/>
              <a:t>difference</a:t>
            </a:r>
            <a:endParaRPr lang="nl-NL" dirty="0"/>
          </a:p>
        </p:txBody>
      </p:sp>
      <p:pic>
        <p:nvPicPr>
          <p:cNvPr id="3075" name="Picture 3" descr="C:\Users\3117456\Documents\Presentations\2016-03-22 ICT.OPEN 2016 - Re-planning\post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958" y="1296378"/>
            <a:ext cx="3349308" cy="4741069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35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The final slide 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19A29AA-5EC6-4403-8BA7-C279592828F4}" type="datetime1">
              <a:rPr lang="en-US" smtClean="0"/>
              <a:t>3/21/2016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ICT.OPEN 2016 – DPA*: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crowd-military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7504" y="1582597"/>
            <a:ext cx="6451601" cy="4184825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2422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Path planning in virtual environments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A </a:t>
            </a:r>
            <a:r>
              <a:rPr lang="nl-NL" dirty="0" smtClean="0">
                <a:solidFill>
                  <a:srgbClr val="FF0000"/>
                </a:solidFill>
              </a:rPr>
              <a:t>navigation mesh</a:t>
            </a:r>
            <a:r>
              <a:rPr lang="nl-NL" dirty="0" smtClean="0"/>
              <a:t> represents the walkable surfaces</a:t>
            </a:r>
          </a:p>
          <a:p>
            <a:pPr lvl="1"/>
            <a:r>
              <a:rPr lang="nl-NL" dirty="0" smtClean="0"/>
              <a:t>Regions</a:t>
            </a:r>
          </a:p>
          <a:p>
            <a:pPr lvl="1"/>
            <a:r>
              <a:rPr lang="nl-NL" dirty="0" smtClean="0"/>
              <a:t>Graph</a:t>
            </a:r>
          </a:p>
          <a:p>
            <a:pPr lvl="1"/>
            <a:endParaRPr lang="nl-NL" dirty="0" smtClean="0"/>
          </a:p>
          <a:p>
            <a:r>
              <a:rPr lang="nl-NL" dirty="0" smtClean="0"/>
              <a:t>Characters have individual goals</a:t>
            </a:r>
          </a:p>
          <a:p>
            <a:pPr lvl="1"/>
            <a:r>
              <a:rPr lang="nl-NL" dirty="0" smtClean="0"/>
              <a:t>A* search on the graph</a:t>
            </a:r>
          </a:p>
          <a:p>
            <a:pPr lvl="1"/>
            <a:r>
              <a:rPr lang="nl-NL" dirty="0" smtClean="0"/>
              <a:t>Plan </a:t>
            </a:r>
            <a:r>
              <a:rPr lang="nl-NL" dirty="0" smtClean="0"/>
              <a:t>an </a:t>
            </a:r>
            <a:r>
              <a:rPr lang="nl-NL" dirty="0" smtClean="0">
                <a:solidFill>
                  <a:srgbClr val="FF0000"/>
                </a:solidFill>
              </a:rPr>
              <a:t>indicative route</a:t>
            </a:r>
          </a:p>
          <a:p>
            <a:pPr lvl="1"/>
            <a:endParaRPr lang="nl-NL" dirty="0" smtClean="0"/>
          </a:p>
          <a:p>
            <a:r>
              <a:rPr lang="nl-NL" dirty="0" smtClean="0"/>
              <a:t>In each simulation step:</a:t>
            </a:r>
          </a:p>
          <a:p>
            <a:pPr lvl="1"/>
            <a:r>
              <a:rPr lang="nl-NL" dirty="0" smtClean="0"/>
              <a:t>Path following</a:t>
            </a:r>
          </a:p>
          <a:p>
            <a:pPr lvl="1"/>
            <a:r>
              <a:rPr lang="nl-NL" dirty="0" smtClean="0"/>
              <a:t>Collision avoidance</a:t>
            </a:r>
          </a:p>
          <a:p>
            <a:pPr lvl="1"/>
            <a:r>
              <a:rPr lang="nl-NL" dirty="0" smtClean="0"/>
              <a:t>...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0B1EA96-2F79-4F46-8276-845B7A38833D}" type="datetime1">
              <a:rPr lang="en-US" smtClean="0"/>
              <a:t>3/21/2016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ICT.OPEN 2016 – DPA*: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26" y="2096394"/>
            <a:ext cx="3276822" cy="32768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25" y="2096393"/>
            <a:ext cx="3276822" cy="32768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26" y="2096394"/>
            <a:ext cx="3276822" cy="3276822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5560663" y="2403949"/>
            <a:ext cx="1622365" cy="2547081"/>
          </a:xfrm>
          <a:custGeom>
            <a:avLst/>
            <a:gdLst>
              <a:gd name="connsiteX0" fmla="*/ 165496 w 1346596"/>
              <a:gd name="connsiteY0" fmla="*/ 0 h 2105025"/>
              <a:gd name="connsiteX1" fmla="*/ 22621 w 1346596"/>
              <a:gd name="connsiteY1" fmla="*/ 228600 h 2105025"/>
              <a:gd name="connsiteX2" fmla="*/ 60721 w 1346596"/>
              <a:gd name="connsiteY2" fmla="*/ 657225 h 2105025"/>
              <a:gd name="connsiteX3" fmla="*/ 584596 w 1346596"/>
              <a:gd name="connsiteY3" fmla="*/ 1438275 h 2105025"/>
              <a:gd name="connsiteX4" fmla="*/ 803671 w 1346596"/>
              <a:gd name="connsiteY4" fmla="*/ 1885950 h 2105025"/>
              <a:gd name="connsiteX5" fmla="*/ 1346596 w 1346596"/>
              <a:gd name="connsiteY5" fmla="*/ 2105025 h 2105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6596" h="2105025">
                <a:moveTo>
                  <a:pt x="165496" y="0"/>
                </a:moveTo>
                <a:cubicBezTo>
                  <a:pt x="102790" y="59531"/>
                  <a:pt x="40084" y="119062"/>
                  <a:pt x="22621" y="228600"/>
                </a:cubicBezTo>
                <a:cubicBezTo>
                  <a:pt x="5158" y="338138"/>
                  <a:pt x="-32941" y="455613"/>
                  <a:pt x="60721" y="657225"/>
                </a:cubicBezTo>
                <a:cubicBezTo>
                  <a:pt x="154383" y="858837"/>
                  <a:pt x="460771" y="1233488"/>
                  <a:pt x="584596" y="1438275"/>
                </a:cubicBezTo>
                <a:cubicBezTo>
                  <a:pt x="708421" y="1643062"/>
                  <a:pt x="676671" y="1774825"/>
                  <a:pt x="803671" y="1885950"/>
                </a:cubicBezTo>
                <a:cubicBezTo>
                  <a:pt x="930671" y="1997075"/>
                  <a:pt x="1138633" y="2051050"/>
                  <a:pt x="1346596" y="2105025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742" y="3358546"/>
            <a:ext cx="271535" cy="352994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5796136" y="3188159"/>
            <a:ext cx="492904" cy="653221"/>
          </a:xfrm>
          <a:custGeom>
            <a:avLst/>
            <a:gdLst>
              <a:gd name="connsiteX0" fmla="*/ 0 w 492904"/>
              <a:gd name="connsiteY0" fmla="*/ 57252 h 539852"/>
              <a:gd name="connsiteX1" fmla="*/ 285750 w 492904"/>
              <a:gd name="connsiteY1" fmla="*/ 15977 h 539852"/>
              <a:gd name="connsiteX2" fmla="*/ 492125 w 492904"/>
              <a:gd name="connsiteY2" fmla="*/ 292202 h 539852"/>
              <a:gd name="connsiteX3" fmla="*/ 342900 w 492904"/>
              <a:gd name="connsiteY3" fmla="*/ 539852 h 539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904" h="539852">
                <a:moveTo>
                  <a:pt x="0" y="57252"/>
                </a:moveTo>
                <a:cubicBezTo>
                  <a:pt x="101864" y="17035"/>
                  <a:pt x="203729" y="-23181"/>
                  <a:pt x="285750" y="15977"/>
                </a:cubicBezTo>
                <a:cubicBezTo>
                  <a:pt x="367771" y="55135"/>
                  <a:pt x="482600" y="204890"/>
                  <a:pt x="492125" y="292202"/>
                </a:cubicBezTo>
                <a:cubicBezTo>
                  <a:pt x="501650" y="379514"/>
                  <a:pt x="422275" y="459683"/>
                  <a:pt x="342900" y="539852"/>
                </a:cubicBezTo>
              </a:path>
            </a:pathLst>
          </a:custGeom>
          <a:noFill/>
          <a:ln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831" y="2304894"/>
            <a:ext cx="192758" cy="19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94" y="4824130"/>
            <a:ext cx="251902" cy="25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8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Crowd simulation</a:t>
            </a:r>
            <a:endParaRPr lang="en-US" dirty="0"/>
          </a:p>
        </p:txBody>
      </p:sp>
      <p:pic>
        <p:nvPicPr>
          <p:cNvPr id="10" name="crowd-crossing-shor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2872" y="1752298"/>
            <a:ext cx="6971880" cy="3928078"/>
          </a:xfrm>
          <a:ln w="285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B476EB0-53D8-4D7C-916F-3DD14C511353}" type="datetime1">
              <a:rPr lang="en-US" smtClean="0"/>
              <a:t>3/21/2016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ICT.OPEN 2016 – DPA*: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4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Dynamic environments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8435280" cy="5040560"/>
          </a:xfrm>
        </p:spPr>
        <p:txBody>
          <a:bodyPr/>
          <a:lstStyle/>
          <a:p>
            <a:r>
              <a:rPr lang="nl-NL" dirty="0" smtClean="0"/>
              <a:t>Obstacles (dis)appear at runtime</a:t>
            </a:r>
          </a:p>
          <a:p>
            <a:pPr lvl="1"/>
            <a:r>
              <a:rPr lang="nl-NL" dirty="0" smtClean="0"/>
              <a:t>Navigation mesh changes</a:t>
            </a:r>
          </a:p>
          <a:p>
            <a:pPr lvl="1"/>
            <a:r>
              <a:rPr lang="nl-NL" dirty="0" smtClean="0"/>
              <a:t>Characters need to </a:t>
            </a:r>
            <a:r>
              <a:rPr lang="nl-NL" dirty="0" smtClean="0">
                <a:solidFill>
                  <a:srgbClr val="FF0000"/>
                </a:solidFill>
              </a:rPr>
              <a:t>re-plan</a:t>
            </a:r>
          </a:p>
          <a:p>
            <a:endParaRPr lang="nl-NL" dirty="0" smtClean="0"/>
          </a:p>
          <a:p>
            <a:r>
              <a:rPr lang="nl-NL" dirty="0" smtClean="0"/>
              <a:t>Re-planning from scratch?</a:t>
            </a:r>
          </a:p>
          <a:p>
            <a:pPr lvl="1"/>
            <a:r>
              <a:rPr lang="nl-NL" dirty="0" smtClean="0"/>
              <a:t>Old and new path might be similar</a:t>
            </a:r>
          </a:p>
          <a:p>
            <a:pPr lvl="1"/>
            <a:r>
              <a:rPr lang="nl-NL" dirty="0" smtClean="0"/>
              <a:t>Idea: re-use old path without losing optimality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E2454FD-BA17-4302-9064-E1A848D074C7}" type="datetime1">
              <a:rPr lang="en-US" smtClean="0"/>
              <a:t>3/21/2016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ICT.OPEN 2016 – DPA*: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9" name="replanni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64088" y="1268760"/>
            <a:ext cx="3247562" cy="3247562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pic>
        <p:nvPicPr>
          <p:cNvPr id="2050" name="Picture 2" descr="C:\Users\3117456\Documents\Presentations\2016-03-22 ICT.OPEN 2016 - Re-planning\longpath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54" y="4269645"/>
            <a:ext cx="8309313" cy="1679635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61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Dynamic re-planning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Related work</a:t>
            </a:r>
          </a:p>
          <a:p>
            <a:pPr lvl="1"/>
            <a:r>
              <a:rPr lang="nl-NL" dirty="0" smtClean="0"/>
              <a:t>e.g. </a:t>
            </a:r>
            <a:r>
              <a:rPr lang="nl-NL" dirty="0" smtClean="0">
                <a:solidFill>
                  <a:srgbClr val="FF0032"/>
                </a:solidFill>
              </a:rPr>
              <a:t>D* Lite </a:t>
            </a:r>
            <a:r>
              <a:rPr lang="nl-NL" dirty="0" smtClean="0"/>
              <a:t>(Koenig &amp; Likhachev 2002)</a:t>
            </a:r>
          </a:p>
          <a:p>
            <a:pPr lvl="1"/>
            <a:r>
              <a:rPr lang="nl-NL" dirty="0" smtClean="0"/>
              <a:t>Remember search state</a:t>
            </a:r>
          </a:p>
          <a:p>
            <a:pPr lvl="1"/>
            <a:r>
              <a:rPr lang="nl-NL" dirty="0" smtClean="0"/>
              <a:t>Too </a:t>
            </a:r>
            <a:r>
              <a:rPr lang="nl-NL" dirty="0" smtClean="0"/>
              <a:t>memory-intensive for crowds</a:t>
            </a:r>
          </a:p>
          <a:p>
            <a:endParaRPr lang="nl-NL" dirty="0" smtClean="0"/>
          </a:p>
          <a:p>
            <a:r>
              <a:rPr lang="nl-NL" dirty="0" smtClean="0"/>
              <a:t>We present Dynamically Pruned A*</a:t>
            </a:r>
          </a:p>
          <a:p>
            <a:pPr lvl="1"/>
            <a:r>
              <a:rPr lang="nl-NL" dirty="0" smtClean="0"/>
              <a:t>Re-planning </a:t>
            </a:r>
            <a:r>
              <a:rPr lang="nl-NL" dirty="0">
                <a:solidFill>
                  <a:srgbClr val="FF0032"/>
                </a:solidFill>
              </a:rPr>
              <a:t>optimal</a:t>
            </a:r>
            <a:r>
              <a:rPr lang="nl-NL" dirty="0"/>
              <a:t> </a:t>
            </a:r>
            <a:r>
              <a:rPr lang="nl-NL" dirty="0" smtClean="0"/>
              <a:t>paths</a:t>
            </a:r>
          </a:p>
          <a:p>
            <a:pPr lvl="1"/>
            <a:r>
              <a:rPr lang="nl-NL" dirty="0"/>
              <a:t>Speed up A* </a:t>
            </a:r>
            <a:r>
              <a:rPr lang="nl-NL" dirty="0">
                <a:solidFill>
                  <a:srgbClr val="FF0032"/>
                </a:solidFill>
              </a:rPr>
              <a:t>based on the old path </a:t>
            </a:r>
            <a:r>
              <a:rPr lang="nl-NL" dirty="0" smtClean="0">
                <a:solidFill>
                  <a:srgbClr val="FF0032"/>
                </a:solidFill>
              </a:rPr>
              <a:t>only</a:t>
            </a:r>
            <a:endParaRPr lang="nl-NL" dirty="0" smtClean="0"/>
          </a:p>
          <a:p>
            <a:pPr lvl="1"/>
            <a:r>
              <a:rPr lang="nl-NL" dirty="0" smtClean="0"/>
              <a:t>More memory-friendly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02875F-605A-46B2-9E39-68063D977FC5}" type="datetime1">
              <a:rPr lang="en-US" smtClean="0"/>
              <a:t>3/21/2016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ICT.OPEN 2016 – DPA*: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20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Algorithm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Dynamically Pruned A*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C2C43-3D61-4D84-9F07-A95E8E1AC53C}" type="datetime1">
              <a:rPr lang="en-US" smtClean="0"/>
              <a:t>3/21/2016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ICT.OPEN 2016 – DPA*: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77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Problem description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Path planning </a:t>
            </a:r>
            <a:r>
              <a:rPr lang="nl-NL" dirty="0" smtClean="0"/>
              <a:t>from S to G on </a:t>
            </a:r>
            <a:r>
              <a:rPr lang="nl-NL" dirty="0" smtClean="0"/>
              <a:t>a graph</a:t>
            </a:r>
          </a:p>
          <a:p>
            <a:r>
              <a:rPr lang="nl-NL" dirty="0" smtClean="0"/>
              <a:t>Character notices </a:t>
            </a:r>
            <a:r>
              <a:rPr lang="nl-NL" dirty="0" smtClean="0"/>
              <a:t>dynamic event at vertex T</a:t>
            </a:r>
          </a:p>
          <a:p>
            <a:r>
              <a:rPr lang="nl-NL" dirty="0" smtClean="0"/>
              <a:t>Compute optimal path </a:t>
            </a:r>
            <a:r>
              <a:rPr lang="nl-NL" dirty="0" smtClean="0">
                <a:solidFill>
                  <a:schemeClr val="accent3"/>
                </a:solidFill>
              </a:rPr>
              <a:t>[TG]</a:t>
            </a:r>
            <a:r>
              <a:rPr lang="nl-NL" b="1" baseline="30000" dirty="0" smtClean="0">
                <a:solidFill>
                  <a:schemeClr val="accent3"/>
                </a:solidFill>
              </a:rPr>
              <a:t>+</a:t>
            </a:r>
            <a:r>
              <a:rPr lang="nl-NL" dirty="0" smtClean="0">
                <a:solidFill>
                  <a:schemeClr val="accent3"/>
                </a:solidFill>
              </a:rPr>
              <a:t> </a:t>
            </a:r>
            <a:r>
              <a:rPr lang="nl-NL" dirty="0" smtClean="0"/>
              <a:t>based on old path </a:t>
            </a:r>
            <a:r>
              <a:rPr lang="nl-NL" dirty="0" smtClean="0">
                <a:solidFill>
                  <a:srgbClr val="FF0032"/>
                </a:solidFill>
              </a:rPr>
              <a:t>[TG]</a:t>
            </a:r>
            <a:r>
              <a:rPr lang="nl-NL" baseline="30000" dirty="0" smtClean="0">
                <a:solidFill>
                  <a:srgbClr val="FF0032"/>
                </a:solidFill>
              </a:rPr>
              <a:t>-</a:t>
            </a:r>
            <a:endParaRPr lang="nl-NL" dirty="0" smtClean="0"/>
          </a:p>
          <a:p>
            <a:r>
              <a:rPr lang="nl-NL" dirty="0" smtClean="0"/>
              <a:t>Event </a:t>
            </a:r>
            <a:r>
              <a:rPr lang="nl-NL" dirty="0"/>
              <a:t>affects the graph in a region </a:t>
            </a:r>
            <a:r>
              <a:rPr lang="nl-NL" b="1" i="1" dirty="0" smtClean="0"/>
              <a:t>R</a:t>
            </a:r>
          </a:p>
          <a:p>
            <a:pPr lvl="1"/>
            <a:r>
              <a:rPr lang="nl-NL" dirty="0" smtClean="0"/>
              <a:t>[TG]</a:t>
            </a:r>
            <a:r>
              <a:rPr lang="nl-NL" b="1" baseline="30000" dirty="0" smtClean="0"/>
              <a:t>-</a:t>
            </a:r>
            <a:r>
              <a:rPr lang="nl-NL" dirty="0" smtClean="0"/>
              <a:t> either does or doesn’t pass through </a:t>
            </a:r>
            <a:r>
              <a:rPr lang="nl-NL" b="1" i="1" dirty="0" smtClean="0"/>
              <a:t>R</a:t>
            </a:r>
          </a:p>
          <a:p>
            <a:pPr lvl="1"/>
            <a:r>
              <a:rPr lang="nl-NL" dirty="0" smtClean="0"/>
              <a:t>Obstacle was either inserted or deleted</a:t>
            </a:r>
            <a:endParaRPr lang="nl-NL" dirty="0" smtClean="0">
              <a:solidFill>
                <a:srgbClr val="FF0032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80355C4-3CE2-43A2-95E7-2DEB1D69E3F6}" type="datetime1">
              <a:rPr lang="en-US" smtClean="0"/>
              <a:t>3/21/2016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ICT.OPEN 2016 – DPA*: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8</a:t>
            </a:fld>
            <a:endParaRPr lang="en-US"/>
          </a:p>
        </p:txBody>
      </p:sp>
      <p:pic>
        <p:nvPicPr>
          <p:cNvPr id="2051" name="Picture 3" descr="C:\Users\3117456\Documents\Publications\2015 IROS Re-planning\presentation\path-affect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741" y="3813171"/>
            <a:ext cx="3146395" cy="240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3117456\Documents\Publications\2015 IROS Re-planning\presentation\path-unaffect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76973"/>
            <a:ext cx="3229195" cy="246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Brace 1"/>
          <p:cNvSpPr/>
          <p:nvPr/>
        </p:nvSpPr>
        <p:spPr>
          <a:xfrm>
            <a:off x="6084168" y="2996952"/>
            <a:ext cx="216024" cy="648072"/>
          </a:xfrm>
          <a:prstGeom prst="rightBrace">
            <a:avLst>
              <a:gd name="adj1" fmla="val 28471"/>
              <a:gd name="adj2" fmla="val 48824"/>
            </a:avLst>
          </a:prstGeom>
          <a:ln w="28575">
            <a:solidFill>
              <a:srgbClr val="FF00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300192" y="3068960"/>
            <a:ext cx="1509932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nl-NL" sz="2000" dirty="0" smtClean="0">
                <a:solidFill>
                  <a:srgbClr val="FF0032"/>
                </a:solidFill>
                <a:latin typeface="Georgia" panose="02040502050405020303" pitchFamily="18" charset="0"/>
              </a:rPr>
              <a:t>4 scenarios</a:t>
            </a:r>
            <a:endParaRPr lang="en-US" sz="2000" dirty="0">
              <a:solidFill>
                <a:srgbClr val="FF0032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50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Scenario 1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Obstacle inserted, old path not </a:t>
            </a:r>
            <a:r>
              <a:rPr lang="nl-NL" dirty="0" smtClean="0"/>
              <a:t>in </a:t>
            </a:r>
            <a:r>
              <a:rPr lang="nl-NL" b="1" i="1" dirty="0" smtClean="0"/>
              <a:t>R</a:t>
            </a:r>
            <a:endParaRPr lang="nl-NL" b="1" i="1" dirty="0" smtClean="0"/>
          </a:p>
          <a:p>
            <a:pPr marL="0" indent="0">
              <a:buNone/>
            </a:pPr>
            <a:endParaRPr lang="nl-NL" dirty="0"/>
          </a:p>
          <a:p>
            <a:r>
              <a:rPr lang="nl-NL" dirty="0" smtClean="0">
                <a:sym typeface="Wingdings" panose="05000000000000000000" pitchFamily="2" charset="2"/>
              </a:rPr>
              <a:t>Old path is still optimal</a:t>
            </a:r>
          </a:p>
          <a:p>
            <a:pPr lvl="1"/>
            <a:r>
              <a:rPr lang="nl-NL" dirty="0" smtClean="0">
                <a:sym typeface="Wingdings" panose="05000000000000000000" pitchFamily="2" charset="2"/>
              </a:rPr>
              <a:t>DPA* terminates immediately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72EFF1A-FA58-4D0F-9F4C-51BAFA5B9DCE}" type="datetime1">
              <a:rPr lang="en-US" smtClean="0"/>
              <a:t>3/21/2016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ICT.OPEN 2016 – DPA*: Dynamically Pruned A* for Re-planning in Navigation Meshes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00" y="1799450"/>
            <a:ext cx="3528000" cy="3528000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0304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1434</TotalTime>
  <Words>740</Words>
  <Application>Microsoft Office PowerPoint</Application>
  <PresentationFormat>On-screen Show (4:3)</PresentationFormat>
  <Paragraphs>184</Paragraphs>
  <Slides>21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DPA*: Dynamically Pruned A*  for Re-planning in Navigation Meshes</vt:lpstr>
      <vt:lpstr>Introduction</vt:lpstr>
      <vt:lpstr>Path planning in virtual environments</vt:lpstr>
      <vt:lpstr>Crowd simulation</vt:lpstr>
      <vt:lpstr>Dynamic environments</vt:lpstr>
      <vt:lpstr>Dynamic re-planning</vt:lpstr>
      <vt:lpstr>Algorithm</vt:lpstr>
      <vt:lpstr>Problem description</vt:lpstr>
      <vt:lpstr>Scenario 1</vt:lpstr>
      <vt:lpstr>Scenario 2</vt:lpstr>
      <vt:lpstr>Scenario 3</vt:lpstr>
      <vt:lpstr>Scenario 4</vt:lpstr>
      <vt:lpstr>Experiments &amp; Results</vt:lpstr>
      <vt:lpstr>Experimental set-up</vt:lpstr>
      <vt:lpstr>Results</vt:lpstr>
      <vt:lpstr>Crowds in dynamic environments</vt:lpstr>
      <vt:lpstr>Conclusions &amp; Future work</vt:lpstr>
      <vt:lpstr>Conclusions</vt:lpstr>
      <vt:lpstr>Future work</vt:lpstr>
      <vt:lpstr>The final slide</vt:lpstr>
      <vt:lpstr>The final slide 2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Wouter van Toll</dc:creator>
  <cp:lastModifiedBy>Wouter van Toll</cp:lastModifiedBy>
  <cp:revision>112</cp:revision>
  <dcterms:created xsi:type="dcterms:W3CDTF">2015-03-18T13:29:00Z</dcterms:created>
  <dcterms:modified xsi:type="dcterms:W3CDTF">2016-03-21T13:16:39Z</dcterms:modified>
</cp:coreProperties>
</file>