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9" r:id="rId2"/>
    <p:sldId id="275" r:id="rId3"/>
    <p:sldId id="274" r:id="rId4"/>
    <p:sldId id="290" r:id="rId5"/>
    <p:sldId id="277" r:id="rId6"/>
    <p:sldId id="288" r:id="rId7"/>
    <p:sldId id="284" r:id="rId8"/>
    <p:sldId id="285" r:id="rId9"/>
    <p:sldId id="286" r:id="rId10"/>
    <p:sldId id="287" r:id="rId11"/>
    <p:sldId id="278" r:id="rId12"/>
    <p:sldId id="280" r:id="rId13"/>
    <p:sldId id="281" r:id="rId14"/>
    <p:sldId id="289" r:id="rId15"/>
    <p:sldId id="279" r:id="rId16"/>
    <p:sldId id="282" r:id="rId17"/>
    <p:sldId id="283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2"/>
    <a:srgbClr val="FF5050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96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2C84-C7AA-4D71-9404-BA661E09B230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D867A-6D6A-4A13-AA32-0F5F8DB3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1711"/>
            <a:ext cx="6588224" cy="1260000"/>
          </a:xfrm>
        </p:spPr>
        <p:txBody>
          <a:bodyPr lIns="9000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7C42-2D1E-4DAA-8269-4F6763D9DBF5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56481" y="302593"/>
            <a:ext cx="357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Wouter van Toll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&amp; </a:t>
            </a:r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Roland Geraerts</a:t>
            </a:r>
          </a:p>
          <a:p>
            <a:pPr algn="r"/>
            <a:r>
              <a:rPr lang="nl-NL" sz="1800" b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IROS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– September 30, 2015</a:t>
            </a:r>
            <a:endParaRPr lang="en-US" sz="1800" b="0" dirty="0">
              <a:solidFill>
                <a:srgbClr val="FF003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8" y="301337"/>
            <a:ext cx="2357214" cy="642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12" y="490952"/>
            <a:ext cx="648072" cy="223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70" y="1231714"/>
            <a:ext cx="942639" cy="12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17" y="1231714"/>
            <a:ext cx="942639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CFA7-37B0-41A6-B7FE-CD900E5D106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6981-F0F5-4011-8C9A-97E5C2BBA12B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2" y="4406901"/>
            <a:ext cx="8421687" cy="750291"/>
          </a:xfrm>
          <a:solidFill>
            <a:srgbClr val="FFD900"/>
          </a:solidFill>
        </p:spPr>
        <p:txBody>
          <a:bodyPr lIns="252000" anchor="ctr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756-F4CC-467F-9D59-DBFE5C18947F}" type="datetime1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C7A7-1F2E-4246-8C96-0C958EE39499}" type="datetime1">
              <a:rPr lang="en-US" smtClean="0"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BA01-49A5-433D-9505-83C6BEB3B897}" type="datetime1">
              <a:rPr lang="en-US" smtClean="0"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9D84-8BFE-465A-B077-432B984F24B3}" type="datetime1">
              <a:rPr lang="en-US" smtClean="0"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C415-E392-46DE-9DF6-804620F2AE41}" type="datetime1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0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3F5F-8E98-46E6-814C-40E38DFA57C9}" type="datetime1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2630"/>
            <a:ext cx="8676456" cy="778098"/>
          </a:xfrm>
          <a:prstGeom prst="rect">
            <a:avLst/>
          </a:prstGeom>
          <a:solidFill>
            <a:srgbClr val="FF0032"/>
          </a:solidFill>
        </p:spPr>
        <p:txBody>
          <a:bodyPr vert="horz" lIns="25200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435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5797C279-3C00-42A6-95AE-FF8D27C7E758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nl-NL" dirty="0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–"/>
        <a:defRPr sz="20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7.png"/><Relationship Id="rId4" Type="http://schemas.openxmlformats.org/officeDocument/2006/relationships/video" Target="../media/media2.wm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Dynamically Pruned A* </a:t>
            </a:r>
            <a:br>
              <a:rPr lang="nl-NL" dirty="0" smtClean="0"/>
            </a:br>
            <a:r>
              <a:rPr lang="nl-NL" sz="2200" dirty="0" smtClean="0"/>
              <a:t>for Re-planning in Navigation Meshes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2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117456\Documents\Publications\2014 SIGGRAPH - Re-planning and Visibility\movie\scenario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deleted, old path affected</a:t>
            </a:r>
          </a:p>
          <a:p>
            <a:pPr lvl="1"/>
            <a:r>
              <a:rPr lang="nl-NL" dirty="0" smtClean="0"/>
              <a:t>Old path close to deleted obstacle</a:t>
            </a:r>
          </a:p>
          <a:p>
            <a:pPr lvl="1"/>
            <a:r>
              <a:rPr lang="nl-NL" dirty="0" smtClean="0"/>
              <a:t>Still collision-free, </a:t>
            </a:r>
            <a:br>
              <a:rPr lang="nl-NL" dirty="0" smtClean="0"/>
            </a:br>
            <a:r>
              <a:rPr lang="nl-NL" dirty="0" smtClean="0"/>
              <a:t>but a better path may now exist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Pruning A*:</a:t>
            </a:r>
          </a:p>
          <a:p>
            <a:pPr lvl="1"/>
            <a:r>
              <a:rPr lang="nl-NL" dirty="0" smtClean="0"/>
              <a:t>Similar to Scenario 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259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01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Experiments &amp;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DPA* versus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Experimental set-up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184576"/>
          </a:xfrm>
        </p:spPr>
        <p:txBody>
          <a:bodyPr>
            <a:normAutofit/>
          </a:bodyPr>
          <a:lstStyle/>
          <a:p>
            <a:r>
              <a:rPr lang="nl-NL" dirty="0" smtClean="0"/>
              <a:t>5 environments, 17 - 235 dynamic obstacles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500x for each dynamic obstacle:</a:t>
            </a:r>
          </a:p>
          <a:p>
            <a:pPr lvl="1"/>
            <a:r>
              <a:rPr lang="nl-NL" dirty="0" smtClean="0"/>
              <a:t>Plan path on the ECM (random start/goal)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Insert</a:t>
            </a:r>
            <a:r>
              <a:rPr lang="nl-NL" dirty="0" smtClean="0"/>
              <a:t> dynamic obstacle; re-plan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Remove</a:t>
            </a:r>
            <a:r>
              <a:rPr lang="nl-NL" dirty="0" smtClean="0"/>
              <a:t> dynamic obstacle; re-plan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4467"/>
            <a:ext cx="8396361" cy="16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Percentual improvement of DPA* over A*</a:t>
            </a:r>
          </a:p>
          <a:p>
            <a:pPr lvl="1"/>
            <a:r>
              <a:rPr lang="nl-NL" dirty="0" smtClean="0"/>
              <a:t>Ins</a:t>
            </a:r>
            <a:r>
              <a:rPr lang="nl-NL" dirty="0"/>
              <a:t>, affected: 	</a:t>
            </a:r>
            <a:r>
              <a:rPr lang="nl-NL" dirty="0" smtClean="0"/>
              <a:t>-13% </a:t>
            </a:r>
            <a:r>
              <a:rPr lang="nl-NL" dirty="0"/>
              <a:t>to </a:t>
            </a:r>
            <a:r>
              <a:rPr lang="nl-NL" dirty="0" smtClean="0"/>
              <a:t>+3%</a:t>
            </a:r>
            <a:endParaRPr lang="nl-NL" dirty="0"/>
          </a:p>
          <a:p>
            <a:pPr lvl="1"/>
            <a:r>
              <a:rPr lang="nl-NL" dirty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+63%</a:t>
            </a:r>
            <a:endParaRPr lang="nl-NL" b="1" dirty="0">
              <a:solidFill>
                <a:schemeClr val="accent3"/>
              </a:solidFill>
            </a:endParaRPr>
          </a:p>
          <a:p>
            <a:pPr lvl="1"/>
            <a:r>
              <a:rPr lang="nl-NL" dirty="0"/>
              <a:t>Del, affected:	-</a:t>
            </a:r>
            <a:r>
              <a:rPr lang="nl-NL" dirty="0" smtClean="0"/>
              <a:t>17% </a:t>
            </a:r>
            <a:r>
              <a:rPr lang="nl-NL" dirty="0"/>
              <a:t>to </a:t>
            </a:r>
            <a:r>
              <a:rPr lang="nl-NL" dirty="0" smtClean="0"/>
              <a:t>+15%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Start in </a:t>
            </a:r>
            <a:r>
              <a:rPr lang="nl-NL" dirty="0" smtClean="0">
                <a:solidFill>
                  <a:srgbClr val="FF0000"/>
                </a:solidFill>
              </a:rPr>
              <a:t>visibility polygon </a:t>
            </a:r>
            <a:r>
              <a:rPr lang="nl-NL" dirty="0" smtClean="0"/>
              <a:t>of obstacle</a:t>
            </a:r>
          </a:p>
          <a:p>
            <a:pPr lvl="1"/>
            <a:r>
              <a:rPr lang="nl-NL" dirty="0" smtClean="0"/>
              <a:t>Re-planning </a:t>
            </a:r>
            <a:r>
              <a:rPr lang="nl-NL" dirty="0"/>
              <a:t>when </a:t>
            </a:r>
            <a:r>
              <a:rPr lang="nl-NL" dirty="0" smtClean="0"/>
              <a:t>the </a:t>
            </a:r>
            <a:r>
              <a:rPr lang="nl-NL" dirty="0"/>
              <a:t>agent </a:t>
            </a:r>
            <a:r>
              <a:rPr lang="nl-NL" dirty="0" smtClean="0"/>
              <a:t>sees the </a:t>
            </a:r>
            <a:r>
              <a:rPr lang="nl-NL" dirty="0"/>
              <a:t>event</a:t>
            </a:r>
            <a:endParaRPr lang="en-US" dirty="0"/>
          </a:p>
          <a:p>
            <a:pPr lvl="1"/>
            <a:r>
              <a:rPr lang="nl-NL" dirty="0" smtClean="0"/>
              <a:t>Ins, affected: 	-5% to </a:t>
            </a:r>
            <a:r>
              <a:rPr lang="nl-NL" b="1" dirty="0" smtClean="0">
                <a:solidFill>
                  <a:schemeClr val="accent3"/>
                </a:solidFill>
              </a:rPr>
              <a:t>+46%</a:t>
            </a:r>
          </a:p>
          <a:p>
            <a:pPr lvl="1"/>
            <a:r>
              <a:rPr lang="nl-NL" dirty="0" smtClean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+47%</a:t>
            </a:r>
          </a:p>
          <a:p>
            <a:pPr lvl="1"/>
            <a:r>
              <a:rPr lang="nl-NL" dirty="0" smtClean="0"/>
              <a:t>Del, affected:	-19% to </a:t>
            </a:r>
            <a:r>
              <a:rPr lang="nl-NL" b="1" dirty="0" smtClean="0">
                <a:solidFill>
                  <a:schemeClr val="accent3"/>
                </a:solidFill>
              </a:rPr>
              <a:t>+23%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visplann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5.1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9424" y="3068960"/>
            <a:ext cx="2358008" cy="235800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90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Crowds in 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Simulate various behaviours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crowd-corrido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730" y="2165688"/>
            <a:ext cx="3654152" cy="365415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99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 &amp;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29691" y="3717033"/>
            <a:ext cx="7831115" cy="1800200"/>
            <a:chOff x="773332" y="3284984"/>
            <a:chExt cx="7399068" cy="1700882"/>
          </a:xfrm>
        </p:grpSpPr>
        <p:pic>
          <p:nvPicPr>
            <p:cNvPr id="3074" name="Picture 2" descr="C:\Users\3117456\Documents\Publications\2015 IROS Re-planning\presentation\scenario1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32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3117456\Documents\Publications\2015 IROS Re-planning\presentation\scenario2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036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3117456\Documents\Publications\2015 IROS Re-planning\presentation\scenario3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803" y="3285221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3117456\Documents\Publications\2015 IROS Re-planning\presentation\scenario4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942" y="3285220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256584"/>
          </a:xfrm>
        </p:spPr>
        <p:txBody>
          <a:bodyPr>
            <a:normAutofit/>
          </a:bodyPr>
          <a:lstStyle/>
          <a:p>
            <a:r>
              <a:rPr lang="nl-NL" dirty="0" smtClean="0"/>
              <a:t>Re-planning in navigation meshes</a:t>
            </a:r>
            <a:endParaRPr lang="nl-NL" dirty="0"/>
          </a:p>
          <a:p>
            <a:pPr lvl="1"/>
            <a:r>
              <a:rPr lang="nl-NL" dirty="0" smtClean="0"/>
              <a:t>Obstacles (dis)appear at run-time</a:t>
            </a:r>
          </a:p>
          <a:p>
            <a:pPr lvl="1"/>
            <a:r>
              <a:rPr lang="nl-NL" dirty="0" smtClean="0"/>
              <a:t>DPA*: remember </a:t>
            </a:r>
            <a:r>
              <a:rPr lang="nl-NL" dirty="0" smtClean="0">
                <a:solidFill>
                  <a:srgbClr val="FF0032"/>
                </a:solidFill>
              </a:rPr>
              <a:t>only the old path</a:t>
            </a:r>
          </a:p>
          <a:p>
            <a:pPr lvl="1"/>
            <a:r>
              <a:rPr lang="nl-NL" dirty="0" smtClean="0"/>
              <a:t>Good for situations with limited memory per agent</a:t>
            </a:r>
          </a:p>
          <a:p>
            <a:pPr lvl="1"/>
            <a:r>
              <a:rPr lang="nl-NL" dirty="0" smtClean="0"/>
              <a:t>Based on four </a:t>
            </a:r>
            <a:r>
              <a:rPr lang="nl-NL" dirty="0" smtClean="0">
                <a:solidFill>
                  <a:srgbClr val="FF0032"/>
                </a:solidFill>
              </a:rPr>
              <a:t>scenarios</a:t>
            </a:r>
          </a:p>
          <a:p>
            <a:pPr lvl="1"/>
            <a:endParaRPr lang="nl-NL" dirty="0"/>
          </a:p>
          <a:p>
            <a:r>
              <a:rPr lang="nl-NL" dirty="0" smtClean="0"/>
              <a:t>Results</a:t>
            </a:r>
          </a:p>
          <a:p>
            <a:pPr lvl="1"/>
            <a:r>
              <a:rPr lang="nl-NL" dirty="0" smtClean="0"/>
              <a:t>Slower than A* in small graphs; faster in </a:t>
            </a:r>
            <a:r>
              <a:rPr lang="nl-NL" dirty="0" smtClean="0">
                <a:solidFill>
                  <a:srgbClr val="FF0032"/>
                </a:solidFill>
              </a:rPr>
              <a:t>large graphs</a:t>
            </a:r>
          </a:p>
          <a:p>
            <a:pPr lvl="1"/>
            <a:r>
              <a:rPr lang="nl-NL" dirty="0" smtClean="0"/>
              <a:t>Good for </a:t>
            </a:r>
            <a:r>
              <a:rPr lang="nl-NL" dirty="0" smtClean="0">
                <a:solidFill>
                  <a:srgbClr val="FF0000"/>
                </a:solidFill>
              </a:rPr>
              <a:t>visibility-based</a:t>
            </a:r>
            <a:r>
              <a:rPr lang="nl-NL" dirty="0" smtClean="0"/>
              <a:t> replanning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Handling multiple events at once</a:t>
            </a:r>
          </a:p>
          <a:p>
            <a:endParaRPr lang="nl-NL" dirty="0" smtClean="0"/>
          </a:p>
          <a:p>
            <a:r>
              <a:rPr lang="nl-NL" dirty="0" smtClean="0"/>
              <a:t>Simulate incomplete knowledge</a:t>
            </a:r>
          </a:p>
          <a:p>
            <a:pPr lvl="1"/>
            <a:r>
              <a:rPr lang="nl-NL" dirty="0" smtClean="0"/>
              <a:t>Memory model per agent?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final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946BDD-57C8-4E5E-A851-9A22B1F399DF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Questions?</a:t>
            </a:r>
          </a:p>
          <a:p>
            <a:endParaRPr lang="nl-NL" dirty="0"/>
          </a:p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nl-NL" dirty="0" smtClean="0"/>
              <a:t>uu.nl/staff/WGvanToll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Path planning in dynamic environments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Path planning in 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040560"/>
          </a:xfrm>
        </p:spPr>
        <p:txBody>
          <a:bodyPr/>
          <a:lstStyle/>
          <a:p>
            <a:r>
              <a:rPr lang="nl-NL" dirty="0" smtClean="0"/>
              <a:t>Disks on planar surfaces</a:t>
            </a:r>
          </a:p>
          <a:p>
            <a:r>
              <a:rPr lang="nl-NL" dirty="0" smtClean="0"/>
              <a:t>Obstacles (dis)appear at runtime</a:t>
            </a:r>
          </a:p>
          <a:p>
            <a:r>
              <a:rPr lang="nl-NL" dirty="0" smtClean="0"/>
              <a:t>Re-planning</a:t>
            </a:r>
          </a:p>
          <a:p>
            <a:r>
              <a:rPr lang="nl-NL" dirty="0" smtClean="0"/>
              <a:t>Dynamic </a:t>
            </a:r>
            <a:r>
              <a:rPr lang="nl-NL" dirty="0" smtClean="0">
                <a:solidFill>
                  <a:srgbClr val="FF0032"/>
                </a:solidFill>
              </a:rPr>
              <a:t>navigation mesh</a:t>
            </a:r>
            <a:endParaRPr lang="nl-NL" dirty="0">
              <a:solidFill>
                <a:srgbClr val="FF0032"/>
              </a:solidFill>
            </a:endParaRPr>
          </a:p>
          <a:p>
            <a:r>
              <a:rPr lang="nl-NL" dirty="0" smtClean="0"/>
              <a:t>Crowd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dynamic-ec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9444" y="3869926"/>
            <a:ext cx="2439941" cy="243994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replannin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9444" y="1205083"/>
            <a:ext cx="2439941" cy="243994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crowd-militar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247" y="3454878"/>
            <a:ext cx="4406531" cy="285829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46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Related work /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e.g. </a:t>
            </a:r>
            <a:r>
              <a:rPr lang="nl-NL" dirty="0" smtClean="0">
                <a:solidFill>
                  <a:srgbClr val="FF0032"/>
                </a:solidFill>
              </a:rPr>
              <a:t>D* Lite </a:t>
            </a:r>
            <a:r>
              <a:rPr lang="nl-NL" dirty="0" smtClean="0"/>
              <a:t>(Koenig &amp; Likhachev 2002)</a:t>
            </a:r>
          </a:p>
          <a:p>
            <a:pPr lvl="1"/>
            <a:r>
              <a:rPr lang="nl-NL" dirty="0" smtClean="0"/>
              <a:t>Remember search state</a:t>
            </a:r>
          </a:p>
          <a:p>
            <a:r>
              <a:rPr lang="nl-NL" dirty="0" smtClean="0"/>
              <a:t>e.g. </a:t>
            </a:r>
            <a:r>
              <a:rPr lang="nl-NL" dirty="0" smtClean="0">
                <a:solidFill>
                  <a:srgbClr val="FF0032"/>
                </a:solidFill>
              </a:rPr>
              <a:t>Anytime Dynamic A*</a:t>
            </a:r>
            <a:r>
              <a:rPr lang="nl-NL" dirty="0" smtClean="0"/>
              <a:t> (Likhachev et al. 2005)</a:t>
            </a:r>
          </a:p>
          <a:p>
            <a:pPr lvl="1"/>
            <a:r>
              <a:rPr lang="nl-NL" dirty="0" smtClean="0"/>
              <a:t>Iteratively improve a path</a:t>
            </a:r>
          </a:p>
          <a:p>
            <a:pPr lvl="1"/>
            <a:endParaRPr lang="nl-NL" dirty="0"/>
          </a:p>
          <a:p>
            <a:r>
              <a:rPr lang="nl-NL" dirty="0" smtClean="0"/>
              <a:t>Too memory-intensive for crowds</a:t>
            </a:r>
          </a:p>
          <a:p>
            <a:endParaRPr lang="nl-NL" dirty="0" smtClean="0"/>
          </a:p>
          <a:p>
            <a:r>
              <a:rPr lang="nl-NL" dirty="0" smtClean="0"/>
              <a:t>We present Dynamically Pruned A*</a:t>
            </a:r>
          </a:p>
          <a:p>
            <a:pPr lvl="1"/>
            <a:r>
              <a:rPr lang="nl-NL" dirty="0" smtClean="0"/>
              <a:t>Re-planning </a:t>
            </a:r>
            <a:r>
              <a:rPr lang="nl-NL" dirty="0"/>
              <a:t>optimal </a:t>
            </a:r>
            <a:r>
              <a:rPr lang="nl-NL" dirty="0" smtClean="0"/>
              <a:t>paths</a:t>
            </a:r>
          </a:p>
          <a:p>
            <a:pPr lvl="1"/>
            <a:r>
              <a:rPr lang="nl-NL" dirty="0" smtClean="0"/>
              <a:t>Speed up A* </a:t>
            </a:r>
            <a:r>
              <a:rPr lang="nl-NL" dirty="0" smtClean="0">
                <a:solidFill>
                  <a:srgbClr val="FF0032"/>
                </a:solidFill>
              </a:rPr>
              <a:t>based on the old path only</a:t>
            </a:r>
            <a:endParaRPr lang="en-US" dirty="0">
              <a:solidFill>
                <a:srgbClr val="FF0032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Algorithm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Dynamically Pruned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Problem description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on a graph</a:t>
            </a:r>
          </a:p>
          <a:p>
            <a:r>
              <a:rPr lang="nl-NL" dirty="0" smtClean="0"/>
              <a:t>Agent notices dynamic event at vertex T</a:t>
            </a:r>
          </a:p>
          <a:p>
            <a:r>
              <a:rPr lang="nl-NL" dirty="0" smtClean="0"/>
              <a:t>Compute optimal path </a:t>
            </a:r>
            <a:r>
              <a:rPr lang="nl-NL" dirty="0" smtClean="0">
                <a:solidFill>
                  <a:schemeClr val="accent3"/>
                </a:solidFill>
              </a:rPr>
              <a:t>[TG]</a:t>
            </a:r>
            <a:r>
              <a:rPr lang="nl-NL" b="1" baseline="30000" dirty="0" smtClean="0">
                <a:solidFill>
                  <a:schemeClr val="accent3"/>
                </a:solidFill>
              </a:rPr>
              <a:t>+</a:t>
            </a:r>
            <a:r>
              <a:rPr lang="nl-NL" dirty="0" smtClean="0">
                <a:solidFill>
                  <a:schemeClr val="accent3"/>
                </a:solidFill>
              </a:rPr>
              <a:t> </a:t>
            </a:r>
            <a:r>
              <a:rPr lang="nl-NL" dirty="0" smtClean="0"/>
              <a:t>based on old path </a:t>
            </a:r>
            <a:r>
              <a:rPr lang="nl-NL" dirty="0" smtClean="0">
                <a:solidFill>
                  <a:srgbClr val="FF0032"/>
                </a:solidFill>
              </a:rPr>
              <a:t>[TG]</a:t>
            </a:r>
            <a:r>
              <a:rPr lang="nl-NL" baseline="30000" dirty="0" smtClean="0">
                <a:solidFill>
                  <a:srgbClr val="FF0032"/>
                </a:solidFill>
              </a:rPr>
              <a:t>-</a:t>
            </a:r>
            <a:endParaRPr lang="nl-NL" dirty="0" smtClean="0"/>
          </a:p>
          <a:p>
            <a:r>
              <a:rPr lang="nl-NL" dirty="0" smtClean="0"/>
              <a:t>Event </a:t>
            </a:r>
            <a:r>
              <a:rPr lang="nl-NL" dirty="0"/>
              <a:t>affects the graph in a region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[TG]</a:t>
            </a:r>
            <a:r>
              <a:rPr lang="nl-NL" b="1" baseline="30000" dirty="0" smtClean="0"/>
              <a:t>-</a:t>
            </a:r>
            <a:r>
              <a:rPr lang="nl-NL" dirty="0" smtClean="0"/>
              <a:t> either does or doesn’t pass through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Obstacle was either inserted or deleted</a:t>
            </a:r>
            <a:endParaRPr lang="nl-NL" dirty="0" smtClean="0">
              <a:solidFill>
                <a:srgbClr val="FF003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6</a:t>
            </a:fld>
            <a:endParaRPr lang="en-US"/>
          </a:p>
        </p:txBody>
      </p:sp>
      <p:pic>
        <p:nvPicPr>
          <p:cNvPr id="2051" name="Picture 3" descr="C:\Users\3117456\Documents\Publications\2015 IROS Re-planning\presentation\path-aff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41" y="3813171"/>
            <a:ext cx="3146395" cy="24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3117456\Documents\Publications\2015 IROS Re-planning\presentation\path-unaff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76973"/>
            <a:ext cx="3229195" cy="2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6084168" y="2996952"/>
            <a:ext cx="216024" cy="648072"/>
          </a:xfrm>
          <a:prstGeom prst="rightBrace">
            <a:avLst>
              <a:gd name="adj1" fmla="val 28471"/>
              <a:gd name="adj2" fmla="val 48824"/>
            </a:avLst>
          </a:prstGeom>
          <a:ln w="28575">
            <a:solidFill>
              <a:srgbClr val="FF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00192" y="3068960"/>
            <a:ext cx="150993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nl-NL" sz="2000" dirty="0" smtClean="0">
                <a:solidFill>
                  <a:srgbClr val="FF0032"/>
                </a:solidFill>
                <a:latin typeface="Georgia" panose="02040502050405020303" pitchFamily="18" charset="0"/>
              </a:rPr>
              <a:t>4 scenarios</a:t>
            </a:r>
            <a:endParaRPr lang="en-US" sz="2000" dirty="0">
              <a:solidFill>
                <a:srgbClr val="FF003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not affected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>
                <a:sym typeface="Wingdings" panose="05000000000000000000" pitchFamily="2" charset="2"/>
              </a:rPr>
              <a:t>Old path is still optimal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DPA* terminates immediately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45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30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affected</a:t>
            </a:r>
          </a:p>
          <a:p>
            <a:pPr lvl="1"/>
            <a:r>
              <a:rPr lang="nl-NL" dirty="0" smtClean="0"/>
              <a:t>We need to find a “detour”</a:t>
            </a:r>
          </a:p>
          <a:p>
            <a:pPr marL="0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Pruning in DPA*: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For each V on </a:t>
            </a:r>
            <a:r>
              <a:rPr lang="nl-NL" dirty="0" smtClean="0">
                <a:solidFill>
                  <a:srgbClr val="FF0000"/>
                </a:solidFill>
                <a:sym typeface="Wingdings" panose="05000000000000000000" pitchFamily="2" charset="2"/>
              </a:rPr>
              <a:t>[BG]</a:t>
            </a:r>
            <a:r>
              <a:rPr lang="nl-NL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nl-NL" dirty="0" smtClean="0">
                <a:sym typeface="Wingdings" panose="05000000000000000000" pitchFamily="2" charset="2"/>
              </a:rPr>
              <a:t>,</a:t>
            </a:r>
            <a:r>
              <a:rPr lang="nl-NL" dirty="0">
                <a:sym typeface="Wingdings" panose="05000000000000000000" pitchFamily="2" charset="2"/>
              </a:rPr>
              <a:t/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we know that </a:t>
            </a:r>
            <a:r>
              <a:rPr lang="nl-NL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+</a:t>
            </a:r>
            <a:r>
              <a:rPr lang="nl-NL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=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rgbClr val="FF0032"/>
                </a:solidFill>
                <a:sym typeface="Wingdings" panose="05000000000000000000" pitchFamily="2" charset="2"/>
              </a:rPr>
              <a:t>-</a:t>
            </a:r>
            <a:endParaRPr lang="nl-NL" b="1" dirty="0" smtClean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Skip all neighbors of V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     except its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successor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Best results when the event is</a:t>
            </a:r>
            <a:br>
              <a:rPr lang="nl-NL" dirty="0" smtClean="0"/>
            </a:br>
            <a:r>
              <a:rPr lang="nl-NL" dirty="0" smtClean="0"/>
              <a:t>close to the agent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Obstacle deleted, old path not affected</a:t>
            </a:r>
          </a:p>
          <a:p>
            <a:pPr lvl="1"/>
            <a:r>
              <a:rPr lang="nl-NL" dirty="0" smtClean="0"/>
              <a:t>Detour may no longer be needed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If</a:t>
            </a:r>
            <a:r>
              <a:rPr lang="nl-NL" dirty="0" smtClean="0"/>
              <a:t> a better path exists, it </a:t>
            </a:r>
            <a:r>
              <a:rPr lang="nl-NL" dirty="0" smtClean="0">
                <a:solidFill>
                  <a:srgbClr val="FF0032"/>
                </a:solidFill>
              </a:rPr>
              <a:t>must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visit the affected region </a:t>
            </a:r>
            <a:r>
              <a:rPr lang="nl-NL" b="1" i="1" dirty="0" smtClean="0"/>
              <a:t>R</a:t>
            </a:r>
          </a:p>
          <a:p>
            <a:pPr lvl="1"/>
            <a:endParaRPr lang="nl-NL" b="1" i="1" dirty="0"/>
          </a:p>
          <a:p>
            <a:r>
              <a:rPr lang="nl-NL" dirty="0" smtClean="0">
                <a:sym typeface="Wingdings" panose="05000000000000000000" pitchFamily="2" charset="2"/>
              </a:rPr>
              <a:t>Pruning in DPA*:</a:t>
            </a:r>
            <a:endParaRPr lang="nl-NL" dirty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Check if V is too far away from </a:t>
            </a:r>
            <a:r>
              <a:rPr lang="nl-NL" b="1" i="1" dirty="0" smtClean="0">
                <a:sym typeface="Wingdings" panose="05000000000000000000" pitchFamily="2" charset="2"/>
              </a:rPr>
              <a:t>R</a:t>
            </a:r>
            <a:endParaRPr lang="nl-NL" b="1" dirty="0" smtClean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pPr lvl="1"/>
            <a:endParaRPr lang="nl-NL" b="1" dirty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Best results when the event is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far away</a:t>
            </a:r>
            <a:endParaRPr lang="nl-NL" dirty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3" descr="C:\Users\3117456\Documents\Publications\2015 IROS Re-planning\presentation\scenario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3117456\Documents\Publications\2015 IROS Re-planning\presentation\scenario4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606</Words>
  <Application>Microsoft Office PowerPoint</Application>
  <PresentationFormat>On-screen Show (4:3)</PresentationFormat>
  <Paragraphs>160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Dynamically Pruned A*  for Re-planning in Navigation Meshes</vt:lpstr>
      <vt:lpstr>Introduction</vt:lpstr>
      <vt:lpstr>Path planning in dynamic environments</vt:lpstr>
      <vt:lpstr>Related work / Contributions</vt:lpstr>
      <vt:lpstr>Algorithm</vt:lpstr>
      <vt:lpstr>Problem description</vt:lpstr>
      <vt:lpstr>Scenario 1</vt:lpstr>
      <vt:lpstr>Scenario 2</vt:lpstr>
      <vt:lpstr>Scenario 3</vt:lpstr>
      <vt:lpstr>Scenario 4</vt:lpstr>
      <vt:lpstr>Experiments &amp; results</vt:lpstr>
      <vt:lpstr>Experimental set-up</vt:lpstr>
      <vt:lpstr>Results</vt:lpstr>
      <vt:lpstr>Crowds in dynamic environments</vt:lpstr>
      <vt:lpstr>Conclusions &amp; Future work</vt:lpstr>
      <vt:lpstr>Conclusions</vt:lpstr>
      <vt:lpstr>Future work</vt:lpstr>
      <vt:lpstr>The final slide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Geraerts, R.J.</cp:lastModifiedBy>
  <cp:revision>82</cp:revision>
  <dcterms:created xsi:type="dcterms:W3CDTF">2015-03-18T13:29:00Z</dcterms:created>
  <dcterms:modified xsi:type="dcterms:W3CDTF">2015-10-12T12:30:42Z</dcterms:modified>
</cp:coreProperties>
</file>