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5" r:id="rId4"/>
    <p:sldId id="262" r:id="rId5"/>
    <p:sldId id="263" r:id="rId6"/>
    <p:sldId id="264" r:id="rId7"/>
    <p:sldId id="266" r:id="rId8"/>
    <p:sldId id="260" r:id="rId9"/>
    <p:sldId id="276" r:id="rId10"/>
    <p:sldId id="267" r:id="rId11"/>
    <p:sldId id="265" r:id="rId12"/>
    <p:sldId id="261" r:id="rId13"/>
    <p:sldId id="277" r:id="rId14"/>
    <p:sldId id="278" r:id="rId15"/>
    <p:sldId id="268" r:id="rId16"/>
    <p:sldId id="271" r:id="rId17"/>
    <p:sldId id="273" r:id="rId18"/>
    <p:sldId id="269" r:id="rId19"/>
    <p:sldId id="270" r:id="rId20"/>
    <p:sldId id="274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072333A-DFCC-447D-9BFF-F5F71C297794}">
          <p14:sldIdLst>
            <p14:sldId id="256"/>
            <p14:sldId id="257"/>
            <p14:sldId id="275"/>
            <p14:sldId id="262"/>
          </p14:sldIdLst>
        </p14:section>
        <p14:section name="Preliminaries" id="{2A9350FE-99E8-4D93-9EDC-0DA7D55FAB1B}">
          <p14:sldIdLst>
            <p14:sldId id="263"/>
            <p14:sldId id="264"/>
          </p14:sldIdLst>
        </p14:section>
        <p14:section name="GPGPU" id="{18599675-C50D-4800-8AA6-DE30A875B9BF}">
          <p14:sldIdLst>
            <p14:sldId id="266"/>
            <p14:sldId id="260"/>
            <p14:sldId id="276"/>
            <p14:sldId id="267"/>
          </p14:sldIdLst>
        </p14:section>
        <p14:section name="Multi-tiled extension" id="{FB3FD37A-CA06-4542-A7BA-9BB83033C047}">
          <p14:sldIdLst>
            <p14:sldId id="265"/>
            <p14:sldId id="261"/>
            <p14:sldId id="277"/>
            <p14:sldId id="278"/>
          </p14:sldIdLst>
        </p14:section>
        <p14:section name="Results" id="{D6038B71-DB39-47BC-A87C-1D84EBC3069E}">
          <p14:sldIdLst>
            <p14:sldId id="268"/>
            <p14:sldId id="271"/>
            <p14:sldId id="273"/>
          </p14:sldIdLst>
        </p14:section>
        <p14:section name="Conclusions / Discussion" id="{5DF662EA-9435-4454-830F-E12DB566DB5A}">
          <p14:sldIdLst>
            <p14:sldId id="269"/>
            <p14:sldId id="270"/>
            <p14:sldId id="274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96" y="-1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251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AFFC1-201E-4926-9500-725AEECB1015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1734-9EDB-4D77-99E0-AD09A10B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3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8CAB-1A22-4FDE-BDD8-DC7BAF87DAED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925F4-59D0-4362-AE46-965ED6DBA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9CE-42E7-4BD5-9041-D2C84142F4E7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9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462-EDD2-4C92-815E-BA4F9468817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6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F741-7984-47AE-ACD5-43899F88C55A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7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CAD4-B9D0-4FCD-ADA2-742D31D1ABF4}" type="datetime1">
              <a:rPr lang="en-US" smtClean="0"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1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F157-9E16-498B-B62E-E79418822B9B}" type="datetime1">
              <a:rPr lang="en-US" smtClean="0"/>
              <a:t>11/11/2014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7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D019-F9D3-4630-B64C-E71399A88B2E}" type="datetime1">
              <a:rPr lang="en-US" smtClean="0"/>
              <a:t>11/11/2014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B59-7E19-40BE-8EB3-8D3411FB43A9}" type="datetime1">
              <a:rPr lang="en-US" smtClean="0"/>
              <a:t>11/11/2014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2D78-2F52-4551-94E1-95269C9F9FC3}" type="datetime1">
              <a:rPr lang="en-US" smtClean="0"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2C8-9A95-496E-9AAC-386E10B5B229}" type="datetime1">
              <a:rPr lang="en-US" smtClean="0"/>
              <a:t>11/11/2014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5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9221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7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F795FCE6-2805-44BE-B1B0-04E24AB867CE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7134" y="6356350"/>
            <a:ext cx="5129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 smtClean="0"/>
              <a:t>GPGPU-Accelerated GVDs and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6296" y="6356350"/>
            <a:ext cx="1450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AFD1C3C1-C992-4D81-8CBF-4E11EE77E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3.wm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3.wm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37" y="1412777"/>
            <a:ext cx="8552095" cy="2187674"/>
          </a:xfrm>
        </p:spPr>
        <p:txBody>
          <a:bodyPr>
            <a:noAutofit/>
          </a:bodyPr>
          <a:lstStyle/>
          <a:p>
            <a:r>
              <a:rPr lang="nl-NL" sz="2800" dirty="0" smtClean="0"/>
              <a:t>GPGPU-Accelerated Construction of </a:t>
            </a:r>
            <a:br>
              <a:rPr lang="nl-NL" sz="2800" dirty="0" smtClean="0"/>
            </a:br>
            <a:r>
              <a:rPr lang="nl-NL" sz="2800" dirty="0" smtClean="0"/>
              <a:t>High-Resolution Generalized Voronoi Diagrams </a:t>
            </a:r>
            <a:br>
              <a:rPr lang="nl-NL" sz="2800" dirty="0" smtClean="0"/>
            </a:br>
            <a:r>
              <a:rPr lang="nl-NL" sz="2800" dirty="0" smtClean="0"/>
              <a:t>and Navigation Meshes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68" y="5326360"/>
            <a:ext cx="8519465" cy="694928"/>
          </a:xfrm>
        </p:spPr>
        <p:txBody>
          <a:bodyPr>
            <a:normAutofit/>
          </a:bodyPr>
          <a:lstStyle/>
          <a:p>
            <a:r>
              <a:rPr lang="nl-NL" sz="2400" dirty="0" smtClean="0"/>
              <a:t>Motion in Games 2014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894147"/>
            <a:ext cx="2119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Rudi Bonfiglioli</a:t>
            </a:r>
          </a:p>
          <a:p>
            <a:pPr algn="ctr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Textkernel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9236" y="3902093"/>
            <a:ext cx="2516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Wouter van Toll</a:t>
            </a:r>
          </a:p>
          <a:p>
            <a:pPr algn="ctr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Utrecht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3902093"/>
            <a:ext cx="2456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Roland Geraerts</a:t>
            </a:r>
          </a:p>
          <a:p>
            <a:pPr algn="ctr"/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Utrecht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University</a:t>
            </a:r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21288"/>
            <a:ext cx="21494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17456\Dropbox\UU\2014-11-06 MIG 2014 - GPGPU ECM\typi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41" y="2492896"/>
            <a:ext cx="55914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Some details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/>
          </a:bodyPr>
          <a:lstStyle/>
          <a:p>
            <a:r>
              <a:rPr lang="nl-NL" dirty="0" smtClean="0"/>
              <a:t>GPU is good at </a:t>
            </a:r>
            <a:r>
              <a:rPr lang="nl-NL" i="1" dirty="0" smtClean="0"/>
              <a:t>SIMT</a:t>
            </a:r>
          </a:p>
          <a:p>
            <a:pPr lvl="1"/>
            <a:r>
              <a:rPr lang="nl-NL" dirty="0" smtClean="0"/>
              <a:t>Single instruction, multiple threads</a:t>
            </a:r>
          </a:p>
          <a:p>
            <a:pPr lvl="1"/>
            <a:r>
              <a:rPr lang="nl-NL" dirty="0" smtClean="0"/>
              <a:t>“Doing a simple thing massively parallel”</a:t>
            </a:r>
          </a:p>
          <a:p>
            <a:r>
              <a:rPr lang="nl-NL" dirty="0" smtClean="0"/>
              <a:t>Find relevant pixels</a:t>
            </a:r>
          </a:p>
          <a:p>
            <a:pPr lvl="1"/>
            <a:r>
              <a:rPr lang="nl-NL" dirty="0" smtClean="0"/>
              <a:t>2 colors = potential edge point</a:t>
            </a:r>
          </a:p>
          <a:p>
            <a:pPr lvl="1"/>
            <a:r>
              <a:rPr lang="nl-NL" dirty="0" smtClean="0"/>
              <a:t>3,4 colors = potential vertex</a:t>
            </a:r>
          </a:p>
          <a:p>
            <a:pPr lvl="1"/>
            <a:r>
              <a:rPr lang="nl-NL" b="1" dirty="0" smtClean="0"/>
              <a:t>Marker buffers: </a:t>
            </a:r>
            <a:r>
              <a:rPr lang="nl-NL" dirty="0" smtClean="0"/>
              <a:t>0000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1111</a:t>
            </a:r>
            <a:r>
              <a:rPr lang="nl-NL" dirty="0" smtClean="0"/>
              <a:t>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NL" dirty="0" smtClean="0"/>
              <a:t>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111</a:t>
            </a:r>
            <a:r>
              <a:rPr lang="nl-NL" dirty="0" smtClean="0"/>
              <a:t>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NL" dirty="0" smtClean="0"/>
              <a:t>000</a:t>
            </a:r>
          </a:p>
          <a:p>
            <a:pPr lvl="1"/>
            <a:r>
              <a:rPr lang="nl-NL" dirty="0" smtClean="0"/>
              <a:t>Compression: prefix sum</a:t>
            </a:r>
          </a:p>
          <a:p>
            <a:r>
              <a:rPr lang="nl-NL" dirty="0" smtClean="0"/>
              <a:t>Closest points &amp; normals</a:t>
            </a:r>
          </a:p>
          <a:p>
            <a:pPr lvl="1"/>
            <a:r>
              <a:rPr lang="nl-NL" dirty="0" smtClean="0"/>
              <a:t>For all relevant pixels, </a:t>
            </a:r>
            <a:br>
              <a:rPr lang="nl-NL" dirty="0" smtClean="0"/>
            </a:br>
            <a:r>
              <a:rPr lang="nl-NL" dirty="0" smtClean="0"/>
              <a:t>check all 2/3/4 nearest obstacles</a:t>
            </a:r>
          </a:p>
          <a:p>
            <a:pPr lvl="1"/>
            <a:r>
              <a:rPr lang="nl-NL" dirty="0" smtClean="0"/>
              <a:t>Some redundant work, but faster </a:t>
            </a:r>
            <a:br>
              <a:rPr lang="nl-NL" dirty="0" smtClean="0"/>
            </a:br>
            <a:r>
              <a:rPr lang="nl-NL" dirty="0" smtClean="0"/>
              <a:t>than checking if it’s needed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B178-8756-4852-A7E8-C4F473E5B865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70" y="1556792"/>
            <a:ext cx="2145027" cy="2160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76836"/>
            <a:ext cx="3677149" cy="17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 extension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E07F-FE47-4D7E-B86D-074A776F95BA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Large environments need high resolutions</a:t>
            </a:r>
          </a:p>
          <a:p>
            <a:pPr lvl="1"/>
            <a:r>
              <a:rPr lang="nl-NL" dirty="0" smtClean="0"/>
              <a:t>Split into </a:t>
            </a:r>
            <a:r>
              <a:rPr lang="nl-NL" b="1" dirty="0" smtClean="0"/>
              <a:t>tiles</a:t>
            </a:r>
            <a:r>
              <a:rPr lang="nl-NL" dirty="0" smtClean="0"/>
              <a:t>; size = framebuffer size</a:t>
            </a:r>
          </a:p>
          <a:p>
            <a:pPr marL="457200" lvl="1" indent="0">
              <a:buNone/>
            </a:pP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3E76-CACA-4564-8835-025D898F757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8" y="2204864"/>
            <a:ext cx="3837353" cy="3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22401" y="1537509"/>
            <a:ext cx="2016224" cy="143605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Multi-tiled: old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6417" y="1632759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520" y="1632759"/>
            <a:ext cx="157540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 relevant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pixels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3629" y="1866539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42681" y="1272719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2481" y="118722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39025" y="118722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19340" y="2669447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Assign normals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to pixels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2937" y="2669446"/>
            <a:ext cx="110998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normals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>
            <a:off x="5802921" y="2992612"/>
            <a:ext cx="416419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15" idx="0"/>
          </p:cNvCxnSpPr>
          <p:nvPr/>
        </p:nvCxnSpPr>
        <p:spPr>
          <a:xfrm>
            <a:off x="7032223" y="2279090"/>
            <a:ext cx="0" cy="39035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19340" y="373022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5" idx="2"/>
            <a:endCxn id="19" idx="0"/>
          </p:cNvCxnSpPr>
          <p:nvPr/>
        </p:nvCxnSpPr>
        <p:spPr>
          <a:xfrm>
            <a:off x="7032223" y="3315778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19340" y="476720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9" idx="2"/>
            <a:endCxn id="21" idx="0"/>
          </p:cNvCxnSpPr>
          <p:nvPr/>
        </p:nvCxnSpPr>
        <p:spPr>
          <a:xfrm>
            <a:off x="7032223" y="4376555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59754" y="4767203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>
            <a:off x="7845106" y="4951869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23629" y="2037189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23629" y="2207345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23629" y="1697405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94386" y="2623279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Per tile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42753" y="1771258"/>
            <a:ext cx="85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limited</a:t>
            </a:r>
            <a:endParaRPr lang="en-US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1525" r="107" b="25499"/>
          <a:stretch/>
        </p:blipFill>
        <p:spPr>
          <a:xfrm>
            <a:off x="3529980" y="1628800"/>
            <a:ext cx="2069594" cy="6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/>
          <p:cNvSpPr/>
          <p:nvPr/>
        </p:nvSpPr>
        <p:spPr>
          <a:xfrm>
            <a:off x="323528" y="1539974"/>
            <a:ext cx="7906361" cy="3905250"/>
          </a:xfrm>
          <a:custGeom>
            <a:avLst/>
            <a:gdLst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8" fmla="*/ 209550 w 7877175"/>
              <a:gd name="connsiteY8" fmla="*/ 504825 h 4276725"/>
              <a:gd name="connsiteX9" fmla="*/ 209550 w 7877175"/>
              <a:gd name="connsiteY9" fmla="*/ 504825 h 4276725"/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8" fmla="*/ 209550 w 7877175"/>
              <a:gd name="connsiteY8" fmla="*/ 504825 h 4276725"/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0" fmla="*/ 6350 w 7877175"/>
              <a:gd name="connsiteY0" fmla="*/ 28575 h 3905250"/>
              <a:gd name="connsiteX1" fmla="*/ 0 w 7877175"/>
              <a:gd name="connsiteY1" fmla="*/ 3905250 h 3905250"/>
              <a:gd name="connsiteX2" fmla="*/ 4514850 w 7877175"/>
              <a:gd name="connsiteY2" fmla="*/ 3905250 h 3905250"/>
              <a:gd name="connsiteX3" fmla="*/ 4514850 w 7877175"/>
              <a:gd name="connsiteY3" fmla="*/ 1076325 h 3905250"/>
              <a:gd name="connsiteX4" fmla="*/ 7877175 w 7877175"/>
              <a:gd name="connsiteY4" fmla="*/ 1076325 h 3905250"/>
              <a:gd name="connsiteX5" fmla="*/ 7877175 w 7877175"/>
              <a:gd name="connsiteY5" fmla="*/ 0 h 3905250"/>
              <a:gd name="connsiteX6" fmla="*/ 9525 w 7877175"/>
              <a:gd name="connsiteY6" fmla="*/ 0 h 3905250"/>
              <a:gd name="connsiteX7" fmla="*/ 9525 w 7877175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1076325 h 3905250"/>
              <a:gd name="connsiteX4" fmla="*/ 7877786 w 7877786"/>
              <a:gd name="connsiteY4" fmla="*/ 107632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981075 h 3905250"/>
              <a:gd name="connsiteX4" fmla="*/ 7877786 w 7877786"/>
              <a:gd name="connsiteY4" fmla="*/ 107632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981075 h 3905250"/>
              <a:gd name="connsiteX4" fmla="*/ 7877786 w 7877786"/>
              <a:gd name="connsiteY4" fmla="*/ 98107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24986 w 7877786"/>
              <a:gd name="connsiteY3" fmla="*/ 1885950 h 3905250"/>
              <a:gd name="connsiteX4" fmla="*/ 7877786 w 7877786"/>
              <a:gd name="connsiteY4" fmla="*/ 98107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906361"/>
              <a:gd name="connsiteY0" fmla="*/ 3175 h 3905250"/>
              <a:gd name="connsiteX1" fmla="*/ 611 w 7906361"/>
              <a:gd name="connsiteY1" fmla="*/ 3905250 h 3905250"/>
              <a:gd name="connsiteX2" fmla="*/ 4515461 w 7906361"/>
              <a:gd name="connsiteY2" fmla="*/ 3905250 h 3905250"/>
              <a:gd name="connsiteX3" fmla="*/ 4524986 w 7906361"/>
              <a:gd name="connsiteY3" fmla="*/ 1885950 h 3905250"/>
              <a:gd name="connsiteX4" fmla="*/ 7906361 w 7906361"/>
              <a:gd name="connsiteY4" fmla="*/ 1885950 h 3905250"/>
              <a:gd name="connsiteX5" fmla="*/ 7877786 w 7906361"/>
              <a:gd name="connsiteY5" fmla="*/ 0 h 3905250"/>
              <a:gd name="connsiteX6" fmla="*/ 10136 w 7906361"/>
              <a:gd name="connsiteY6" fmla="*/ 0 h 3905250"/>
              <a:gd name="connsiteX7" fmla="*/ 10136 w 7906361"/>
              <a:gd name="connsiteY7" fmla="*/ 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06361" h="3905250">
                <a:moveTo>
                  <a:pt x="611" y="3175"/>
                </a:moveTo>
                <a:cubicBezTo>
                  <a:pt x="-1506" y="1295400"/>
                  <a:pt x="2728" y="2613025"/>
                  <a:pt x="611" y="3905250"/>
                </a:cubicBezTo>
                <a:lnTo>
                  <a:pt x="4515461" y="3905250"/>
                </a:lnTo>
                <a:lnTo>
                  <a:pt x="4524986" y="1885950"/>
                </a:lnTo>
                <a:lnTo>
                  <a:pt x="7906361" y="1885950"/>
                </a:lnTo>
                <a:lnTo>
                  <a:pt x="7877786" y="0"/>
                </a:lnTo>
                <a:lnTo>
                  <a:pt x="10136" y="0"/>
                </a:lnTo>
                <a:lnTo>
                  <a:pt x="10136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Multi-tiled: new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9157" y="1631304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2080" y="163130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3977" y="4765748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279" y="475622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>
            <a:off x="2744347" y="4351011"/>
            <a:ext cx="4815" cy="4052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7" idx="2"/>
          </p:cNvCxnSpPr>
          <p:nvPr/>
        </p:nvCxnSpPr>
        <p:spPr>
          <a:xfrm rot="16200000" flipH="1">
            <a:off x="2250877" y="2174521"/>
            <a:ext cx="390357" cy="596584"/>
          </a:xfrm>
          <a:prstGeom prst="bentConnector3">
            <a:avLst>
              <a:gd name="adj1" fmla="val 3048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221" y="117993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741765" y="117993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95450" y="2806491"/>
            <a:ext cx="129086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Partial 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9" idx="2"/>
            <a:endCxn id="28" idx="0"/>
          </p:cNvCxnSpPr>
          <p:nvPr/>
        </p:nvCxnSpPr>
        <p:spPr>
          <a:xfrm>
            <a:off x="7034963" y="2277635"/>
            <a:ext cx="5921" cy="5288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2"/>
            <a:endCxn id="10" idx="0"/>
          </p:cNvCxnSpPr>
          <p:nvPr/>
        </p:nvCxnSpPr>
        <p:spPr>
          <a:xfrm>
            <a:off x="7040884" y="3175823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242212" y="3173144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47681" y="3175823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85581" y="3059668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Per tile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3" name="Elbow Connector 42"/>
          <p:cNvCxnSpPr>
            <a:stCxn id="18" idx="3"/>
            <a:endCxn id="9" idx="1"/>
          </p:cNvCxnSpPr>
          <p:nvPr/>
        </p:nvCxnSpPr>
        <p:spPr>
          <a:xfrm flipV="1">
            <a:off x="3562045" y="1954470"/>
            <a:ext cx="2660035" cy="2986419"/>
          </a:xfrm>
          <a:prstGeom prst="bentConnector3">
            <a:avLst>
              <a:gd name="adj1" fmla="val 26725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98984" y="2661335"/>
            <a:ext cx="3152169" cy="1683019"/>
            <a:chOff x="4470128" y="2132856"/>
            <a:chExt cx="3152169" cy="1683019"/>
          </a:xfrm>
        </p:grpSpPr>
        <p:sp>
          <p:nvSpPr>
            <p:cNvPr id="55" name="TextBox 54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Straight Arrow Connector 57"/>
            <p:cNvCxnSpPr>
              <a:stCxn id="57" idx="3"/>
              <a:endCxn id="56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5" idx="2"/>
              <a:endCxn id="56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7" y="1173277"/>
            <a:ext cx="3133941" cy="1488058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55" idx="3"/>
          </p:cNvCxnSpPr>
          <p:nvPr/>
        </p:nvCxnSpPr>
        <p:spPr>
          <a:xfrm flipV="1">
            <a:off x="3525973" y="2984500"/>
            <a:ext cx="750735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6" idx="3"/>
          </p:cNvCxnSpPr>
          <p:nvPr/>
        </p:nvCxnSpPr>
        <p:spPr>
          <a:xfrm flipV="1">
            <a:off x="3551153" y="4021187"/>
            <a:ext cx="725555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9FA5-8022-48EB-82A8-E903840DB3E4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Improvements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564904"/>
            <a:ext cx="4425857" cy="324036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Faster construction of ECMs</a:t>
            </a:r>
          </a:p>
          <a:p>
            <a:pPr lvl="1"/>
            <a:r>
              <a:rPr lang="nl-NL" dirty="0" smtClean="0"/>
              <a:t>Less memory transferred</a:t>
            </a:r>
          </a:p>
          <a:p>
            <a:pPr lvl="1"/>
            <a:r>
              <a:rPr lang="nl-NL" dirty="0" smtClean="0"/>
              <a:t>Resolutions that used to be impossible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7455"/>
            <a:ext cx="4464496" cy="32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1" y="1700807"/>
            <a:ext cx="3852510" cy="39359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7"/>
            <a:ext cx="3852510" cy="393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resolutions reduce errors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9"/>
            <a:ext cx="3852510" cy="39359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0839" y="118746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500x500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3000x3000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1500x1500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5000x5000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31424" y="118746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10000x10000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99" y="1700808"/>
            <a:ext cx="3852509" cy="39359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67944" y="3284984"/>
            <a:ext cx="1224136" cy="864096"/>
            <a:chOff x="4067944" y="3284984"/>
            <a:chExt cx="1224136" cy="864096"/>
          </a:xfrm>
        </p:grpSpPr>
        <p:sp>
          <p:nvSpPr>
            <p:cNvPr id="24" name="Rectangle 23"/>
            <p:cNvSpPr/>
            <p:nvPr/>
          </p:nvSpPr>
          <p:spPr>
            <a:xfrm>
              <a:off x="4067944" y="3284984"/>
              <a:ext cx="864096" cy="8640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5020816" y="3733800"/>
              <a:ext cx="271264" cy="2712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1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6301-D9D8-463F-93FA-D0F99C9365A1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ECM: flexible navigation mesh</a:t>
            </a:r>
          </a:p>
          <a:p>
            <a:pPr lvl="1"/>
            <a:r>
              <a:rPr lang="nl-NL" dirty="0" smtClean="0"/>
              <a:t>Based on the medial axis / GVD</a:t>
            </a:r>
          </a:p>
          <a:p>
            <a:pPr lvl="1"/>
            <a:r>
              <a:rPr lang="nl-NL" dirty="0" smtClean="0"/>
              <a:t>Can be computed using rendering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GPGPU enhancements</a:t>
            </a:r>
          </a:p>
          <a:p>
            <a:pPr lvl="1"/>
            <a:r>
              <a:rPr lang="nl-NL" dirty="0" smtClean="0"/>
              <a:t>Highly parallel computing</a:t>
            </a:r>
          </a:p>
          <a:p>
            <a:pPr lvl="1"/>
            <a:r>
              <a:rPr lang="nl-NL" dirty="0" smtClean="0"/>
              <a:t>Less memory transferred</a:t>
            </a:r>
          </a:p>
          <a:p>
            <a:pPr lvl="1"/>
            <a:r>
              <a:rPr lang="nl-NL" dirty="0" smtClean="0"/>
              <a:t>Much higher resolutions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Crowd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90DC-DDC6-4823-8F52-FB5F943AD718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GPGPU-Accelerated GVDs and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</a:t>
            </a:fld>
            <a:endParaRPr lang="en-US"/>
          </a:p>
        </p:txBody>
      </p:sp>
      <p:pic>
        <p:nvPicPr>
          <p:cNvPr id="7" name="crowd-crossing-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807493"/>
            <a:ext cx="7510382" cy="42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Discussion /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More technical improvements?</a:t>
            </a:r>
          </a:p>
          <a:p>
            <a:endParaRPr lang="nl-NL" dirty="0" smtClean="0"/>
          </a:p>
          <a:p>
            <a:r>
              <a:rPr lang="nl-NL" dirty="0" smtClean="0"/>
              <a:t>“Perfect resolution” is unknown</a:t>
            </a:r>
          </a:p>
          <a:p>
            <a:endParaRPr lang="nl-NL" dirty="0" smtClean="0"/>
          </a:p>
          <a:p>
            <a:r>
              <a:rPr lang="nl-NL" b="1" dirty="0" smtClean="0"/>
              <a:t>Exact </a:t>
            </a:r>
            <a:r>
              <a:rPr lang="nl-NL" dirty="0" smtClean="0"/>
              <a:t>methods are getting better, too</a:t>
            </a:r>
          </a:p>
          <a:p>
            <a:pPr lvl="1"/>
            <a:r>
              <a:rPr lang="nl-NL" dirty="0" smtClean="0"/>
              <a:t>VRONI</a:t>
            </a:r>
          </a:p>
          <a:p>
            <a:pPr lvl="1"/>
            <a:r>
              <a:rPr lang="en-US" dirty="0" smtClean="0"/>
              <a:t>Boost</a:t>
            </a:r>
            <a:endParaRPr lang="nl-NL" dirty="0" smtClean="0"/>
          </a:p>
          <a:p>
            <a:pPr lvl="1"/>
            <a:r>
              <a:rPr lang="nl-NL" dirty="0" smtClean="0"/>
              <a:t>CGAL?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24744"/>
            <a:ext cx="7283152" cy="5001419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en-US" dirty="0"/>
              <a:t>http://www.uu.nl/staff/WGvanToll/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1656184" cy="1656184"/>
          </a:xfrm>
          <a:prstGeom prst="rect">
            <a:avLst/>
          </a:prstGeom>
        </p:spPr>
      </p:pic>
      <p:pic>
        <p:nvPicPr>
          <p:cNvPr id="1026" name="Picture 2" descr="C:\Users\3117456\Dropbox\UU\2014-11-06 MIG 2014 - GPGPU ECM\portrait_w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25303"/>
            <a:ext cx="1079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avi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952048" cy="29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for 1 agent</a:t>
            </a:r>
          </a:p>
          <a:p>
            <a:r>
              <a:rPr lang="nl-NL" dirty="0" smtClean="0"/>
              <a:t>Navigation graph</a:t>
            </a:r>
          </a:p>
          <a:p>
            <a:pPr lvl="1"/>
            <a:r>
              <a:rPr lang="nl-NL" dirty="0" smtClean="0"/>
              <a:t>Not flexible enough for crowds</a:t>
            </a:r>
          </a:p>
          <a:p>
            <a:r>
              <a:rPr lang="nl-NL" dirty="0" smtClean="0"/>
              <a:t>Navigation mesh</a:t>
            </a:r>
          </a:p>
          <a:p>
            <a:pPr lvl="1"/>
            <a:r>
              <a:rPr lang="nl-NL" dirty="0" smtClean="0"/>
              <a:t>Global path: sequence of polygons</a:t>
            </a:r>
          </a:p>
          <a:p>
            <a:pPr lvl="1"/>
            <a:r>
              <a:rPr lang="nl-NL" dirty="0" smtClean="0"/>
              <a:t>Local planning during movement</a:t>
            </a:r>
          </a:p>
          <a:p>
            <a:pPr lvl="1"/>
            <a:r>
              <a:rPr lang="nl-NL" dirty="0" smtClean="0"/>
              <a:t>Common in modern games / simulations</a:t>
            </a:r>
            <a:endParaRPr lang="nl-NL" dirty="0"/>
          </a:p>
          <a:p>
            <a:r>
              <a:rPr lang="nl-NL" dirty="0" smtClean="0"/>
              <a:t>Large, complex environments</a:t>
            </a:r>
          </a:p>
          <a:p>
            <a:pPr lvl="1"/>
            <a:r>
              <a:rPr lang="nl-NL" dirty="0" smtClean="0"/>
              <a:t>High </a:t>
            </a:r>
            <a:r>
              <a:rPr lang="nl-NL" b="1" dirty="0" smtClean="0"/>
              <a:t>precision</a:t>
            </a:r>
            <a:r>
              <a:rPr lang="nl-NL" dirty="0" smtClean="0"/>
              <a:t> is required</a:t>
            </a:r>
          </a:p>
          <a:p>
            <a:pPr lvl="1"/>
            <a:r>
              <a:rPr lang="nl-NL" dirty="0" smtClean="0"/>
              <a:t>High </a:t>
            </a:r>
            <a:r>
              <a:rPr lang="nl-NL" b="1" dirty="0" smtClean="0"/>
              <a:t>speed</a:t>
            </a:r>
            <a:r>
              <a:rPr lang="nl-NL" dirty="0" smtClean="0"/>
              <a:t> is preferred</a:t>
            </a:r>
          </a:p>
          <a:p>
            <a:pPr lvl="1"/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In this paper, we improve both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3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1"/>
            <a:ext cx="2952048" cy="29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952048" cy="29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3117456\Dropbox\UU\2014-11-06 MIG 2014 - GPGPU ECM\fig\Needle-and-thread-4eff58a5b7a96_hi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44" y="4365104"/>
            <a:ext cx="2232248" cy="17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Our navigation mesh: ECM</a:t>
            </a:r>
          </a:p>
          <a:p>
            <a:pPr lvl="1"/>
            <a:r>
              <a:rPr lang="nl-NL" dirty="0" smtClean="0"/>
              <a:t>Based on the Generalized Voronoi Diagram</a:t>
            </a:r>
          </a:p>
          <a:p>
            <a:pPr lvl="1"/>
            <a:endParaRPr lang="nl-NL" dirty="0"/>
          </a:p>
          <a:p>
            <a:r>
              <a:rPr lang="nl-NL" dirty="0" smtClean="0"/>
              <a:t>GPGPU-enhanced GVD/ECM construction</a:t>
            </a:r>
          </a:p>
          <a:p>
            <a:pPr lvl="1"/>
            <a:r>
              <a:rPr lang="nl-NL" dirty="0" smtClean="0"/>
              <a:t>Original algorithm</a:t>
            </a:r>
          </a:p>
          <a:p>
            <a:pPr lvl="1"/>
            <a:r>
              <a:rPr lang="nl-NL" dirty="0" smtClean="0"/>
              <a:t>Improvements</a:t>
            </a:r>
          </a:p>
          <a:p>
            <a:pPr lvl="1"/>
            <a:r>
              <a:rPr lang="nl-NL" dirty="0" smtClean="0"/>
              <a:t>Multi-tiled extension</a:t>
            </a:r>
          </a:p>
          <a:p>
            <a:endParaRPr lang="nl-NL" b="1" dirty="0"/>
          </a:p>
          <a:p>
            <a:r>
              <a:rPr lang="nl-NL" dirty="0" smtClean="0"/>
              <a:t>Results</a:t>
            </a:r>
          </a:p>
          <a:p>
            <a:r>
              <a:rPr lang="nl-NL" dirty="0" smtClean="0"/>
              <a:t>Conclusions / Discussion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5531-25ED-47BA-966A-C30A4F2AEE45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Our navigation mesh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FC8C-7447-45BD-9333-FEEEDB1137F7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Explicit Corridor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An exact and flexible navigation mesh</a:t>
            </a:r>
          </a:p>
          <a:p>
            <a:pPr lvl="1"/>
            <a:r>
              <a:rPr lang="nl-NL" dirty="0" smtClean="0"/>
              <a:t>Medial axis (pruned GVD)</a:t>
            </a:r>
          </a:p>
          <a:p>
            <a:pPr lvl="1"/>
            <a:r>
              <a:rPr lang="nl-NL" dirty="0" smtClean="0"/>
              <a:t>Closest-obstacle annotations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Clearance is known everywhere</a:t>
            </a: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	 supports </a:t>
            </a:r>
            <a:r>
              <a:rPr lang="nl-NL" dirty="0">
                <a:sym typeface="Wingdings" panose="05000000000000000000" pitchFamily="2" charset="2"/>
              </a:rPr>
              <a:t>all character sizes</a:t>
            </a:r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A* </a:t>
            </a:r>
            <a:r>
              <a:rPr lang="nl-NL" dirty="0" smtClean="0">
                <a:sym typeface="Wingdings" panose="05000000000000000000" pitchFamily="2" charset="2"/>
              </a:rPr>
              <a:t> path + corridor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Short paths with clearance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Collision avoidance</a:t>
            </a:r>
          </a:p>
          <a:p>
            <a:pPr lvl="1"/>
            <a:endParaRPr lang="nl-NL" dirty="0" smtClean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Multi-layered environments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Dynamic updates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68CD-8A42-4021-AAB9-069BE50A940E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9" descr="u-emp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749425"/>
            <a:ext cx="32734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747838"/>
            <a:ext cx="327818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89100"/>
            <a:ext cx="33845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jdelijke aanduiding voor inhoud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dynamic_2.5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64757" y="3408758"/>
            <a:ext cx="4260453" cy="2396505"/>
          </a:xfrm>
          <a:prstGeom prst="rect">
            <a:avLst/>
          </a:prstGeom>
        </p:spPr>
      </p:pic>
      <p:pic>
        <p:nvPicPr>
          <p:cNvPr id="16" name="crowd3d-densit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t="13191" b="11915"/>
          <a:stretch/>
        </p:blipFill>
        <p:spPr>
          <a:xfrm>
            <a:off x="4764757" y="3408757"/>
            <a:ext cx="4266509" cy="23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8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GPGPU-Enhanced GVD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6A08-1077-4328-9B79-A5002E7EB673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17456\Dropbox\UU\2014-11-06 MIG 2014 - GPGPU ECM\cones_squa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8" y="3560157"/>
            <a:ext cx="2437293" cy="24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117456\Dropbox\UU\2014-11-06 MIG 2014 - GPGPU ECM\u-gv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39" y="3431158"/>
            <a:ext cx="2356625" cy="23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3031601" cy="303160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212976"/>
            <a:ext cx="3031603" cy="303160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05711"/>
            <a:ext cx="3031601" cy="3031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GVD / ECM by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Based on Hoff et al. (1999)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DFE8D-720C-47BA-B09F-37D1A1CDC5DB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8</a:t>
            </a:fld>
            <a:endParaRPr lang="en-US"/>
          </a:p>
        </p:txBody>
      </p:sp>
      <p:pic>
        <p:nvPicPr>
          <p:cNvPr id="1027" name="Picture 3" descr="C:\Users\3117456\Dropbox\UU\2014-11-06 MIG 2014 - GPGPU ECM\cones_top_squa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54744"/>
            <a:ext cx="2329045" cy="23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2358172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1711" y="2358172"/>
            <a:ext cx="157540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 relevant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pixels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7" idx="3"/>
            <a:endCxn id="12" idx="1"/>
          </p:cNvCxnSpPr>
          <p:nvPr/>
        </p:nvCxnSpPr>
        <p:spPr>
          <a:xfrm>
            <a:off x="2800820" y="2681338"/>
            <a:ext cx="322089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91880" y="2204864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9672" y="190754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16216" y="190754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26" y="3421344"/>
            <a:ext cx="2379298" cy="2393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39029" y="2501176"/>
            <a:ext cx="61311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GVD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2" idx="3"/>
            <a:endCxn id="16" idx="1"/>
          </p:cNvCxnSpPr>
          <p:nvPr/>
        </p:nvCxnSpPr>
        <p:spPr>
          <a:xfrm>
            <a:off x="7597117" y="2681338"/>
            <a:ext cx="341912" cy="4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96531" y="3394860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Assign normals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to pixels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70128" y="3394859"/>
            <a:ext cx="110998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normals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stCxn id="30" idx="3"/>
            <a:endCxn id="28" idx="1"/>
          </p:cNvCxnSpPr>
          <p:nvPr/>
        </p:nvCxnSpPr>
        <p:spPr>
          <a:xfrm>
            <a:off x="5580112" y="3718025"/>
            <a:ext cx="416419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2"/>
            <a:endCxn id="28" idx="0"/>
          </p:cNvCxnSpPr>
          <p:nvPr/>
        </p:nvCxnSpPr>
        <p:spPr>
          <a:xfrm>
            <a:off x="6809414" y="3004503"/>
            <a:ext cx="0" cy="39035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96531" y="4455637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>
            <a:stCxn id="28" idx="2"/>
            <a:endCxn id="41" idx="0"/>
          </p:cNvCxnSpPr>
          <p:nvPr/>
        </p:nvCxnSpPr>
        <p:spPr>
          <a:xfrm>
            <a:off x="6809414" y="4041191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96531" y="5492616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/>
          <p:cNvCxnSpPr>
            <a:stCxn id="41" idx="2"/>
            <a:endCxn id="51" idx="0"/>
          </p:cNvCxnSpPr>
          <p:nvPr/>
        </p:nvCxnSpPr>
        <p:spPr>
          <a:xfrm>
            <a:off x="6809414" y="5101968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36945" y="5492616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5" name="Straight Arrow Connector 54"/>
          <p:cNvCxnSpPr>
            <a:stCxn id="51" idx="3"/>
            <a:endCxn id="54" idx="1"/>
          </p:cNvCxnSpPr>
          <p:nvPr/>
        </p:nvCxnSpPr>
        <p:spPr>
          <a:xfrm>
            <a:off x="7622297" y="5677282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1542480" y="3501008"/>
            <a:ext cx="2173044" cy="2451963"/>
            <a:chOff x="1547664" y="3501008"/>
            <a:chExt cx="2173044" cy="2451963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2199192" y="3501008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2483768" y="3501008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784782" y="3501009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3069358" y="3501009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199192" y="5304898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3069358" y="5304899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547664" y="4149080"/>
              <a:ext cx="651528" cy="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547664" y="5304900"/>
              <a:ext cx="65152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3069180" y="4145263"/>
              <a:ext cx="651528" cy="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069180" y="5301083"/>
              <a:ext cx="65152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1525" r="107" b="25499"/>
          <a:stretch/>
        </p:blipFill>
        <p:spPr>
          <a:xfrm>
            <a:off x="3333573" y="2532894"/>
            <a:ext cx="2069594" cy="6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  <p:bldP spid="16" grpId="0" animBg="1"/>
      <p:bldP spid="28" grpId="0" animBg="1"/>
      <p:bldP spid="30" grpId="0" animBg="1"/>
      <p:bldP spid="41" grpId="0" animBg="1"/>
      <p:bldP spid="51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Move work to the 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Less copying</a:t>
            </a:r>
          </a:p>
          <a:p>
            <a:pPr lvl="1"/>
            <a:r>
              <a:rPr lang="nl-NL" dirty="0" smtClean="0"/>
              <a:t>More parallel computations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3608" y="2352839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>
            <a:off x="2800820" y="2676005"/>
            <a:ext cx="322089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1880" y="2199298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190730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6" y="190730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39029" y="2495843"/>
            <a:ext cx="61311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GVD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8" idx="3"/>
            <a:endCxn id="13" idx="1"/>
          </p:cNvCxnSpPr>
          <p:nvPr/>
        </p:nvCxnSpPr>
        <p:spPr>
          <a:xfrm>
            <a:off x="7597117" y="2676005"/>
            <a:ext cx="341912" cy="4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70128" y="2352839"/>
            <a:ext cx="3152169" cy="1683019"/>
            <a:chOff x="4470128" y="2132856"/>
            <a:chExt cx="3152169" cy="1683019"/>
          </a:xfrm>
        </p:grpSpPr>
        <p:sp>
          <p:nvSpPr>
            <p:cNvPr id="8" name="TextBox 7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3"/>
              <a:endCxn id="15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8" idx="2"/>
              <a:endCxn id="15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996531" y="445030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5" idx="2"/>
            <a:endCxn id="19" idx="0"/>
          </p:cNvCxnSpPr>
          <p:nvPr/>
        </p:nvCxnSpPr>
        <p:spPr>
          <a:xfrm>
            <a:off x="6809414" y="4035858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96531" y="548728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9" idx="2"/>
            <a:endCxn id="21" idx="0"/>
          </p:cNvCxnSpPr>
          <p:nvPr/>
        </p:nvCxnSpPr>
        <p:spPr>
          <a:xfrm>
            <a:off x="6809414" y="5096635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36945" y="5487283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>
            <a:off x="7622297" y="5671949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9512" y="3406124"/>
            <a:ext cx="3152169" cy="1683019"/>
            <a:chOff x="4470128" y="2132856"/>
            <a:chExt cx="3152169" cy="1683019"/>
          </a:xfrm>
        </p:grpSpPr>
        <p:sp>
          <p:nvSpPr>
            <p:cNvPr id="28" name="TextBox 27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Arrow Connector 30"/>
            <p:cNvCxnSpPr>
              <a:stCxn id="30" idx="3"/>
              <a:endCxn id="29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8" idx="2"/>
              <a:endCxn id="29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710730" y="5477758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>
            <a:stCxn id="29" idx="2"/>
            <a:endCxn id="33" idx="0"/>
          </p:cNvCxnSpPr>
          <p:nvPr/>
        </p:nvCxnSpPr>
        <p:spPr>
          <a:xfrm>
            <a:off x="2518798" y="5089143"/>
            <a:ext cx="4815" cy="38861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7" idx="2"/>
            <a:endCxn id="28" idx="0"/>
          </p:cNvCxnSpPr>
          <p:nvPr/>
        </p:nvCxnSpPr>
        <p:spPr>
          <a:xfrm rot="16200000" flipH="1">
            <a:off x="2017029" y="2904355"/>
            <a:ext cx="406954" cy="596584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13" idx="1"/>
          </p:cNvCxnSpPr>
          <p:nvPr/>
        </p:nvCxnSpPr>
        <p:spPr>
          <a:xfrm flipV="1">
            <a:off x="3306501" y="2680509"/>
            <a:ext cx="4632528" cy="896466"/>
          </a:xfrm>
          <a:prstGeom prst="bentConnector3">
            <a:avLst>
              <a:gd name="adj1" fmla="val 5588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1960" y="2310304"/>
            <a:ext cx="240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partial</a:t>
            </a:r>
            <a:r>
              <a:rPr lang="nl-NL" dirty="0" smtClean="0"/>
              <a:t> color buffer data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3306501" y="3719765"/>
            <a:ext cx="2690030" cy="1947682"/>
            <a:chOff x="3306501" y="3499782"/>
            <a:chExt cx="2690030" cy="1947682"/>
          </a:xfrm>
        </p:grpSpPr>
        <p:cxnSp>
          <p:nvCxnSpPr>
            <p:cNvPr id="56" name="Elbow Connector 55"/>
            <p:cNvCxnSpPr>
              <a:stCxn id="28" idx="3"/>
              <a:endCxn id="21" idx="1"/>
            </p:cNvCxnSpPr>
            <p:nvPr/>
          </p:nvCxnSpPr>
          <p:spPr>
            <a:xfrm>
              <a:off x="3306501" y="3499782"/>
              <a:ext cx="2690030" cy="194265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9" idx="3"/>
            </p:cNvCxnSpPr>
            <p:nvPr/>
          </p:nvCxnSpPr>
          <p:spPr>
            <a:xfrm flipV="1">
              <a:off x="3331681" y="4765976"/>
              <a:ext cx="1319835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331681" y="5447462"/>
              <a:ext cx="1319835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9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46823 0.1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46511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3 L 2.77778E-6 0.13102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1" grpId="0" animBg="1"/>
      <p:bldP spid="21" grpId="1" animBg="1"/>
      <p:bldP spid="33" grpId="0" animBg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555</Words>
  <Application>Microsoft Office PowerPoint</Application>
  <PresentationFormat>On-screen Show (4:3)</PresentationFormat>
  <Paragraphs>236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GPGPU-Accelerated Construction of  High-Resolution Generalized Voronoi Diagrams  and Navigation Meshes</vt:lpstr>
      <vt:lpstr>Motivation</vt:lpstr>
      <vt:lpstr>Motivation</vt:lpstr>
      <vt:lpstr>Overview</vt:lpstr>
      <vt:lpstr>Our navigation mesh</vt:lpstr>
      <vt:lpstr>Explicit Corridor Map</vt:lpstr>
      <vt:lpstr>GPGPU-Enhanced GVD</vt:lpstr>
      <vt:lpstr>GVD / ECM by rendering</vt:lpstr>
      <vt:lpstr>Move work to the GPU</vt:lpstr>
      <vt:lpstr>Some details</vt:lpstr>
      <vt:lpstr>Multi-tiled extension</vt:lpstr>
      <vt:lpstr>Multi-tiled extension</vt:lpstr>
      <vt:lpstr>Multi-tiled: old style</vt:lpstr>
      <vt:lpstr>Multi-tiled: new style</vt:lpstr>
      <vt:lpstr>Results</vt:lpstr>
      <vt:lpstr>Improvements</vt:lpstr>
      <vt:lpstr>High resolutions reduce errors</vt:lpstr>
      <vt:lpstr>Conclusions</vt:lpstr>
      <vt:lpstr>Conclusions</vt:lpstr>
      <vt:lpstr>Discussion / Future work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Geraerts, R.J.</cp:lastModifiedBy>
  <cp:revision>91</cp:revision>
  <dcterms:created xsi:type="dcterms:W3CDTF">2014-06-24T11:15:55Z</dcterms:created>
  <dcterms:modified xsi:type="dcterms:W3CDTF">2014-11-11T13:31:29Z</dcterms:modified>
</cp:coreProperties>
</file>