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9" r:id="rId2"/>
    <p:sldId id="258" r:id="rId3"/>
    <p:sldId id="263" r:id="rId4"/>
    <p:sldId id="264" r:id="rId5"/>
    <p:sldId id="274" r:id="rId6"/>
    <p:sldId id="275" r:id="rId7"/>
    <p:sldId id="276" r:id="rId8"/>
    <p:sldId id="277" r:id="rId9"/>
    <p:sldId id="278" r:id="rId10"/>
    <p:sldId id="265" r:id="rId11"/>
    <p:sldId id="279" r:id="rId12"/>
    <p:sldId id="268" r:id="rId13"/>
    <p:sldId id="267" r:id="rId14"/>
    <p:sldId id="280" r:id="rId15"/>
    <p:sldId id="270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32"/>
    <a:srgbClr val="FF5050"/>
    <a:srgbClr val="FFD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32C84-C7AA-4D71-9404-BA661E09B230}" type="datetimeFigureOut">
              <a:rPr lang="en-US" smtClean="0"/>
              <a:t>22 Mar 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D867A-6D6A-4A13-AA32-0F5F8DB37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90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98364"/>
            <a:ext cx="6012160" cy="1070596"/>
          </a:xfrm>
        </p:spPr>
        <p:txBody>
          <a:bodyPr lIns="90000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4F3A2-A034-4B63-9A45-65582090D057}" type="datetime1">
              <a:rPr lang="en-US" smtClean="0"/>
              <a:t>22 Mar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Content Placeholder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53" y="2001539"/>
            <a:ext cx="2772518" cy="106742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564759" y="1384116"/>
            <a:ext cx="4471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600" b="1" dirty="0" smtClean="0">
                <a:solidFill>
                  <a:srgbClr val="FF0032"/>
                </a:solidFill>
                <a:latin typeface="Corbel" panose="020B0503020204020204" pitchFamily="34" charset="0"/>
              </a:rPr>
              <a:t>Wouter van Toll, Norman Jaklin, Roland Geraerts</a:t>
            </a:r>
            <a:endParaRPr lang="en-US" sz="1600" b="1" dirty="0">
              <a:solidFill>
                <a:srgbClr val="FF0032"/>
              </a:solidFill>
              <a:latin typeface="Corbel" panose="020B0503020204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9" y="1240185"/>
            <a:ext cx="2357214" cy="642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29554"/>
            <a:ext cx="648072" cy="2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5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242EB-7896-44A0-89F3-A514D47F8F86}" type="datetime1">
              <a:rPr lang="en-US" smtClean="0"/>
              <a:t>22 Mar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1D35-2EC4-429D-A91F-2763FA5CD5F9}" type="datetime1">
              <a:rPr lang="en-US" smtClean="0"/>
              <a:t>22 Mar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6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268298" y="6356350"/>
            <a:ext cx="106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25DD9A-1425-4C55-844A-256161D8A7F9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512" y="6356350"/>
            <a:ext cx="620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352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85CD4B6-1F8F-43A0-A3C8-6CBF43D1A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4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2" y="4406901"/>
            <a:ext cx="8421687" cy="750291"/>
          </a:xfrm>
          <a:solidFill>
            <a:srgbClr val="FFD900"/>
          </a:solidFill>
        </p:spPr>
        <p:txBody>
          <a:bodyPr lIns="252000" anchor="ctr">
            <a:normAutofit/>
          </a:bodyPr>
          <a:lstStyle>
            <a:lvl1pPr algn="l">
              <a:defRPr sz="3600" b="1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52936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EBA8-49B7-4416-82FB-FAF2DB77961D}" type="datetime1">
              <a:rPr lang="en-US" smtClean="0"/>
              <a:t>22 Mar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5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7A79-E681-49DD-88BD-00180445B8A4}" type="datetime1">
              <a:rPr lang="en-US" smtClean="0"/>
              <a:t>22 Mar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6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C4A7-1CA7-4439-8B44-B2CC4669BB6B}" type="datetime1">
              <a:rPr lang="en-US" smtClean="0"/>
              <a:t>22 Mar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BF18-838E-4E2C-91CD-25C7DB4A6E21}" type="datetime1">
              <a:rPr lang="en-US" smtClean="0"/>
              <a:t>22 Mar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FE46C-EEC0-4014-AA5A-678BC3346EEF}" type="datetime1">
              <a:rPr lang="en-US" smtClean="0"/>
              <a:t>22 Mar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4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4D927-4BE8-4633-979E-28854F2FE5A9}" type="datetime1">
              <a:rPr lang="en-US" smtClean="0"/>
              <a:t>22 Mar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0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86DA-B18C-458E-99C5-F1BD1575ACCB}" type="datetime1">
              <a:rPr lang="en-US" smtClean="0"/>
              <a:t>22 Mar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1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02630"/>
            <a:ext cx="8676456" cy="778098"/>
          </a:xfrm>
          <a:prstGeom prst="rect">
            <a:avLst/>
          </a:prstGeom>
          <a:solidFill>
            <a:srgbClr val="FF0032"/>
          </a:solidFill>
        </p:spPr>
        <p:txBody>
          <a:bodyPr vert="horz" lIns="25200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1196752"/>
            <a:ext cx="843528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8298" y="6356350"/>
            <a:ext cx="1063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8F33BD3C-1595-4AAE-A369-6EF9A9969CB4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512" y="6356350"/>
            <a:ext cx="620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352" y="6356350"/>
            <a:ext cx="946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fld id="{485CD4B6-1F8F-43A0-A3C8-6CBF43D1A6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–"/>
        <a:defRPr sz="20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b="0" kern="1200">
          <a:solidFill>
            <a:schemeClr val="tx1">
              <a:lumMod val="50000"/>
              <a:lumOff val="50000"/>
            </a:schemeClr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Towards Believable Crowds</a:t>
            </a:r>
            <a:br>
              <a:rPr lang="nl-NL" dirty="0" smtClean="0"/>
            </a:br>
            <a:r>
              <a:rPr lang="nl-NL" sz="2000" dirty="0" smtClean="0"/>
              <a:t>A Generic Multi-Level Framework for Agent Navigation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979633" y="3382253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 smtClean="0">
                <a:solidFill>
                  <a:srgbClr val="FF0032"/>
                </a:solidFill>
                <a:latin typeface="Corbel" panose="020B0503020204020204" pitchFamily="34" charset="0"/>
              </a:rPr>
              <a:t>ASCI.OPEN - March 23, 2015</a:t>
            </a:r>
            <a:endParaRPr lang="en-US" sz="1600" dirty="0">
              <a:solidFill>
                <a:srgbClr val="FF0032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5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Environment Representation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Navigation mesh / Weighted regions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B672D-5691-4244-9EFD-B04DC886C8F8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Explicit Corridor Map</a:t>
            </a:r>
          </a:p>
          <a:p>
            <a:pPr lvl="1"/>
            <a:r>
              <a:rPr lang="nl-NL" dirty="0" smtClean="0"/>
              <a:t>Dynamic updates</a:t>
            </a:r>
          </a:p>
          <a:p>
            <a:pPr lvl="1"/>
            <a:r>
              <a:rPr lang="nl-NL" dirty="0" smtClean="0"/>
              <a:t>Visibility</a:t>
            </a:r>
          </a:p>
          <a:p>
            <a:pPr lvl="1"/>
            <a:r>
              <a:rPr lang="nl-NL" dirty="0" smtClean="0"/>
              <a:t>Path planning</a:t>
            </a:r>
          </a:p>
          <a:p>
            <a:pPr lvl="1"/>
            <a:r>
              <a:rPr lang="nl-NL" dirty="0" smtClean="0"/>
              <a:t>Path following</a:t>
            </a:r>
          </a:p>
          <a:p>
            <a:pPr lvl="1"/>
            <a:r>
              <a:rPr lang="nl-NL" dirty="0" smtClean="0"/>
              <a:t>Local movement</a:t>
            </a:r>
          </a:p>
          <a:p>
            <a:r>
              <a:rPr lang="nl-NL" dirty="0" smtClean="0"/>
              <a:t>Weighted regions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25DD9A-1425-4C55-844A-256161D8A7F9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2" descr="C:\Users\3117456\Dropbox\UU\ICT.OPEN 2015\presentation\demo-screensh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4178292" cy="426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4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Implementation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Crowd simulation software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41CF-66B6-4536-997A-A27982BFB0E8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9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ECM crowd simulation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Computing the ECM</a:t>
            </a:r>
          </a:p>
          <a:p>
            <a:r>
              <a:rPr lang="nl-NL" dirty="0" smtClean="0"/>
              <a:t>Various implementations for levels 4/3/2</a:t>
            </a:r>
          </a:p>
          <a:p>
            <a:r>
              <a:rPr lang="nl-NL" dirty="0" smtClean="0"/>
              <a:t>Sequence of loops</a:t>
            </a:r>
          </a:p>
          <a:p>
            <a:pPr lvl="1"/>
            <a:r>
              <a:rPr lang="nl-NL" dirty="0" smtClean="0"/>
              <a:t>Easy to </a:t>
            </a:r>
            <a:r>
              <a:rPr lang="nl-NL" dirty="0" smtClean="0">
                <a:solidFill>
                  <a:srgbClr val="FF0032"/>
                </a:solidFill>
              </a:rPr>
              <a:t>parallellize</a:t>
            </a:r>
          </a:p>
          <a:p>
            <a:r>
              <a:rPr lang="nl-NL" dirty="0" smtClean="0"/>
              <a:t>Modular setup</a:t>
            </a:r>
          </a:p>
          <a:p>
            <a:pPr lvl="1"/>
            <a:r>
              <a:rPr lang="nl-NL" dirty="0" smtClean="0"/>
              <a:t>Easy to mix/match algorithms, add components</a:t>
            </a:r>
          </a:p>
          <a:p>
            <a:r>
              <a:rPr lang="nl-NL" dirty="0" smtClean="0"/>
              <a:t>API / DLL</a:t>
            </a:r>
          </a:p>
          <a:p>
            <a:pPr lvl="1"/>
            <a:r>
              <a:rPr lang="nl-NL" dirty="0" smtClean="0"/>
              <a:t>Integration into e.g. Unity3D</a:t>
            </a:r>
          </a:p>
          <a:p>
            <a:r>
              <a:rPr lang="nl-NL" dirty="0" smtClean="0"/>
              <a:t>Used in the simulation industry</a:t>
            </a:r>
          </a:p>
          <a:p>
            <a:pPr lvl="1"/>
            <a:r>
              <a:rPr lang="nl-NL" dirty="0" smtClean="0"/>
              <a:t>Crowd control (Incontrol)</a:t>
            </a:r>
          </a:p>
          <a:p>
            <a:pPr lvl="1"/>
            <a:r>
              <a:rPr lang="nl-NL" dirty="0" smtClean="0"/>
              <a:t>Driving simulators (GreenDino</a:t>
            </a:r>
            <a:r>
              <a:rPr lang="nl-NL" dirty="0" smtClean="0"/>
              <a:t>)</a:t>
            </a:r>
            <a:endParaRPr lang="nl-N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207D50B-C7F1-454D-8BE1-E7714E5A228B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13</a:t>
            </a:fld>
            <a:endParaRPr lang="en-US"/>
          </a:p>
        </p:txBody>
      </p:sp>
      <p:pic>
        <p:nvPicPr>
          <p:cNvPr id="5122" name="Picture 2" descr="C:\Users\3117456\Documents\Presentations\2014-11-06 MIG 2014 - GPGPU ECM\fig\typis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84" y="2264547"/>
            <a:ext cx="4104456" cy="27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88" y="4294981"/>
            <a:ext cx="3401168" cy="172630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Computation of large ECMs</a:t>
            </a:r>
            <a:r>
              <a:rPr lang="nl-NL" dirty="0"/>
              <a:t> (&lt;1 s</a:t>
            </a:r>
            <a:r>
              <a:rPr lang="nl-NL" dirty="0" smtClean="0"/>
              <a:t>)</a:t>
            </a:r>
          </a:p>
          <a:p>
            <a:pPr lvl="1"/>
            <a:r>
              <a:rPr lang="nl-NL" dirty="0" smtClean="0"/>
              <a:t>2D and multi-layered 3D</a:t>
            </a:r>
          </a:p>
          <a:p>
            <a:r>
              <a:rPr lang="nl-NL" dirty="0" smtClean="0"/>
              <a:t>Dynamic updates (~4 ms)</a:t>
            </a:r>
          </a:p>
          <a:p>
            <a:r>
              <a:rPr lang="nl-NL" dirty="0" smtClean="0"/>
              <a:t>Visibility polygons (~0.15 ms)</a:t>
            </a:r>
          </a:p>
          <a:p>
            <a:r>
              <a:rPr lang="nl-NL" dirty="0" smtClean="0"/>
              <a:t>Computing indicative routes (&lt;2 ms)</a:t>
            </a:r>
          </a:p>
          <a:p>
            <a:pPr lvl="1"/>
            <a:r>
              <a:rPr lang="nl-NL" dirty="0" smtClean="0"/>
              <a:t>A* on the ECM</a:t>
            </a:r>
          </a:p>
          <a:p>
            <a:pPr lvl="1"/>
            <a:r>
              <a:rPr lang="nl-NL" dirty="0" smtClean="0"/>
              <a:t>Depends on complexity/ path length</a:t>
            </a:r>
          </a:p>
          <a:p>
            <a:r>
              <a:rPr lang="nl-NL" dirty="0" smtClean="0"/>
              <a:t>Crowd simulation</a:t>
            </a:r>
          </a:p>
          <a:p>
            <a:pPr lvl="1"/>
            <a:r>
              <a:rPr lang="nl-NL" dirty="0" smtClean="0"/>
              <a:t>With collision avoidance:</a:t>
            </a:r>
            <a:br>
              <a:rPr lang="nl-NL" dirty="0" smtClean="0"/>
            </a:br>
            <a:r>
              <a:rPr lang="nl-NL" dirty="0" smtClean="0">
                <a:solidFill>
                  <a:srgbClr val="FF0032"/>
                </a:solidFill>
              </a:rPr>
              <a:t>10,000 agents in real-time</a:t>
            </a:r>
          </a:p>
          <a:p>
            <a:pPr lvl="1"/>
            <a:r>
              <a:rPr lang="nl-NL" dirty="0" smtClean="0"/>
              <a:t>Memory-efficient: 1 million agents</a:t>
            </a:r>
          </a:p>
          <a:p>
            <a:pPr lvl="1"/>
            <a:endParaRPr lang="nl-NL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25DD9A-1425-4C55-844A-256161D8A7F9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14" y="3842840"/>
            <a:ext cx="3591961" cy="2466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" b="21555"/>
          <a:stretch/>
        </p:blipFill>
        <p:spPr>
          <a:xfrm>
            <a:off x="6660232" y="1268760"/>
            <a:ext cx="2016224" cy="2457923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5926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Conclusions / 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1352D-00EC-44BC-9E9A-DFB9B18815CB}" type="datetime1">
              <a:rPr lang="en-US" smtClean="0"/>
              <a:t>22 Mar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74" y="2924944"/>
            <a:ext cx="3128767" cy="3137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05472"/>
            <a:ext cx="2451880" cy="1533959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500563"/>
            <a:ext cx="2451880" cy="1538868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30" y="2492896"/>
            <a:ext cx="2451880" cy="1533959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 conclusion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5112568"/>
          </a:xfrm>
        </p:spPr>
        <p:txBody>
          <a:bodyPr>
            <a:normAutofit/>
          </a:bodyPr>
          <a:lstStyle/>
          <a:p>
            <a:r>
              <a:rPr lang="nl-NL" dirty="0" smtClean="0"/>
              <a:t>5-level hierarchy for agent navigation</a:t>
            </a:r>
          </a:p>
          <a:p>
            <a:pPr lvl="1"/>
            <a:r>
              <a:rPr lang="nl-NL" dirty="0" smtClean="0"/>
              <a:t>Subdivision into subproblems</a:t>
            </a:r>
          </a:p>
          <a:p>
            <a:pPr lvl="1"/>
            <a:r>
              <a:rPr lang="nl-NL" dirty="0" smtClean="0"/>
              <a:t>3 are </a:t>
            </a:r>
            <a:r>
              <a:rPr lang="nl-NL" dirty="0" smtClean="0">
                <a:solidFill>
                  <a:srgbClr val="FF0000"/>
                </a:solidFill>
              </a:rPr>
              <a:t>geometric</a:t>
            </a:r>
            <a:r>
              <a:rPr lang="nl-NL" dirty="0" smtClean="0"/>
              <a:t>: global planning, route following, local movement</a:t>
            </a:r>
          </a:p>
          <a:p>
            <a:r>
              <a:rPr lang="nl-NL" dirty="0" smtClean="0"/>
              <a:t>We need a good environment representation</a:t>
            </a:r>
          </a:p>
          <a:p>
            <a:pPr lvl="1"/>
            <a:r>
              <a:rPr lang="nl-NL" dirty="0" smtClean="0"/>
              <a:t>ECM </a:t>
            </a:r>
            <a:r>
              <a:rPr lang="nl-NL" dirty="0" smtClean="0">
                <a:solidFill>
                  <a:srgbClr val="FF0000"/>
                </a:solidFill>
              </a:rPr>
              <a:t>navigation </a:t>
            </a:r>
            <a:r>
              <a:rPr lang="nl-NL" dirty="0" smtClean="0">
                <a:solidFill>
                  <a:srgbClr val="FF0000"/>
                </a:solidFill>
              </a:rPr>
              <a:t>mesh</a:t>
            </a:r>
          </a:p>
          <a:p>
            <a:r>
              <a:rPr lang="nl-NL" dirty="0" smtClean="0"/>
              <a:t>Implementation</a:t>
            </a:r>
            <a:r>
              <a:rPr lang="nl-NL" dirty="0" smtClean="0"/>
              <a:t>: crowd simulation framework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Modular</a:t>
            </a:r>
            <a:r>
              <a:rPr lang="nl-NL" dirty="0" smtClean="0"/>
              <a:t> setup; multiple algorithms per level</a:t>
            </a:r>
          </a:p>
          <a:p>
            <a:pPr lvl="1"/>
            <a:r>
              <a:rPr lang="nl-NL" dirty="0" smtClean="0"/>
              <a:t>&gt;10,000 agents in </a:t>
            </a:r>
            <a:r>
              <a:rPr lang="nl-NL" dirty="0" smtClean="0">
                <a:solidFill>
                  <a:srgbClr val="FF0032"/>
                </a:solidFill>
              </a:rPr>
              <a:t>real-time</a:t>
            </a:r>
          </a:p>
          <a:p>
            <a:r>
              <a:rPr lang="nl-NL" dirty="0" smtClean="0"/>
              <a:t>Possible </a:t>
            </a:r>
            <a:r>
              <a:rPr lang="nl-NL" dirty="0"/>
              <a:t>extensions</a:t>
            </a:r>
            <a:endParaRPr lang="en-US" dirty="0"/>
          </a:p>
          <a:p>
            <a:pPr lvl="1"/>
            <a:r>
              <a:rPr lang="nl-NL" dirty="0"/>
              <a:t>Different agent heights</a:t>
            </a:r>
          </a:p>
          <a:p>
            <a:pPr lvl="1"/>
            <a:r>
              <a:rPr lang="nl-NL" dirty="0"/>
              <a:t>Better high-level coordination between </a:t>
            </a:r>
            <a:r>
              <a:rPr lang="nl-NL" dirty="0" smtClean="0"/>
              <a:t>agents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F6814BF-C58A-4100-A912-9FF94AE3198D}" type="datetime1">
              <a:rPr lang="en-US" smtClean="0"/>
              <a:t>22 Mar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final slide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952265-4D56-490D-8BAF-1471430C4DEB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17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ICT.OPEN</a:t>
            </a:r>
          </a:p>
          <a:p>
            <a:pPr lvl="1"/>
            <a:r>
              <a:rPr lang="nl-NL" dirty="0" smtClean="0"/>
              <a:t>Poster #18</a:t>
            </a:r>
          </a:p>
          <a:p>
            <a:pPr lvl="1"/>
            <a:r>
              <a:rPr lang="nl-NL" dirty="0" smtClean="0"/>
              <a:t>Demo on Tuesday</a:t>
            </a:r>
          </a:p>
          <a:p>
            <a:pPr lvl="1"/>
            <a:endParaRPr lang="nl-NL" dirty="0" smtClean="0"/>
          </a:p>
          <a:p>
            <a:r>
              <a:rPr lang="nl-NL" dirty="0" smtClean="0"/>
              <a:t>Contact info</a:t>
            </a:r>
          </a:p>
          <a:p>
            <a:pPr lvl="1"/>
            <a:r>
              <a:rPr lang="nl-NL" dirty="0" smtClean="0"/>
              <a:t>W.G.vanToll@uu.nl</a:t>
            </a:r>
          </a:p>
          <a:p>
            <a:pPr lvl="1"/>
            <a:r>
              <a:rPr lang="nl-NL" dirty="0" smtClean="0"/>
              <a:t>uu.nl/staff/WGvanToll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1"/>
          <a:stretch/>
        </p:blipFill>
        <p:spPr>
          <a:xfrm>
            <a:off x="5240958" y="1196753"/>
            <a:ext cx="3425973" cy="482563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435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Crowd </a:t>
            </a:r>
            <a:r>
              <a:rPr lang="nl-NL" dirty="0" smtClean="0"/>
              <a:t>simulation</a:t>
            </a:r>
          </a:p>
          <a:p>
            <a:endParaRPr lang="nl-NL" dirty="0"/>
          </a:p>
          <a:p>
            <a:pPr lvl="1"/>
            <a:endParaRPr lang="nl-NL" dirty="0" smtClean="0"/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r>
              <a:rPr lang="nl-NL" dirty="0" smtClean="0"/>
              <a:t>Many types of problems/algorithms</a:t>
            </a:r>
          </a:p>
          <a:p>
            <a:r>
              <a:rPr lang="nl-NL" dirty="0" smtClean="0"/>
              <a:t>Contributions:</a:t>
            </a:r>
          </a:p>
          <a:p>
            <a:pPr lvl="1"/>
            <a:r>
              <a:rPr lang="nl-NL" dirty="0" smtClean="0"/>
              <a:t>Five-level hierarchy for agent navigation</a:t>
            </a:r>
          </a:p>
          <a:p>
            <a:pPr lvl="1"/>
            <a:r>
              <a:rPr lang="nl-NL" dirty="0" smtClean="0"/>
              <a:t>Navigation mesh</a:t>
            </a:r>
          </a:p>
          <a:p>
            <a:pPr lvl="1"/>
            <a:r>
              <a:rPr lang="nl-NL" dirty="0" smtClean="0"/>
              <a:t>Software framework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8298" y="6356350"/>
            <a:ext cx="1063342" cy="365125"/>
          </a:xfrm>
        </p:spPr>
        <p:txBody>
          <a:bodyPr/>
          <a:lstStyle/>
          <a:p>
            <a:fld id="{81BA499B-4464-49E4-9C54-9A3946C68760}" type="datetime1">
              <a:rPr lang="en-US" smtClean="0"/>
              <a:t>22 Mar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0648" y="6356350"/>
            <a:ext cx="5642705" cy="365125"/>
          </a:xfrm>
        </p:spPr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96336" y="6356350"/>
            <a:ext cx="1090464" cy="365125"/>
          </a:xfrm>
        </p:spPr>
        <p:txBody>
          <a:bodyPr/>
          <a:lstStyle/>
          <a:p>
            <a:fld id="{485CD4B6-1F8F-43A0-A3C8-6CBF43D1A6D6}" type="slidenum">
              <a:rPr lang="en-US" smtClean="0"/>
              <a:t>2</a:t>
            </a:fld>
            <a:endParaRPr lang="en-US"/>
          </a:p>
        </p:txBody>
      </p:sp>
      <p:pic>
        <p:nvPicPr>
          <p:cNvPr id="8" name="crowd-crossing-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968" y="1314134"/>
            <a:ext cx="4392488" cy="24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Planning Hierarchy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Five levels of planning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CA239-938D-49B7-9FF4-9A42AE609214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0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5-level hierarchy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8356677-6901-4D38-902F-43DA796E7F6E}" type="datetime1">
              <a:rPr lang="en-US" smtClean="0"/>
              <a:t>22 Mar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27" y="1700808"/>
            <a:ext cx="261710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4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19698" r="1351" b="32181"/>
          <a:stretch/>
        </p:blipFill>
        <p:spPr>
          <a:xfrm>
            <a:off x="611560" y="3350097"/>
            <a:ext cx="5015883" cy="249487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High-level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Semantic action </a:t>
            </a:r>
            <a:r>
              <a:rPr lang="nl-NL" dirty="0" smtClean="0">
                <a:sym typeface="Wingdings" panose="05000000000000000000" pitchFamily="2" charset="2"/>
              </a:rPr>
              <a:t> Geometric queries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“take the train to work” 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“go to the station, buy a ticket, </a:t>
            </a:r>
            <a:br>
              <a:rPr lang="nl-NL" dirty="0" smtClean="0">
                <a:sym typeface="Wingdings" panose="05000000000000000000" pitchFamily="2" charset="2"/>
              </a:rPr>
            </a:br>
            <a:r>
              <a:rPr lang="nl-NL" dirty="0" smtClean="0">
                <a:sym typeface="Wingdings" panose="05000000000000000000" pitchFamily="2" charset="2"/>
              </a:rPr>
              <a:t>go to the platform, ...” 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find paths between </a:t>
            </a:r>
            <a:r>
              <a:rPr lang="nl-NL" dirty="0" smtClean="0">
                <a:solidFill>
                  <a:srgbClr val="FF0032"/>
                </a:solidFill>
                <a:sym typeface="Wingdings" panose="05000000000000000000" pitchFamily="2" charset="2"/>
              </a:rPr>
              <a:t>positions in space</a:t>
            </a:r>
          </a:p>
          <a:p>
            <a:pPr lvl="1"/>
            <a:endParaRPr lang="nl-NL" dirty="0" smtClean="0">
              <a:sym typeface="Wingdings" panose="05000000000000000000" pitchFamily="2" charset="2"/>
            </a:endParaRPr>
          </a:p>
          <a:p>
            <a:r>
              <a:rPr lang="nl-NL" dirty="0" smtClean="0">
                <a:sym typeface="Wingdings" panose="05000000000000000000" pitchFamily="2" charset="2"/>
              </a:rPr>
              <a:t>Traditional AI techniques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Out of scope</a:t>
            </a:r>
          </a:p>
          <a:p>
            <a:pPr lvl="1"/>
            <a:r>
              <a:rPr lang="nl-NL" dirty="0" smtClean="0">
                <a:sym typeface="Wingdings" panose="05000000000000000000" pitchFamily="2" charset="2"/>
              </a:rPr>
              <a:t>We focus on </a:t>
            </a:r>
            <a:r>
              <a:rPr lang="nl-NL" dirty="0" smtClean="0">
                <a:solidFill>
                  <a:srgbClr val="FF0032"/>
                </a:solidFill>
                <a:sym typeface="Wingdings" panose="05000000000000000000" pitchFamily="2" charset="2"/>
              </a:rPr>
              <a:t>geometric</a:t>
            </a:r>
            <a:r>
              <a:rPr lang="nl-NL" dirty="0" smtClean="0">
                <a:sym typeface="Wingdings" panose="05000000000000000000" pitchFamily="2" charset="2"/>
              </a:rPr>
              <a:t> planning (4, 3, 2)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25DD9A-1425-4C55-844A-256161D8A7F9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87927" y="1700808"/>
            <a:ext cx="2617106" cy="4176464"/>
            <a:chOff x="6114842" y="1584176"/>
            <a:chExt cx="2690191" cy="42930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842" y="1584176"/>
              <a:ext cx="2690191" cy="42930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650060" y="1656184"/>
              <a:ext cx="2052000" cy="360040"/>
            </a:xfrm>
            <a:prstGeom prst="rect">
              <a:avLst/>
            </a:prstGeom>
            <a:noFill/>
            <a:ln w="38100">
              <a:solidFill>
                <a:srgbClr val="FFD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06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3117456\Dropbox\UU\ICT.OPEN 2015\presentation\fortunecook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97" y="1753788"/>
            <a:ext cx="1986107" cy="117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Global route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 path planner should </a:t>
            </a:r>
            <a:r>
              <a:rPr lang="nl-NL" b="1" dirty="0" smtClean="0"/>
              <a:t>not </a:t>
            </a:r>
            <a:r>
              <a:rPr lang="nl-NL" dirty="0" smtClean="0"/>
              <a:t>compute a path</a:t>
            </a:r>
            <a:endParaRPr lang="nl-NL" dirty="0"/>
          </a:p>
          <a:p>
            <a:pPr lvl="1"/>
            <a:endParaRPr lang="nl-NL" dirty="0" smtClean="0"/>
          </a:p>
          <a:p>
            <a:pPr lvl="1"/>
            <a:r>
              <a:rPr lang="nl-NL" dirty="0" smtClean="0"/>
              <a:t>Lack </a:t>
            </a:r>
            <a:r>
              <a:rPr lang="nl-NL" dirty="0" smtClean="0"/>
              <a:t>of flexibility</a:t>
            </a:r>
            <a:endParaRPr lang="nl-NL" dirty="0"/>
          </a:p>
          <a:p>
            <a:r>
              <a:rPr lang="nl-NL" dirty="0" smtClean="0"/>
              <a:t>Compute a rough geometric route</a:t>
            </a:r>
          </a:p>
          <a:p>
            <a:pPr lvl="1"/>
            <a:r>
              <a:rPr lang="nl-NL" dirty="0" smtClean="0">
                <a:solidFill>
                  <a:schemeClr val="bg1">
                    <a:lumMod val="50000"/>
                  </a:schemeClr>
                </a:solidFill>
              </a:rPr>
              <a:t>An </a:t>
            </a:r>
            <a:r>
              <a:rPr lang="nl-NL" dirty="0" smtClean="0">
                <a:solidFill>
                  <a:srgbClr val="FF0032"/>
                </a:solidFill>
              </a:rPr>
              <a:t>indicative route</a:t>
            </a:r>
          </a:p>
          <a:p>
            <a:pPr lvl="1"/>
            <a:r>
              <a:rPr lang="nl-NL" dirty="0" smtClean="0"/>
              <a:t>The agent will follow it smoothly </a:t>
            </a:r>
            <a:br>
              <a:rPr lang="nl-NL" dirty="0" smtClean="0"/>
            </a:br>
            <a:r>
              <a:rPr lang="nl-NL" dirty="0" smtClean="0"/>
              <a:t>during the simulation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25DD9A-1425-4C55-844A-256161D8A7F9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187927" y="1700808"/>
            <a:ext cx="2617106" cy="4176464"/>
            <a:chOff x="6114842" y="1584176"/>
            <a:chExt cx="2690191" cy="42930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842" y="1584176"/>
              <a:ext cx="2690191" cy="4293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650060" y="2513930"/>
              <a:ext cx="2052000" cy="360040"/>
            </a:xfrm>
            <a:prstGeom prst="rect">
              <a:avLst/>
            </a:prstGeom>
            <a:noFill/>
            <a:ln w="38100">
              <a:solidFill>
                <a:srgbClr val="FFD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98" y="3990512"/>
            <a:ext cx="3361090" cy="2102784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Horizontal Scroll 11"/>
          <p:cNvSpPr/>
          <p:nvPr/>
        </p:nvSpPr>
        <p:spPr>
          <a:xfrm>
            <a:off x="395536" y="1061614"/>
            <a:ext cx="5400600" cy="864096"/>
          </a:xfrm>
          <a:prstGeom prst="horizontalScroll">
            <a:avLst>
              <a:gd name="adj" fmla="val 25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“A path planner should </a:t>
            </a:r>
            <a:r>
              <a:rPr lang="nl-NL" b="1" i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not</a:t>
            </a:r>
            <a:r>
              <a:rPr lang="nl-NL" i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 compute a path”</a:t>
            </a:r>
            <a:endParaRPr lang="en-US" i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79" y="3255237"/>
            <a:ext cx="3205557" cy="1470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64" y="3255237"/>
            <a:ext cx="3205557" cy="14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632" y="3562599"/>
            <a:ext cx="3888432" cy="260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Route following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In each simulation step (e.g. 10 FPS)</a:t>
            </a:r>
          </a:p>
          <a:p>
            <a:endParaRPr lang="nl-NL" dirty="0" smtClean="0"/>
          </a:p>
          <a:p>
            <a:r>
              <a:rPr lang="nl-NL" dirty="0" smtClean="0"/>
              <a:t>Follow the indicative route smoothly</a:t>
            </a:r>
          </a:p>
          <a:p>
            <a:pPr lvl="1"/>
            <a:r>
              <a:rPr lang="nl-NL" dirty="0" smtClean="0"/>
              <a:t>Compute a </a:t>
            </a:r>
            <a:r>
              <a:rPr lang="nl-NL" dirty="0" smtClean="0">
                <a:solidFill>
                  <a:srgbClr val="FF0000"/>
                </a:solidFill>
              </a:rPr>
              <a:t>preferred velocity</a:t>
            </a:r>
            <a:r>
              <a:rPr lang="nl-NL" dirty="0" smtClean="0"/>
              <a:t>,</a:t>
            </a:r>
            <a:br>
              <a:rPr lang="nl-NL" dirty="0" smtClean="0"/>
            </a:br>
            <a:r>
              <a:rPr lang="nl-NL" dirty="0" smtClean="0"/>
              <a:t>e.g. to an attraction point on the route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25DD9A-1425-4C55-844A-256161D8A7F9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187927" y="1700808"/>
            <a:ext cx="2617106" cy="4176464"/>
            <a:chOff x="6114842" y="1584176"/>
            <a:chExt cx="2690191" cy="42930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842" y="1584176"/>
              <a:ext cx="2690191" cy="42930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865890" y="3672408"/>
              <a:ext cx="1620340" cy="360040"/>
            </a:xfrm>
            <a:prstGeom prst="rect">
              <a:avLst/>
            </a:prstGeom>
            <a:noFill/>
            <a:ln w="38100">
              <a:solidFill>
                <a:srgbClr val="FFD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664" y="3990512"/>
            <a:ext cx="3350368" cy="2102784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0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20" y="3990512"/>
            <a:ext cx="3350368" cy="2102784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20" y="3990512"/>
            <a:ext cx="3361090" cy="2102784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Local movement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each simulation step (e.g. 10 FPS</a:t>
            </a:r>
            <a:r>
              <a:rPr lang="nl-NL" dirty="0" smtClean="0"/>
              <a:t>)</a:t>
            </a:r>
          </a:p>
          <a:p>
            <a:endParaRPr lang="nl-NL" dirty="0"/>
          </a:p>
          <a:p>
            <a:r>
              <a:rPr lang="nl-NL" dirty="0" smtClean="0"/>
              <a:t>Compute the actual velocity</a:t>
            </a:r>
          </a:p>
          <a:p>
            <a:pPr lvl="1"/>
            <a:r>
              <a:rPr lang="nl-NL" dirty="0" smtClean="0"/>
              <a:t>Close to the preferred one</a:t>
            </a:r>
          </a:p>
          <a:p>
            <a:pPr lvl="1"/>
            <a:r>
              <a:rPr lang="nl-NL" dirty="0" smtClean="0">
                <a:solidFill>
                  <a:srgbClr val="FF0032"/>
                </a:solidFill>
              </a:rPr>
              <a:t>Avoid collisions </a:t>
            </a:r>
            <a:r>
              <a:rPr lang="nl-NL" dirty="0" smtClean="0"/>
              <a:t>with obstacles/agents</a:t>
            </a:r>
          </a:p>
          <a:p>
            <a:pPr lvl="1"/>
            <a:r>
              <a:rPr lang="nl-NL" dirty="0" smtClean="0"/>
              <a:t>Follow the crowd flow</a:t>
            </a:r>
          </a:p>
          <a:p>
            <a:pPr lvl="1"/>
            <a:r>
              <a:rPr lang="nl-NL" dirty="0" smtClean="0"/>
              <a:t>Maintain group formation</a:t>
            </a:r>
          </a:p>
          <a:p>
            <a:pPr lvl="1"/>
            <a:r>
              <a:rPr lang="nl-NL" dirty="0" smtClean="0"/>
              <a:t>...</a:t>
            </a:r>
          </a:p>
          <a:p>
            <a:pPr lvl="1"/>
            <a:endParaRPr lang="nl-NL" dirty="0"/>
          </a:p>
          <a:p>
            <a:r>
              <a:rPr lang="nl-NL" dirty="0" smtClean="0"/>
              <a:t>Finally: update all agent positions</a:t>
            </a:r>
          </a:p>
          <a:p>
            <a:pPr lvl="1"/>
            <a:r>
              <a:rPr lang="nl-NL" b="1" dirty="0" smtClean="0"/>
              <a:t>p</a:t>
            </a:r>
            <a:r>
              <a:rPr lang="nl-NL" dirty="0" smtClean="0"/>
              <a:t>(</a:t>
            </a:r>
            <a:r>
              <a:rPr lang="nl-NL" i="1" dirty="0" smtClean="0"/>
              <a:t>t</a:t>
            </a:r>
            <a:r>
              <a:rPr lang="nl-NL" dirty="0" smtClean="0"/>
              <a:t> + </a:t>
            </a:r>
            <a:r>
              <a:rPr lang="nl-NL" i="1" dirty="0" smtClean="0"/>
              <a:t>dt</a:t>
            </a:r>
            <a:r>
              <a:rPr lang="nl-NL" dirty="0" smtClean="0"/>
              <a:t>) = </a:t>
            </a:r>
            <a:r>
              <a:rPr lang="nl-NL" b="1" dirty="0" smtClean="0"/>
              <a:t>p</a:t>
            </a:r>
            <a:r>
              <a:rPr lang="nl-NL" dirty="0" smtClean="0"/>
              <a:t>(</a:t>
            </a:r>
            <a:r>
              <a:rPr lang="nl-NL" i="1" dirty="0" smtClean="0"/>
              <a:t>t</a:t>
            </a:r>
            <a:r>
              <a:rPr lang="nl-NL" dirty="0" smtClean="0"/>
              <a:t>) + </a:t>
            </a:r>
            <a:r>
              <a:rPr lang="nl-NL" b="1" dirty="0" smtClean="0"/>
              <a:t>v</a:t>
            </a:r>
            <a:r>
              <a:rPr lang="nl-NL" dirty="0" smtClean="0"/>
              <a:t> ∙ </a:t>
            </a:r>
            <a:r>
              <a:rPr lang="nl-NL" i="1" dirty="0" smtClean="0"/>
              <a:t>dt</a:t>
            </a:r>
            <a:endParaRPr lang="en-US" i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25DD9A-1425-4C55-844A-256161D8A7F9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6187927" y="1700808"/>
            <a:ext cx="2617106" cy="4176464"/>
            <a:chOff x="6114842" y="1584176"/>
            <a:chExt cx="2690191" cy="42930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842" y="1584176"/>
              <a:ext cx="2690191" cy="42930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865890" y="4477196"/>
              <a:ext cx="1620340" cy="360040"/>
            </a:xfrm>
            <a:prstGeom prst="rect">
              <a:avLst/>
            </a:prstGeom>
            <a:noFill/>
            <a:ln w="38100">
              <a:solidFill>
                <a:srgbClr val="FFD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008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Smoothly move the agents’ models</a:t>
            </a:r>
            <a:br>
              <a:rPr lang="nl-NL" dirty="0" smtClean="0"/>
            </a:br>
            <a:r>
              <a:rPr lang="nl-NL" dirty="0" smtClean="0"/>
              <a:t>to their new positions</a:t>
            </a:r>
          </a:p>
          <a:p>
            <a:pPr lvl="1"/>
            <a:r>
              <a:rPr lang="nl-NL" dirty="0" smtClean="0"/>
              <a:t>Different framerates: interpolation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025DD9A-1425-4C55-844A-256161D8A7F9}" type="datetime1">
              <a:rPr lang="en-US" smtClean="0"/>
              <a:t>22 Mar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Towards Believable Crowds  –  Wouter van Toll, Norman Jaklin, Roland Geraerts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85CD4B6-1F8F-43A0-A3C8-6CBF43D1A6D6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187927" y="1700808"/>
            <a:ext cx="2617106" cy="4176464"/>
            <a:chOff x="6114842" y="1584176"/>
            <a:chExt cx="2690191" cy="42930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4842" y="1584176"/>
              <a:ext cx="2690191" cy="42930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865890" y="5413300"/>
              <a:ext cx="1620340" cy="360040"/>
            </a:xfrm>
            <a:prstGeom prst="rect">
              <a:avLst/>
            </a:prstGeom>
            <a:noFill/>
            <a:ln w="38100">
              <a:solidFill>
                <a:srgbClr val="FFD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 b="7525"/>
          <a:stretch/>
        </p:blipFill>
        <p:spPr>
          <a:xfrm>
            <a:off x="733723" y="3284984"/>
            <a:ext cx="4702373" cy="252028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01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</TotalTime>
  <Words>619</Words>
  <Application>Microsoft Office PowerPoint</Application>
  <PresentationFormat>On-screen Show (4:3)</PresentationFormat>
  <Paragraphs>159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Towards Believable Crowds A Generic Multi-Level Framework for Agent Navigation</vt:lpstr>
      <vt:lpstr>Motivation</vt:lpstr>
      <vt:lpstr>Planning Hierarchy</vt:lpstr>
      <vt:lpstr>5-level hierarchy</vt:lpstr>
      <vt:lpstr>High-level planning</vt:lpstr>
      <vt:lpstr>Global route planning</vt:lpstr>
      <vt:lpstr>Route following</vt:lpstr>
      <vt:lpstr>Local movement</vt:lpstr>
      <vt:lpstr>Animation</vt:lpstr>
      <vt:lpstr>Environment Representation</vt:lpstr>
      <vt:lpstr>Demo</vt:lpstr>
      <vt:lpstr>Implementation</vt:lpstr>
      <vt:lpstr>ECM crowd simulation framework</vt:lpstr>
      <vt:lpstr>Experimental results</vt:lpstr>
      <vt:lpstr>Conclusions / Future Work</vt:lpstr>
      <vt:lpstr>In conclusion</vt:lpstr>
      <vt:lpstr>The final slide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Wouter van Toll</dc:creator>
  <cp:lastModifiedBy>Wouter van Toll</cp:lastModifiedBy>
  <cp:revision>39</cp:revision>
  <dcterms:created xsi:type="dcterms:W3CDTF">2015-03-18T13:29:00Z</dcterms:created>
  <dcterms:modified xsi:type="dcterms:W3CDTF">2015-03-22T14:25:43Z</dcterms:modified>
</cp:coreProperties>
</file>