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aerts, R.J. (Roland)" initials="R.J.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2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27T15:23:49.905" idx="5">
    <p:pos x="4585" y="3331"/>
    <p:text>and extendible</p:text>
  </p:cm>
  <p:cm authorId="0" dt="2013-05-27T15:31:34.586" idx="7">
    <p:pos x="4075" y="1856"/>
    <p:text>you could add a screenshot of advanced path planning in games, e.g. Starcraft; otherwise, we're too negative</p:text>
  </p:cm>
  <p:cm authorId="0" dt="2013-05-27T15:35:15.080" idx="8">
    <p:pos x="5556" y="2381"/>
    <p:text>show the video instead of the picture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D5231-DD2A-4021-BD06-9AD95C697CCF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60D87-9864-4CD8-B06F-0CCBB2A2C4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26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93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188568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49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76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92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365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55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42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36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26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8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29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93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smtClean="0"/>
              <a:t>10-6-2013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352" y="6356350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F25DE0D-2AC3-4EE0-A19C-28494D19FC4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44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7030A0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Way to go: A framework for multi-level planning in games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454152"/>
            <a:ext cx="7776864" cy="2423120"/>
          </a:xfrm>
        </p:spPr>
        <p:txBody>
          <a:bodyPr>
            <a:noAutofit/>
          </a:bodyPr>
          <a:lstStyle/>
          <a:p>
            <a:r>
              <a:rPr lang="nl-NL" sz="2400" dirty="0" smtClean="0"/>
              <a:t>Norman Jaklin     Wouter van Toll    Roland Geraerts</a:t>
            </a:r>
          </a:p>
          <a:p>
            <a:endParaRPr lang="nl-NL" sz="2400" dirty="0" smtClean="0"/>
          </a:p>
          <a:p>
            <a:r>
              <a:rPr lang="nl-NL" sz="2400" dirty="0" smtClean="0"/>
              <a:t>Department of Information and Computing Sciences</a:t>
            </a:r>
          </a:p>
          <a:p>
            <a:r>
              <a:rPr lang="nl-NL" dirty="0"/>
              <a:t>Utrecht University, The </a:t>
            </a:r>
            <a:r>
              <a:rPr lang="nl-NL" dirty="0" smtClean="0"/>
              <a:t>Netherlands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65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About us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Norman Jaklin, Wouter van Toll: PhD Students</a:t>
            </a:r>
          </a:p>
          <a:p>
            <a:r>
              <a:rPr lang="nl-NL" dirty="0" smtClean="0"/>
              <a:t>Roland Geraerts: Assistant Professor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Part of the </a:t>
            </a:r>
            <a:r>
              <a:rPr lang="nl-NL" i="1" dirty="0" smtClean="0"/>
              <a:t>Games and Virtual Worlds </a:t>
            </a:r>
            <a:r>
              <a:rPr lang="nl-NL" dirty="0" smtClean="0"/>
              <a:t>group</a:t>
            </a:r>
          </a:p>
          <a:p>
            <a:pPr lvl="1"/>
            <a:r>
              <a:rPr lang="nl-NL" dirty="0" smtClean="0"/>
              <a:t>Research on animation, motion planning, ...</a:t>
            </a:r>
          </a:p>
          <a:p>
            <a:pPr lvl="1"/>
            <a:r>
              <a:rPr lang="nl-NL" dirty="0" smtClean="0"/>
              <a:t>For us: </a:t>
            </a:r>
            <a:r>
              <a:rPr lang="nl-NL" dirty="0" smtClean="0">
                <a:solidFill>
                  <a:srgbClr val="7030A0"/>
                </a:solidFill>
              </a:rPr>
              <a:t>path planning </a:t>
            </a:r>
            <a:r>
              <a:rPr lang="nl-NL" dirty="0" smtClean="0"/>
              <a:t>and</a:t>
            </a:r>
            <a:r>
              <a:rPr lang="nl-NL" i="1" dirty="0" smtClean="0"/>
              <a:t> </a:t>
            </a:r>
            <a:r>
              <a:rPr lang="nl-NL" dirty="0" smtClean="0">
                <a:solidFill>
                  <a:srgbClr val="7030A0"/>
                </a:solidFill>
              </a:rPr>
              <a:t>crowd simulation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pic>
        <p:nvPicPr>
          <p:cNvPr id="2050" name="Picture 2" descr="C:\Users\3117456\Documents\Presentations\2013-06-10 ICAPS Planning in Games - Way to go\Photo-Wou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4110911" y="2792338"/>
            <a:ext cx="95250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3117456\Documents\Presentations\2013-06-10 ICAPS Planning in Games - Way to go\Photo-Norm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t="16720" r="20689" b="607"/>
          <a:stretch/>
        </p:blipFill>
        <p:spPr bwMode="auto">
          <a:xfrm>
            <a:off x="2855994" y="2792338"/>
            <a:ext cx="95250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oland\Pictures\Prive\Roland Geraert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2792339"/>
            <a:ext cx="952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Path planning in games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3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pic>
        <p:nvPicPr>
          <p:cNvPr id="7" name="Picture 6" descr="crowd-sim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r="4604"/>
          <a:stretch>
            <a:fillRect/>
          </a:stretch>
        </p:blipFill>
        <p:spPr bwMode="auto">
          <a:xfrm>
            <a:off x="5248597" y="3779291"/>
            <a:ext cx="357187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91" y="3789040"/>
            <a:ext cx="2386013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Finding a path for one character</a:t>
            </a:r>
          </a:p>
          <a:p>
            <a:pPr lvl="1"/>
            <a:r>
              <a:rPr lang="nl-NL" dirty="0" smtClean="0"/>
              <a:t>A* on a grid</a:t>
            </a:r>
          </a:p>
          <a:p>
            <a:pPr lvl="1"/>
            <a:r>
              <a:rPr lang="nl-NL" dirty="0"/>
              <a:t>N</a:t>
            </a:r>
            <a:r>
              <a:rPr lang="nl-NL" dirty="0" smtClean="0"/>
              <a:t>avigation meshes</a:t>
            </a:r>
          </a:p>
          <a:p>
            <a:r>
              <a:rPr lang="nl-NL" dirty="0" smtClean="0"/>
              <a:t>Many characters: </a:t>
            </a:r>
            <a:r>
              <a:rPr lang="nl-NL" dirty="0" smtClean="0">
                <a:solidFill>
                  <a:srgbClr val="7030A0"/>
                </a:solidFill>
              </a:rPr>
              <a:t>crowd simulation</a:t>
            </a:r>
          </a:p>
          <a:p>
            <a:pPr lvl="1"/>
            <a:r>
              <a:rPr lang="nl-NL" dirty="0" smtClean="0"/>
              <a:t>Individual goals</a:t>
            </a:r>
          </a:p>
          <a:p>
            <a:pPr lvl="1"/>
            <a:r>
              <a:rPr lang="nl-NL" dirty="0" smtClean="0"/>
              <a:t>Collision avoidance</a:t>
            </a:r>
          </a:p>
          <a:p>
            <a:r>
              <a:rPr lang="nl-NL" dirty="0" smtClean="0"/>
              <a:t>Problem solved?</a:t>
            </a:r>
          </a:p>
          <a:p>
            <a:pPr lvl="1"/>
            <a:r>
              <a:rPr lang="nl-NL" dirty="0" smtClean="0"/>
              <a:t>Approximations, assumptions, memory</a:t>
            </a:r>
          </a:p>
          <a:p>
            <a:pPr lvl="1"/>
            <a:r>
              <a:rPr lang="nl-NL" dirty="0" smtClean="0"/>
              <a:t>We need an efficient and </a:t>
            </a:r>
            <a:r>
              <a:rPr lang="nl-NL" dirty="0" smtClean="0">
                <a:solidFill>
                  <a:srgbClr val="7030A0"/>
                </a:solidFill>
              </a:rPr>
              <a:t>flexible</a:t>
            </a:r>
            <a:r>
              <a:rPr lang="nl-NL" dirty="0" smtClean="0"/>
              <a:t> framework</a:t>
            </a:r>
            <a:endParaRPr lang="nl-NL" dirty="0"/>
          </a:p>
        </p:txBody>
      </p:sp>
      <p:pic>
        <p:nvPicPr>
          <p:cNvPr id="2050" name="Picture 2" descr="C:\Users\roland\Documents\Publications\corridor - CAVW 2007\other\field_ast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49" y="3573016"/>
            <a:ext cx="2691739" cy="25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3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hierarchy</a:t>
            </a:r>
            <a:endParaRPr lang="nl-N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0" y="1600200"/>
            <a:ext cx="3334920" cy="4525963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Five levels</a:t>
            </a:r>
          </a:p>
          <a:p>
            <a:endParaRPr lang="nl-NL" dirty="0" smtClean="0"/>
          </a:p>
          <a:p>
            <a:r>
              <a:rPr lang="nl-NL" dirty="0" smtClean="0"/>
              <a:t>5: ICAPS / PG</a:t>
            </a:r>
          </a:p>
          <a:p>
            <a:endParaRPr lang="nl-NL" dirty="0"/>
          </a:p>
          <a:p>
            <a:r>
              <a:rPr lang="nl-NL" dirty="0" smtClean="0"/>
              <a:t>4/3/2: our framework</a:t>
            </a:r>
          </a:p>
          <a:p>
            <a:pPr lvl="1"/>
            <a:r>
              <a:rPr lang="nl-NL" dirty="0" smtClean="0"/>
              <a:t>Navigation mesh</a:t>
            </a:r>
          </a:p>
          <a:p>
            <a:pPr lvl="1"/>
            <a:r>
              <a:rPr lang="nl-NL" dirty="0" smtClean="0"/>
              <a:t>Indicative routes</a:t>
            </a:r>
          </a:p>
          <a:p>
            <a:pPr lvl="1"/>
            <a:r>
              <a:rPr lang="nl-NL" dirty="0" smtClean="0"/>
              <a:t>Velocity-based models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180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Our framework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Explicit Corridor Map: </a:t>
            </a:r>
            <a:r>
              <a:rPr lang="nl-NL" dirty="0" smtClean="0">
                <a:solidFill>
                  <a:srgbClr val="7030A0"/>
                </a:solidFill>
              </a:rPr>
              <a:t>navigation mesh</a:t>
            </a:r>
          </a:p>
          <a:p>
            <a:pPr lvl="1"/>
            <a:r>
              <a:rPr lang="nl-NL" dirty="0"/>
              <a:t>Computed </a:t>
            </a:r>
            <a:r>
              <a:rPr lang="nl-NL" dirty="0">
                <a:solidFill>
                  <a:srgbClr val="7030A0"/>
                </a:solidFill>
              </a:rPr>
              <a:t>automatically</a:t>
            </a:r>
          </a:p>
          <a:p>
            <a:pPr lvl="1"/>
            <a:r>
              <a:rPr lang="nl-NL" dirty="0" smtClean="0"/>
              <a:t>Clearance info: </a:t>
            </a:r>
            <a:r>
              <a:rPr lang="nl-NL" i="1" dirty="0" smtClean="0"/>
              <a:t>supports all character sizes</a:t>
            </a:r>
            <a:endParaRPr lang="nl-NL" dirty="0" smtClean="0"/>
          </a:p>
          <a:p>
            <a:pPr lvl="1"/>
            <a:r>
              <a:rPr lang="nl-NL" dirty="0" smtClean="0"/>
              <a:t>2D and multi-layered environments</a:t>
            </a:r>
          </a:p>
          <a:p>
            <a:pPr lvl="1"/>
            <a:r>
              <a:rPr lang="nl-NL" dirty="0" smtClean="0"/>
              <a:t>Dynamic updates</a:t>
            </a:r>
          </a:p>
          <a:p>
            <a:pPr lvl="1"/>
            <a:r>
              <a:rPr lang="nl-NL" dirty="0" smtClean="0"/>
              <a:t>Visibility queries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5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pic>
        <p:nvPicPr>
          <p:cNvPr id="9" name="Afbeelding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561" y="3645024"/>
            <a:ext cx="2593430" cy="260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3d-crowd-screensh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8" b="7472"/>
          <a:stretch/>
        </p:blipFill>
        <p:spPr bwMode="auto">
          <a:xfrm>
            <a:off x="1284021" y="4365104"/>
            <a:ext cx="3720027" cy="194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S:\B-Inspired\uu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4581128"/>
            <a:ext cx="2316651" cy="195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63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Our framework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Level 4: Route planning</a:t>
            </a:r>
          </a:p>
          <a:p>
            <a:pPr lvl="1"/>
            <a:r>
              <a:rPr lang="nl-NL" dirty="0" smtClean="0"/>
              <a:t>Medial axis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>
                <a:solidFill>
                  <a:srgbClr val="7030A0"/>
                </a:solidFill>
              </a:rPr>
              <a:t>corridor</a:t>
            </a:r>
          </a:p>
          <a:p>
            <a:pPr lvl="1"/>
            <a:r>
              <a:rPr lang="nl-NL" dirty="0" smtClean="0"/>
              <a:t>Any route in the corridor (e.g. the shortest)</a:t>
            </a:r>
          </a:p>
          <a:p>
            <a:pPr lvl="1"/>
            <a:r>
              <a:rPr lang="nl-NL" dirty="0" smtClean="0"/>
              <a:t>Or: visibility, crowd density, ...</a:t>
            </a:r>
          </a:p>
          <a:p>
            <a:pPr lvl="1"/>
            <a:r>
              <a:rPr lang="nl-NL" dirty="0" smtClean="0"/>
              <a:t>Result: </a:t>
            </a:r>
            <a:r>
              <a:rPr lang="nl-NL" dirty="0" smtClean="0">
                <a:solidFill>
                  <a:srgbClr val="7030A0"/>
                </a:solidFill>
              </a:rPr>
              <a:t>indicative route (IR)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6</a:t>
            </a:fld>
            <a:endParaRPr lang="nl-NL" dirty="0"/>
          </a:p>
        </p:txBody>
      </p:sp>
      <p:pic>
        <p:nvPicPr>
          <p:cNvPr id="3074" name="Picture 2" descr="C:\Users\3117456\Documents\Presentations\2013-06-10 ICAPS Planning in Games - Way to go\planning-visibil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94306"/>
            <a:ext cx="3456384" cy="204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3117456\Documents\Presentations\2013-06-10 ICAPS Planning in Games - Way to go\planning-corrid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24554"/>
            <a:ext cx="2196315" cy="218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ensitybased-motivation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7"/>
          <a:stretch/>
        </p:blipFill>
        <p:spPr bwMode="auto">
          <a:xfrm>
            <a:off x="6443249" y="4077214"/>
            <a:ext cx="2305215" cy="208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69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Our framework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Level 3: Route following</a:t>
            </a:r>
          </a:p>
          <a:p>
            <a:pPr lvl="1"/>
            <a:r>
              <a:rPr lang="nl-NL" dirty="0" smtClean="0"/>
              <a:t>Character </a:t>
            </a:r>
            <a:r>
              <a:rPr lang="nl-NL" dirty="0" smtClean="0">
                <a:solidFill>
                  <a:srgbClr val="7030A0"/>
                </a:solidFill>
              </a:rPr>
              <a:t>follows IR smoothly</a:t>
            </a:r>
            <a:r>
              <a:rPr lang="nl-NL" dirty="0" smtClean="0"/>
              <a:t>: </a:t>
            </a:r>
            <a:r>
              <a:rPr lang="nl-NL" i="1" dirty="0" smtClean="0">
                <a:sym typeface="Wingdings" pitchFamily="2" charset="2"/>
              </a:rPr>
              <a:t>attraction point</a:t>
            </a:r>
            <a:endParaRPr lang="nl-NL" i="1" dirty="0"/>
          </a:p>
          <a:p>
            <a:pPr lvl="1"/>
            <a:r>
              <a:rPr lang="nl-NL" dirty="0" smtClean="0"/>
              <a:t>Indicative Route Method: basic</a:t>
            </a:r>
          </a:p>
          <a:p>
            <a:pPr lvl="1"/>
            <a:r>
              <a:rPr lang="nl-NL" dirty="0" smtClean="0"/>
              <a:t>MIRAN: supports </a:t>
            </a:r>
            <a:r>
              <a:rPr lang="nl-NL" i="1" dirty="0" smtClean="0"/>
              <a:t>terrain preferences</a:t>
            </a:r>
          </a:p>
          <a:p>
            <a:pPr lvl="1"/>
            <a:endParaRPr lang="nl-NL" i="1" dirty="0" smtClean="0"/>
          </a:p>
          <a:p>
            <a:r>
              <a:rPr lang="nl-NL" dirty="0" smtClean="0"/>
              <a:t>Level 2: Local movement</a:t>
            </a:r>
          </a:p>
          <a:p>
            <a:pPr lvl="1"/>
            <a:r>
              <a:rPr lang="nl-NL" dirty="0"/>
              <a:t>P</a:t>
            </a:r>
            <a:r>
              <a:rPr lang="nl-NL" dirty="0" smtClean="0"/>
              <a:t>referred velocity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i="1" dirty="0" smtClean="0">
                <a:sym typeface="Wingdings" pitchFamily="2" charset="2"/>
              </a:rPr>
              <a:t>actual</a:t>
            </a:r>
            <a:r>
              <a:rPr lang="nl-NL" dirty="0" smtClean="0">
                <a:sym typeface="Wingdings" pitchFamily="2" charset="2"/>
              </a:rPr>
              <a:t> velocity</a:t>
            </a:r>
          </a:p>
          <a:p>
            <a:pPr lvl="1"/>
            <a:r>
              <a:rPr lang="nl-NL" dirty="0" smtClean="0">
                <a:solidFill>
                  <a:srgbClr val="7030A0"/>
                </a:solidFill>
                <a:sym typeface="Wingdings" pitchFamily="2" charset="2"/>
              </a:rPr>
              <a:t>Collision avoidance: </a:t>
            </a:r>
            <a:r>
              <a:rPr lang="nl-NL" dirty="0" smtClean="0">
                <a:sym typeface="Wingdings" pitchFamily="2" charset="2"/>
              </a:rPr>
              <a:t>many models exist</a:t>
            </a:r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7</a:t>
            </a:fld>
            <a:endParaRPr lang="nl-NL" dirty="0"/>
          </a:p>
        </p:txBody>
      </p:sp>
      <p:pic>
        <p:nvPicPr>
          <p:cNvPr id="4098" name="Picture 2" descr="C:\Users\3117456\Documents\Presentations\2013-06-10 ICAPS Planning in Games - Way to go\planning-terrai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3"/>
            <a:ext cx="3615119" cy="26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9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34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Current / Future work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Crowds in dynamic environments</a:t>
            </a:r>
          </a:p>
          <a:p>
            <a:endParaRPr lang="nl-NL" dirty="0" smtClean="0"/>
          </a:p>
          <a:p>
            <a:r>
              <a:rPr lang="nl-NL" dirty="0" smtClean="0"/>
              <a:t>Combinations with... </a:t>
            </a:r>
          </a:p>
          <a:p>
            <a:pPr lvl="1"/>
            <a:r>
              <a:rPr lang="nl-NL" dirty="0" smtClean="0"/>
              <a:t>Game engines (Unity)</a:t>
            </a:r>
          </a:p>
          <a:p>
            <a:pPr lvl="1"/>
            <a:r>
              <a:rPr lang="nl-NL" dirty="0" smtClean="0"/>
              <a:t>High-level planning?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10-6-2013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 to go: A framework for multi-level planning in games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0D-2AC3-4EE0-A19C-28494D19FC4E}" type="slidenum">
              <a:rPr lang="nl-NL" smtClean="0"/>
              <a:t>9</a:t>
            </a:fld>
            <a:endParaRPr lang="nl-NL" dirty="0"/>
          </a:p>
        </p:txBody>
      </p:sp>
      <p:pic>
        <p:nvPicPr>
          <p:cNvPr id="7" name="Picture 2" descr="C:\Users\Roland\Desktop\B-inspired\driving_simulator_crow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92" y="4267200"/>
            <a:ext cx="3141607" cy="235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42140"/>
            <a:ext cx="4903176" cy="188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F:\B-Inspired\stadium_to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95" y="1740646"/>
            <a:ext cx="1651001" cy="140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44" y="3140968"/>
            <a:ext cx="4371755" cy="98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7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355</Words>
  <Application>Microsoft Office PowerPoint</Application>
  <PresentationFormat>On-screen Show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Way to go: A framework for multi-level planning in games</vt:lpstr>
      <vt:lpstr>About us</vt:lpstr>
      <vt:lpstr>Path planning in games</vt:lpstr>
      <vt:lpstr>Planning hierarchy</vt:lpstr>
      <vt:lpstr>Our framework</vt:lpstr>
      <vt:lpstr>Our framework</vt:lpstr>
      <vt:lpstr>Our framework</vt:lpstr>
      <vt:lpstr>Demo</vt:lpstr>
      <vt:lpstr>Current / 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 to go: A framework for multi-level planning in games</dc:title>
  <dc:creator>Wouter van Toll</dc:creator>
  <cp:lastModifiedBy>Geraerts, R.J.</cp:lastModifiedBy>
  <cp:revision>35</cp:revision>
  <dcterms:created xsi:type="dcterms:W3CDTF">2013-05-27T08:55:42Z</dcterms:created>
  <dcterms:modified xsi:type="dcterms:W3CDTF">2014-01-10T15:32:08Z</dcterms:modified>
</cp:coreProperties>
</file>