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5"/>
  </p:notesMasterIdLst>
  <p:sldIdLst>
    <p:sldId id="259" r:id="rId2"/>
    <p:sldId id="261" r:id="rId3"/>
    <p:sldId id="270" r:id="rId4"/>
    <p:sldId id="304" r:id="rId5"/>
    <p:sldId id="271" r:id="rId6"/>
    <p:sldId id="263" r:id="rId7"/>
    <p:sldId id="297" r:id="rId8"/>
    <p:sldId id="298" r:id="rId9"/>
    <p:sldId id="273" r:id="rId10"/>
    <p:sldId id="306" r:id="rId11"/>
    <p:sldId id="307" r:id="rId12"/>
    <p:sldId id="265" r:id="rId13"/>
    <p:sldId id="274" r:id="rId14"/>
    <p:sldId id="303" r:id="rId15"/>
    <p:sldId id="275" r:id="rId16"/>
    <p:sldId id="266" r:id="rId17"/>
    <p:sldId id="287" r:id="rId18"/>
    <p:sldId id="288" r:id="rId19"/>
    <p:sldId id="289" r:id="rId20"/>
    <p:sldId id="294" r:id="rId21"/>
    <p:sldId id="300" r:id="rId22"/>
    <p:sldId id="292" r:id="rId23"/>
    <p:sldId id="291" r:id="rId24"/>
    <p:sldId id="296" r:id="rId25"/>
    <p:sldId id="295" r:id="rId26"/>
    <p:sldId id="293" r:id="rId27"/>
    <p:sldId id="282" r:id="rId28"/>
    <p:sldId id="283" r:id="rId29"/>
    <p:sldId id="268" r:id="rId30"/>
    <p:sldId id="305" r:id="rId31"/>
    <p:sldId id="284" r:id="rId32"/>
    <p:sldId id="285" r:id="rId33"/>
    <p:sldId id="269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erriweather" panose="020B0604020202020204" charset="0"/>
      <p:regular r:id="rId40"/>
      <p:bold r:id="rId41"/>
      <p:italic r:id="rId42"/>
      <p:boldItalic r:id="rId43"/>
    </p:embeddedFont>
    <p:embeddedFont>
      <p:font typeface="Montserrat" panose="020B0604020202020204" charset="0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950A0"/>
    <a:srgbClr val="9900FF"/>
    <a:srgbClr val="CC3300"/>
    <a:srgbClr val="99CC00"/>
    <a:srgbClr val="0099FF"/>
    <a:srgbClr val="CC3399"/>
    <a:srgbClr val="FF0032"/>
    <a:srgbClr val="FF5050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83" autoAdjust="0"/>
  </p:normalViewPr>
  <p:slideViewPr>
    <p:cSldViewPr>
      <p:cViewPr varScale="1">
        <p:scale>
          <a:sx n="139" d="100"/>
          <a:sy n="139" d="100"/>
        </p:scale>
        <p:origin x="-10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32C84-C7AA-4D71-9404-BA661E09B23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D867A-6D6A-4A13-AA32-0F5F8DB3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0968"/>
          </a:xfrm>
          <a:solidFill>
            <a:srgbClr val="FF9900"/>
          </a:solidFill>
        </p:spPr>
        <p:txBody>
          <a:bodyPr lIns="90000">
            <a:normAutofit/>
          </a:bodyPr>
          <a:lstStyle>
            <a:lvl1pPr algn="ctr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F3E9-3C39-4F49-95CB-8112F9B6ED36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316416" y="623731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4FCB-FC80-486C-9089-3F749A784419}" type="datetime5">
              <a:rPr lang="en-US" smtClean="0"/>
              <a:t>25-Oct-16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1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4481-D74E-4B85-94AC-3A221BCA769C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3F6A-F5B6-4DB5-A7D8-B952690BCBF9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6F0-CA0D-4B49-AFD2-54128A2110EE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4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68298" y="6356350"/>
            <a:ext cx="1567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84B292-B6ED-4532-8A97-E1F7DB77B54E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7134" y="6356350"/>
            <a:ext cx="5129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35635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5CD4B6-1F8F-43A0-A3C8-6CBF43D1A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4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58151"/>
            <a:ext cx="9143999" cy="1946063"/>
          </a:xfrm>
          <a:solidFill>
            <a:srgbClr val="FF9900"/>
          </a:solidFill>
        </p:spPr>
        <p:txBody>
          <a:bodyPr lIns="252000" anchor="ctr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221088"/>
            <a:ext cx="8784976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2A61-139C-445B-A139-1C00428F31BF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5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5B7B-9A9D-4236-AE14-B8FA1BB50A03}" type="datetime5">
              <a:rPr lang="en-US" smtClean="0"/>
              <a:t>25-Oct-16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0A9-E90B-4CF3-BCCF-190FF79F70A3}" type="datetime5">
              <a:rPr lang="en-US" smtClean="0"/>
              <a:t>25-Oct-16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C50-D7C7-4082-963A-2FC89BCBA853}" type="datetime5">
              <a:rPr lang="en-US" smtClean="0"/>
              <a:t>25-Oct-16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3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861D-5A31-4DED-8752-C334FD9A9C10}" type="datetime5">
              <a:rPr lang="en-US" smtClean="0"/>
              <a:t>25-Oct-16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F002-B89D-4707-94F5-C2E7A8A23712}" type="datetime5">
              <a:rPr lang="en-US" smtClean="0"/>
              <a:t>25-Oct-16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0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950A0"/>
          </a:solidFill>
        </p:spPr>
        <p:txBody>
          <a:bodyPr vert="horz" lIns="2520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4352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298" y="6356350"/>
            <a:ext cx="1567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37E8F6AF-624E-4912-97A3-D77489322507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7134" y="6356350"/>
            <a:ext cx="5129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35635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485CD4B6-1F8F-43A0-A3C8-6CBF43D1A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763212" y="6359738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/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b="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b="0" kern="1200" spc="3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b="0" kern="1200" spc="3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b="0" kern="1200" spc="3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b="0" kern="1200" spc="3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recastnavigation/recastnavigation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 Comparative Study </a:t>
            </a:r>
            <a:br>
              <a:rPr lang="nl-NL" dirty="0" smtClean="0"/>
            </a:br>
            <a:r>
              <a:rPr lang="nl-NL" dirty="0" smtClean="0"/>
              <a:t>of Navigation Meshes</a:t>
            </a:r>
            <a:br>
              <a:rPr lang="nl-NL" dirty="0" smtClean="0"/>
            </a:br>
            <a:r>
              <a:rPr lang="nl-NL" sz="2800" dirty="0" smtClean="0">
                <a:solidFill>
                  <a:srgbClr val="FF9900"/>
                </a:solidFill>
              </a:rPr>
              <a:t>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000" dirty="0" smtClean="0"/>
              <a:t>Motion in Games 2016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9" y="5620642"/>
            <a:ext cx="1719700" cy="468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962" y="3762072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latin typeface="+mj-lt"/>
              </a:rPr>
              <a:t>Wouter van Toll</a:t>
            </a:r>
            <a:r>
              <a:rPr lang="nl-NL" sz="1600" baseline="30000" dirty="0" smtClean="0">
                <a:latin typeface="+mj-lt"/>
              </a:rPr>
              <a:t>1</a:t>
            </a:r>
            <a:endParaRPr lang="en-US" sz="1600" baseline="30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9307" y="3762072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Roy Triesscheijn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4182" y="3762072"/>
            <a:ext cx="213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Marcelo Kallmann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1017" y="3762072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Ramon Oliva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0928" y="4314582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Nuria Pelechano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2105" y="4305792"/>
            <a:ext cx="1587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Julien Pettré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7756" y="4305792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Roland Geraerts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Afbeeldingsresultaat voor uc merce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82" y="5631550"/>
            <a:ext cx="1715185" cy="4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universitat politècnica de catalu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b="25167"/>
          <a:stretch/>
        </p:blipFill>
        <p:spPr bwMode="auto">
          <a:xfrm>
            <a:off x="5097881" y="5595697"/>
            <a:ext cx="2111781" cy="4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in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41" y="5594110"/>
            <a:ext cx="1176505" cy="4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9705" y="5668677"/>
            <a:ext cx="263213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9142" y="5687465"/>
            <a:ext cx="304891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6601" y="5687813"/>
            <a:ext cx="303288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3330" y="5687465"/>
            <a:ext cx="301685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5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1111" y="5564450"/>
            <a:ext cx="798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Explicit Corridor Map: Using the Medial Axis for Real-Time Path Planning and Crowd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W. van Toll, A.F. Cook IV, M.J. </a:t>
            </a:r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Kreveld, R. Geraerts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Computational Geometry Multimedia Exposition 2016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Featured Navigation Meshes (1/2)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Exact</a:t>
            </a:r>
          </a:p>
          <a:p>
            <a:pPr lvl="1"/>
            <a:r>
              <a:rPr lang="nl-NL" dirty="0" smtClean="0"/>
              <a:t>Local Clearance Triangulation (LCT)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[Kallmann 2014]</a:t>
            </a:r>
            <a:endParaRPr lang="en-US" dirty="0" smtClean="0"/>
          </a:p>
          <a:p>
            <a:pPr lvl="1"/>
            <a:r>
              <a:rPr lang="nl-NL" dirty="0" smtClean="0"/>
              <a:t>Explicit Corridor Map (ECM) </a:t>
            </a: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[van Toll et al. 2011]</a:t>
            </a:r>
          </a:p>
          <a:p>
            <a:pPr marL="457200" lvl="1" indent="0">
              <a:buNone/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1AB577-3764-4A63-9F57-55909448F8BC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8346"/>
            <a:ext cx="6720679" cy="28700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53" y="2636912"/>
            <a:ext cx="5635310" cy="277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0568" y="5564450"/>
            <a:ext cx="419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Dynamic and Robust Local Clearance Triangulations</a:t>
            </a:r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Kallmann</a:t>
            </a:r>
            <a:b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ACM ToG, 2014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117456\Documents\Student Projects\Roy Triesscheijn\Repository\Renders\uulib-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85" y="2727556"/>
            <a:ext cx="6641832" cy="37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Featured Navigation Meshes (2/2)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Voxel-based</a:t>
            </a:r>
          </a:p>
          <a:p>
            <a:pPr lvl="1"/>
            <a:r>
              <a:rPr lang="nl-NL" dirty="0" smtClean="0"/>
              <a:t>Clearance Disk Graph (CDG) [Pettré et al. 2005]</a:t>
            </a:r>
          </a:p>
          <a:p>
            <a:pPr lvl="1"/>
            <a:r>
              <a:rPr lang="nl-NL" dirty="0"/>
              <a:t>Recast Navigation [Mononen ~2011-now]</a:t>
            </a:r>
          </a:p>
          <a:p>
            <a:pPr lvl="1"/>
            <a:r>
              <a:rPr lang="nl-NL" dirty="0"/>
              <a:t>NEOGEN [Oliva and Pelechano 2013]</a:t>
            </a:r>
          </a:p>
          <a:p>
            <a:pPr lvl="1"/>
            <a:r>
              <a:rPr lang="nl-NL" dirty="0" smtClean="0"/>
              <a:t>Grid</a:t>
            </a:r>
          </a:p>
          <a:p>
            <a:pPr lvl="1"/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dirty="0"/>
              <a:t>Theoretical </a:t>
            </a:r>
            <a:r>
              <a:rPr lang="nl-NL" dirty="0" smtClean="0"/>
              <a:t>comparison: see paper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1AB577-3764-4A63-9F57-55909448F8BC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58994" y="5564450"/>
            <a:ext cx="683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navigation graph for real-time crowd animation on multilayered and uneven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terrain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 Pettré, J.-P. Laumond, D. Thalmann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1st International Workshop on Crowd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Simulation, </a:t>
            </a:r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2005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8" y="5564449"/>
            <a:ext cx="720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NEOGEN: Near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 generator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navigation meshes for 3D multi-layered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environments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R. Oliva, N. Pelechano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Computers &amp; Graphics, 2013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213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9144000" cy="1375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45" y="2522574"/>
            <a:ext cx="5843576" cy="2982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63338" y="5555332"/>
            <a:ext cx="4330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https://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github.com/recastnavigation/recastnavigation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31" y="3857496"/>
            <a:ext cx="5371246" cy="21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Quality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Implementation + Environment = 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A5A6-5678-400D-8050-EE5E45321EFF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Coverage Metrics (1/2)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How accurately do the navmesh regions cover E</a:t>
            </a:r>
            <a:r>
              <a:rPr lang="nl-NL" baseline="-25000" dirty="0" smtClean="0"/>
              <a:t>free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(Only interesting for voxel-based methods)</a:t>
            </a:r>
          </a:p>
          <a:p>
            <a:pPr lvl="1"/>
            <a:endParaRPr lang="nl-NL" dirty="0"/>
          </a:p>
          <a:p>
            <a:r>
              <a:rPr lang="nl-NL" dirty="0" smtClean="0"/>
              <a:t>2D: compute unions/differences in the plane</a:t>
            </a:r>
          </a:p>
          <a:p>
            <a:r>
              <a:rPr lang="nl-NL" dirty="0" smtClean="0"/>
              <a:t>3D: more difficult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Vertically map </a:t>
            </a:r>
            <a:r>
              <a:rPr lang="nl-NL" dirty="0" smtClean="0"/>
              <a:t>each region </a:t>
            </a:r>
            <a:r>
              <a:rPr lang="nl-NL" i="1" dirty="0" smtClean="0"/>
              <a:t>R</a:t>
            </a:r>
            <a:r>
              <a:rPr lang="nl-NL" baseline="-25000" dirty="0" smtClean="0"/>
              <a:t>i</a:t>
            </a:r>
            <a:r>
              <a:rPr lang="nl-NL" dirty="0" smtClean="0"/>
              <a:t> onto E</a:t>
            </a:r>
            <a:r>
              <a:rPr lang="nl-NL" baseline="-25000" dirty="0" smtClean="0"/>
              <a:t>free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/>
              <a:t>R</a:t>
            </a:r>
            <a:r>
              <a:rPr lang="nl-NL" baseline="30000" dirty="0" smtClean="0"/>
              <a:t>*</a:t>
            </a:r>
            <a:r>
              <a:rPr lang="nl-NL" baseline="-25000" dirty="0" smtClean="0"/>
              <a:t>i</a:t>
            </a:r>
          </a:p>
          <a:p>
            <a:pPr lvl="1"/>
            <a:r>
              <a:rPr lang="nl-NL" dirty="0" smtClean="0"/>
              <a:t>Compute unions/differences of mapped regions</a:t>
            </a:r>
          </a:p>
          <a:p>
            <a:pPr lvl="1"/>
            <a:r>
              <a:rPr lang="nl-NL" dirty="0"/>
              <a:t>Compute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projected areas </a:t>
            </a:r>
            <a:r>
              <a:rPr lang="nl-NL" dirty="0"/>
              <a:t>(ignoring height differences</a:t>
            </a:r>
            <a:r>
              <a:rPr lang="nl-NL" dirty="0" smtClean="0"/>
              <a:t>)</a:t>
            </a:r>
          </a:p>
          <a:p>
            <a:pPr lvl="1"/>
            <a:endParaRPr lang="nl-NL" baseline="-25000" dirty="0" smtClean="0"/>
          </a:p>
          <a:p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A654EB-9104-4E79-9F5A-67BEC382BF4A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65" y="4095019"/>
            <a:ext cx="5595686" cy="20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Coverage Metrics </a:t>
            </a:r>
            <a:r>
              <a:rPr lang="nl-NL" dirty="0" smtClean="0"/>
              <a:t>(2/2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Free space covered</a:t>
            </a:r>
          </a:p>
          <a:p>
            <a:pPr lvl="1"/>
            <a:r>
              <a:rPr lang="nl-NL" dirty="0"/>
              <a:t>Total area of E</a:t>
            </a:r>
            <a:r>
              <a:rPr lang="nl-NL" baseline="-25000" dirty="0"/>
              <a:t>free</a:t>
            </a:r>
            <a:r>
              <a:rPr lang="nl-NL" dirty="0"/>
              <a:t> that is covered by some </a:t>
            </a:r>
            <a:r>
              <a:rPr lang="nl-NL" dirty="0" smtClean="0"/>
              <a:t>region</a:t>
            </a:r>
          </a:p>
          <a:p>
            <a:pPr lvl="1"/>
            <a:endParaRPr lang="nl-NL" dirty="0"/>
          </a:p>
          <a:p>
            <a:r>
              <a:rPr lang="nl-NL" dirty="0"/>
              <a:t>Incorrect area</a:t>
            </a:r>
          </a:p>
          <a:p>
            <a:pPr lvl="1"/>
            <a:r>
              <a:rPr lang="nl-NL" dirty="0"/>
              <a:t>Total area of the regions that does not map to </a:t>
            </a:r>
            <a:r>
              <a:rPr lang="nl-NL" dirty="0" smtClean="0"/>
              <a:t>E</a:t>
            </a:r>
            <a:r>
              <a:rPr lang="nl-NL" baseline="-25000" dirty="0" smtClean="0"/>
              <a:t>free</a:t>
            </a:r>
          </a:p>
          <a:p>
            <a:pPr lvl="1"/>
            <a:endParaRPr lang="nl-NL" dirty="0"/>
          </a:p>
          <a:p>
            <a:r>
              <a:rPr lang="nl-NL" dirty="0" smtClean="0"/>
              <a:t>Overlap</a:t>
            </a:r>
            <a:endParaRPr lang="nl-NL" dirty="0"/>
          </a:p>
          <a:p>
            <a:pPr lvl="1"/>
            <a:r>
              <a:rPr lang="nl-NL" dirty="0"/>
              <a:t>Area of E</a:t>
            </a:r>
            <a:r>
              <a:rPr lang="nl-NL" baseline="-25000" dirty="0"/>
              <a:t>free </a:t>
            </a:r>
            <a:r>
              <a:rPr lang="nl-NL" dirty="0"/>
              <a:t>that is covered more than </a:t>
            </a:r>
            <a:r>
              <a:rPr lang="nl-NL" dirty="0" smtClean="0"/>
              <a:t>once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84B292-B6ED-4532-8A97-E1F7DB77B54E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65" y="4095019"/>
            <a:ext cx="5595686" cy="20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Other Metrics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Connectivity</a:t>
            </a:r>
          </a:p>
          <a:p>
            <a:pPr lvl="1"/>
            <a:r>
              <a:rPr lang="nl-NL" dirty="0" smtClean="0"/>
              <a:t>#Connected components in </a:t>
            </a:r>
            <a:r>
              <a:rPr lang="nl-NL" b="1" i="1" dirty="0" smtClean="0"/>
              <a:t>G</a:t>
            </a:r>
          </a:p>
          <a:p>
            <a:pPr lvl="1"/>
            <a:r>
              <a:rPr lang="nl-NL" dirty="0" smtClean="0"/>
              <a:t>#Boundaries of </a:t>
            </a:r>
            <a:r>
              <a:rPr lang="nl-NL" b="1" i="1" dirty="0" smtClean="0"/>
              <a:t>R</a:t>
            </a:r>
            <a:r>
              <a:rPr lang="nl-NL" dirty="0" smtClean="0"/>
              <a:t> according to </a:t>
            </a:r>
            <a:r>
              <a:rPr lang="nl-NL" b="1" i="1" dirty="0" smtClean="0"/>
              <a:t>G</a:t>
            </a:r>
          </a:p>
          <a:p>
            <a:pPr lvl="1"/>
            <a:endParaRPr lang="nl-NL" b="1" i="1" dirty="0"/>
          </a:p>
          <a:p>
            <a:r>
              <a:rPr lang="nl-NL" dirty="0" smtClean="0"/>
              <a:t>Complexity</a:t>
            </a:r>
          </a:p>
          <a:p>
            <a:pPr lvl="1"/>
            <a:r>
              <a:rPr lang="nl-NL" dirty="0" smtClean="0"/>
              <a:t>#Vertices and edges in </a:t>
            </a:r>
            <a:r>
              <a:rPr lang="nl-NL" b="1" i="1" dirty="0" smtClean="0"/>
              <a:t>G</a:t>
            </a:r>
          </a:p>
          <a:p>
            <a:pPr lvl="1"/>
            <a:r>
              <a:rPr lang="nl-NL" dirty="0" smtClean="0"/>
              <a:t>#Regions in </a:t>
            </a:r>
            <a:r>
              <a:rPr lang="nl-NL" b="1" i="1" dirty="0" smtClean="0"/>
              <a:t>R</a:t>
            </a:r>
          </a:p>
          <a:p>
            <a:pPr lvl="1"/>
            <a:r>
              <a:rPr lang="nl-NL" dirty="0" smtClean="0"/>
              <a:t>Region complexity: average, SD, total</a:t>
            </a:r>
          </a:p>
          <a:p>
            <a:pPr lvl="1"/>
            <a:endParaRPr lang="nl-NL" dirty="0"/>
          </a:p>
          <a:p>
            <a:r>
              <a:rPr lang="nl-NL" dirty="0" smtClean="0"/>
              <a:t>Performance</a:t>
            </a:r>
          </a:p>
          <a:p>
            <a:pPr lvl="1"/>
            <a:r>
              <a:rPr lang="nl-NL" dirty="0" smtClean="0"/>
              <a:t>Construction time (avg/SD over 10 runs)</a:t>
            </a:r>
          </a:p>
          <a:p>
            <a:pPr lvl="1"/>
            <a:r>
              <a:rPr lang="nl-NL" dirty="0" smtClean="0"/>
              <a:t>Memory usage (avg/SD over 10 runs)</a:t>
            </a:r>
          </a:p>
          <a:p>
            <a:pPr lvl="1"/>
            <a:endParaRPr lang="nl-NL" dirty="0"/>
          </a:p>
          <a:p>
            <a:r>
              <a:rPr lang="nl-NL" dirty="0" smtClean="0"/>
              <a:t>Application-dependent importance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FCA51-F875-45D1-813B-5EE21DB7670F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15</a:t>
            </a:fld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5076056" y="1628800"/>
            <a:ext cx="288032" cy="576064"/>
          </a:xfrm>
          <a:prstGeom prst="rightBrace">
            <a:avLst>
              <a:gd name="adj1" fmla="val 25342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44974" y="1754646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Should match E</a:t>
            </a:r>
            <a:r>
              <a:rPr lang="nl-NL" baseline="-25000" dirty="0" smtClean="0">
                <a:solidFill>
                  <a:schemeClr val="accent6">
                    <a:lumMod val="75000"/>
                  </a:schemeClr>
                </a:solidFill>
              </a:rPr>
              <a:t>free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923579" y="4616640"/>
            <a:ext cx="288032" cy="576064"/>
          </a:xfrm>
          <a:prstGeom prst="rightBrace">
            <a:avLst>
              <a:gd name="adj1" fmla="val 25342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92497" y="47336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Lower = better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580112" y="2924944"/>
            <a:ext cx="288032" cy="1008112"/>
          </a:xfrm>
          <a:prstGeom prst="rightBrace">
            <a:avLst>
              <a:gd name="adj1" fmla="val 25342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2160" y="298210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Lower = better,</a:t>
            </a:r>
          </a:p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but difficult to minimize 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of them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Experiments and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Putting it into practice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E9D9-3669-4043-B44A-2DE9A5167FD0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Environments: 2D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BB63FD-2A6A-4EF1-A0D0-DC0D12B201BE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8" y="1628800"/>
            <a:ext cx="8624974" cy="39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Environments: MLEs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46514-FBBA-4563-BBE0-DDD16D780464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392978"/>
            <a:ext cx="8312728" cy="2019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367467"/>
            <a:ext cx="8312728" cy="28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Environments: </a:t>
            </a:r>
            <a:r>
              <a:rPr lang="nl-NL" dirty="0" smtClean="0"/>
              <a:t>MLEs (2/2)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707889-EAF2-40D2-ABE6-1B20A100E195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43406"/>
            <a:ext cx="6245476" cy="398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1998"/>
            <a:ext cx="2334403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Motivation for a comparative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BA14-DEBD-4695-81A8-60B87B6E8BFB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4A2ED-70DC-4E92-991C-4DF3DB40B6FA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403" y="1741418"/>
            <a:ext cx="5914276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6824" y="1277463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Ground truth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4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C47D3B-479A-4BE0-9158-2A20CE44C78F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Picture 6" descr="C:\Users\3117456\Documents\Presentations\2016-10-11 MIG 2016 - Comparative Study\fig\LCT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9933" y="1277463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LCT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80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A17B00-4F4D-457C-A363-0198A87C32BF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4" name="Picture 3" descr="C:\Users\3117456\Documents\Presentations\2016-10-11 MIG 2016 - Comparative Study\fig\ECM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87454" y="1277463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ECM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4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C68314-11B3-4A6F-90DE-A94342169C8D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 descr="C:\Users\3117456\Documents\Presentations\2016-10-11 MIG 2016 - Comparative Study\fig\ClearanceGraph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06690" y="1277463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CDG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73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5CFC62-0D59-45CC-B8F8-6F3B9F214DA5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" name="Picture 8" descr="C:\Users\3117456\Documents\Presentations\2016-10-11 MIG 2016 - Comparative Study\fig\Recast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4375"/>
            <a:ext cx="5914277" cy="3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68031" y="1277463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Recast</a:t>
            </a:r>
          </a:p>
        </p:txBody>
      </p:sp>
    </p:spTree>
    <p:extLst>
      <p:ext uri="{BB962C8B-B14F-4D97-AF65-F5344CB8AC3E}">
        <p14:creationId xmlns:p14="http://schemas.microsoft.com/office/powerpoint/2010/main" val="10303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6E17DA-38AF-4F4A-AD60-0A73E939144F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" name="Picture 7" descr="C:\Users\3117456\Documents\Presentations\2016-10-11 MIG 2016 - Comparative Study\fig\NEOGEN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21354" y="1277463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NEOGEN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35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A20886-0AD4-4554-BBFA-59AF9F546A85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3" name="Picture 4" descr="C:\Users\3117456\Documents\Presentations\2016-10-11 MIG 2016 - Comparative Study\fig\GridSampling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05888" y="1277463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27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Metrics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D1A7A5-0FFD-46D9-90CD-1C2C49DFCFBA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7957"/>
            <a:ext cx="5057412" cy="4093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6374"/>
            <a:ext cx="5057412" cy="3093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62" y="1340768"/>
            <a:ext cx="3581389" cy="4684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22" y="1783455"/>
            <a:ext cx="3871704" cy="33393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3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Selected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Coverage/connectivity</a:t>
            </a:r>
          </a:p>
          <a:p>
            <a:pPr lvl="1"/>
            <a:r>
              <a:rPr lang="nl-NL" dirty="0" smtClean="0"/>
              <a:t>Voxels </a:t>
            </a:r>
            <a:r>
              <a:rPr lang="nl-NL" dirty="0" smtClean="0">
                <a:sym typeface="Wingdings" panose="05000000000000000000" pitchFamily="2" charset="2"/>
              </a:rPr>
              <a:t>often imperfect, even in mazes (Recast/CDG)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Higher resolutions could help (but...)</a:t>
            </a:r>
          </a:p>
          <a:p>
            <a:pPr lvl="1"/>
            <a:r>
              <a:rPr lang="nl-NL" dirty="0" smtClean="0"/>
              <a:t>Numbers match visual inspection</a:t>
            </a:r>
          </a:p>
          <a:p>
            <a:r>
              <a:rPr lang="nl-NL" dirty="0" smtClean="0"/>
              <a:t>Complexity</a:t>
            </a:r>
          </a:p>
          <a:p>
            <a:pPr lvl="1"/>
            <a:r>
              <a:rPr lang="nl-NL" dirty="0" smtClean="0"/>
              <a:t>NEOGEN/ECM: Smaller graph, higher region complexity</a:t>
            </a:r>
          </a:p>
          <a:p>
            <a:pPr lvl="1"/>
            <a:r>
              <a:rPr lang="nl-NL" dirty="0" smtClean="0"/>
              <a:t>Recast: in-between, thanks to imperfections</a:t>
            </a:r>
          </a:p>
          <a:p>
            <a:pPr lvl="1"/>
            <a:r>
              <a:rPr lang="nl-NL" dirty="0" smtClean="0"/>
              <a:t>Grids are inefficient (but...)</a:t>
            </a:r>
          </a:p>
          <a:p>
            <a:r>
              <a:rPr lang="nl-NL" dirty="0" smtClean="0"/>
              <a:t>Performance</a:t>
            </a:r>
          </a:p>
          <a:p>
            <a:pPr lvl="1"/>
            <a:r>
              <a:rPr lang="nl-NL" dirty="0" smtClean="0"/>
              <a:t>LCT: fastest overall</a:t>
            </a:r>
          </a:p>
          <a:p>
            <a:pPr lvl="1"/>
            <a:r>
              <a:rPr lang="nl-NL" dirty="0" smtClean="0"/>
              <a:t>NEOGEN: usually fastest voxel-based method</a:t>
            </a:r>
          </a:p>
          <a:p>
            <a:pPr lvl="1"/>
            <a:r>
              <a:rPr lang="nl-NL" dirty="0" smtClean="0"/>
              <a:t>Voxels: time/memory doesn’t scale well to large environments</a:t>
            </a:r>
          </a:p>
          <a:p>
            <a:pPr lvl="1"/>
            <a:r>
              <a:rPr lang="nl-NL" dirty="0" smtClean="0"/>
              <a:t>Voxels vs. exact: difficult to judge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D98F21-2D09-4542-8A5F-748873B75CAD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Conclusions and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and what to do next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505-29FB-4DCC-A5BE-014A2A1156A9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Navigation Meshes 101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77F492-32CB-4B6C-8292-44C337D78B17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  <p:pic>
        <p:nvPicPr>
          <p:cNvPr id="1026" name="Picture 2" descr="C:\Users\3117456\Dropbox\UU\PhD Thesis Wouter\Chapters\Introduction\fig\city-crowd-3d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73" y="2204864"/>
            <a:ext cx="6882066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Path planning for characters in virtual environments</a:t>
            </a:r>
          </a:p>
          <a:p>
            <a:pPr lvl="1"/>
            <a:r>
              <a:rPr lang="nl-NL" dirty="0" smtClean="0"/>
              <a:t>Many characters: crowd simulation</a:t>
            </a:r>
          </a:p>
          <a:p>
            <a:r>
              <a:rPr lang="nl-NL" dirty="0" smtClean="0"/>
              <a:t>Games: real-time performance</a:t>
            </a:r>
          </a:p>
          <a:p>
            <a:pPr marL="45720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Requires efficient data structures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Navigation mesh</a:t>
            </a:r>
          </a:p>
          <a:p>
            <a:pPr lvl="1"/>
            <a:r>
              <a:rPr lang="nl-NL" dirty="0" smtClean="0"/>
              <a:t>Environment representation </a:t>
            </a:r>
            <a:br>
              <a:rPr lang="nl-NL" dirty="0" smtClean="0"/>
            </a:br>
            <a:r>
              <a:rPr lang="nl-NL" dirty="0" smtClean="0"/>
              <a:t>for path planning purposes</a:t>
            </a:r>
          </a:p>
          <a:p>
            <a:pPr lvl="1"/>
            <a:r>
              <a:rPr lang="nl-NL" dirty="0" smtClean="0"/>
              <a:t>Geometric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 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Path planning in </a:t>
            </a:r>
            <a:r>
              <a:rPr lang="nl-NL" dirty="0" smtClean="0"/>
              <a:t>(dual)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Path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indicative route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Flexibility for local movement</a:t>
            </a:r>
          </a:p>
        </p:txBody>
      </p:sp>
    </p:spTree>
    <p:extLst>
      <p:ext uri="{BB962C8B-B14F-4D97-AF65-F5344CB8AC3E}">
        <p14:creationId xmlns:p14="http://schemas.microsoft.com/office/powerpoint/2010/main" val="33049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Comparative study of navigation meshes</a:t>
            </a:r>
          </a:p>
          <a:p>
            <a:pPr lvl="1"/>
            <a:r>
              <a:rPr lang="nl-NL" dirty="0" smtClean="0"/>
              <a:t>Unified definitions</a:t>
            </a:r>
          </a:p>
          <a:p>
            <a:pPr lvl="1"/>
            <a:r>
              <a:rPr lang="nl-NL" dirty="0" smtClean="0"/>
              <a:t>Theoretical properties for classification</a:t>
            </a:r>
          </a:p>
          <a:p>
            <a:pPr lvl="1"/>
            <a:r>
              <a:rPr lang="nl-NL" dirty="0" smtClean="0"/>
              <a:t>Quality metrics</a:t>
            </a:r>
          </a:p>
          <a:p>
            <a:pPr lvl="2"/>
            <a:r>
              <a:rPr lang="nl-NL" dirty="0" smtClean="0"/>
              <a:t>3D coverage</a:t>
            </a:r>
          </a:p>
          <a:p>
            <a:pPr lvl="1"/>
            <a:r>
              <a:rPr lang="nl-NL" dirty="0" smtClean="0"/>
              <a:t>Experimental comparison</a:t>
            </a:r>
          </a:p>
          <a:p>
            <a:pPr lvl="2"/>
            <a:r>
              <a:rPr lang="nl-NL" dirty="0" smtClean="0"/>
              <a:t>5 state-of-the-art navmeshes</a:t>
            </a:r>
          </a:p>
          <a:p>
            <a:pPr lvl="2"/>
            <a:r>
              <a:rPr lang="nl-NL" dirty="0" smtClean="0"/>
              <a:t>1 baseline grid</a:t>
            </a:r>
          </a:p>
          <a:p>
            <a:pPr lvl="2"/>
            <a:r>
              <a:rPr lang="nl-NL" dirty="0" smtClean="0"/>
              <a:t>Unified settings / environments</a:t>
            </a:r>
          </a:p>
          <a:p>
            <a:pPr lvl="1"/>
            <a:endParaRPr lang="nl-NL" dirty="0"/>
          </a:p>
          <a:p>
            <a:r>
              <a:rPr lang="nl-NL" dirty="0" smtClean="0"/>
              <a:t>Main goals:</a:t>
            </a:r>
          </a:p>
          <a:p>
            <a:pPr lvl="1"/>
            <a:r>
              <a:rPr lang="nl-NL" dirty="0" smtClean="0"/>
              <a:t>Set a standard for evaluating/comparing navmeshes</a:t>
            </a:r>
          </a:p>
          <a:p>
            <a:pPr lvl="1"/>
            <a:r>
              <a:rPr lang="nl-NL" dirty="0"/>
              <a:t>Gain insight in (dis)advantages of each method</a:t>
            </a:r>
          </a:p>
          <a:p>
            <a:pPr lvl="1"/>
            <a:r>
              <a:rPr lang="nl-NL" dirty="0" smtClean="0"/>
              <a:t>Steer future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D3CE8A-B76A-4C68-868E-6DC03B322E7E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21" y="2276872"/>
            <a:ext cx="3803267" cy="3480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908367" cy="2317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34" y="3068960"/>
            <a:ext cx="5595686" cy="20702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4527" y="3496810"/>
            <a:ext cx="8856984" cy="1372350"/>
            <a:chOff x="179512" y="4221088"/>
            <a:chExt cx="8856984" cy="13723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698" y="4221088"/>
              <a:ext cx="2160798" cy="13710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221089"/>
              <a:ext cx="2236967" cy="137104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221353"/>
              <a:ext cx="2173400" cy="1371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69" y="4222031"/>
              <a:ext cx="2165379" cy="1371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5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Current Limitations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Metrics</a:t>
            </a:r>
          </a:p>
          <a:p>
            <a:pPr lvl="1"/>
            <a:r>
              <a:rPr lang="nl-NL" dirty="0"/>
              <a:t>How quickly can we compute paths in </a:t>
            </a:r>
            <a:r>
              <a:rPr lang="nl-NL" b="1" i="1" dirty="0"/>
              <a:t>G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How short are the resulting routes through </a:t>
            </a:r>
            <a:r>
              <a:rPr lang="nl-NL" b="1" i="1" dirty="0"/>
              <a:t>R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How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realistic </a:t>
            </a:r>
            <a:r>
              <a:rPr lang="nl-NL" dirty="0"/>
              <a:t>are these routes? (What is realistic</a:t>
            </a:r>
            <a:r>
              <a:rPr lang="nl-NL" dirty="0" smtClean="0"/>
              <a:t>?)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Environments</a:t>
            </a:r>
          </a:p>
          <a:p>
            <a:pPr lvl="1"/>
            <a:r>
              <a:rPr lang="nl-NL" dirty="0" smtClean="0"/>
              <a:t>Add </a:t>
            </a:r>
            <a:r>
              <a:rPr lang="nl-NL" dirty="0"/>
              <a:t>examples from more papers</a:t>
            </a:r>
          </a:p>
          <a:p>
            <a:pPr lvl="1"/>
            <a:r>
              <a:rPr lang="nl-NL" dirty="0"/>
              <a:t>Add real-world locations</a:t>
            </a:r>
          </a:p>
          <a:p>
            <a:pPr lvl="1"/>
            <a:r>
              <a:rPr lang="nl-NL" dirty="0"/>
              <a:t>Add actual game levels </a:t>
            </a:r>
            <a:r>
              <a:rPr lang="nl-NL" dirty="0" smtClean="0"/>
              <a:t>(if allowed)</a:t>
            </a:r>
          </a:p>
          <a:p>
            <a:pPr lvl="1"/>
            <a:endParaRPr lang="nl-NL" dirty="0"/>
          </a:p>
          <a:p>
            <a:r>
              <a:rPr lang="nl-NL" dirty="0" smtClean="0"/>
              <a:t>Settings</a:t>
            </a:r>
          </a:p>
          <a:p>
            <a:pPr lvl="1"/>
            <a:r>
              <a:rPr lang="nl-NL" dirty="0" smtClean="0"/>
              <a:t>Some methods have many parameters</a:t>
            </a:r>
          </a:p>
          <a:p>
            <a:pPr lvl="1"/>
            <a:r>
              <a:rPr lang="nl-NL" dirty="0" smtClean="0"/>
              <a:t>Many possible combinations; we only used 1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Automatically</a:t>
            </a:r>
            <a:r>
              <a:rPr lang="nl-NL" dirty="0" smtClean="0"/>
              <a:t> deduce the best settings?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673959-3B2E-46C7-84EF-B8A53F5CB73C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1561" y="4561431"/>
            <a:ext cx="6408712" cy="39604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5441152" y="2220092"/>
            <a:ext cx="2592288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EEA39D-B22B-4A0D-A132-FED8F0969370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Work on limitations</a:t>
            </a:r>
          </a:p>
          <a:p>
            <a:pPr lvl="1"/>
            <a:r>
              <a:rPr lang="nl-NL" dirty="0" smtClean="0"/>
              <a:t>Add more environments</a:t>
            </a:r>
          </a:p>
          <a:p>
            <a:pPr lvl="1"/>
            <a:r>
              <a:rPr lang="nl-NL" dirty="0" smtClean="0"/>
              <a:t>Try a range of settings</a:t>
            </a:r>
          </a:p>
          <a:p>
            <a:pPr lvl="1"/>
            <a:r>
              <a:rPr lang="nl-NL" dirty="0" smtClean="0"/>
              <a:t>Develop new metrics: planning time, path quality, realism</a:t>
            </a:r>
          </a:p>
          <a:p>
            <a:pPr lvl="1"/>
            <a:endParaRPr lang="nl-NL" dirty="0"/>
          </a:p>
          <a:p>
            <a:r>
              <a:rPr lang="nl-NL" dirty="0" smtClean="0"/>
              <a:t>Make our ingredients publicly available</a:t>
            </a:r>
          </a:p>
          <a:p>
            <a:pPr lvl="1"/>
            <a:r>
              <a:rPr lang="nl-NL" dirty="0" smtClean="0"/>
              <a:t>(Environment OBJs are in the supplementary file)</a:t>
            </a:r>
          </a:p>
          <a:p>
            <a:pPr lvl="1"/>
            <a:r>
              <a:rPr lang="nl-NL" dirty="0" smtClean="0"/>
              <a:t>Website </a:t>
            </a:r>
            <a:r>
              <a:rPr lang="nl-NL" dirty="0"/>
              <a:t>with </a:t>
            </a:r>
            <a:r>
              <a:rPr lang="nl-NL" dirty="0" smtClean="0"/>
              <a:t>environments, like [Sturtevant </a:t>
            </a:r>
            <a:r>
              <a:rPr lang="nl-NL" dirty="0"/>
              <a:t>2012</a:t>
            </a:r>
            <a:r>
              <a:rPr lang="nl-NL" dirty="0" smtClean="0"/>
              <a:t>]</a:t>
            </a:r>
          </a:p>
          <a:p>
            <a:pPr lvl="1"/>
            <a:r>
              <a:rPr lang="nl-NL" dirty="0" smtClean="0"/>
              <a:t>Donwloadable benchmark tool, like [Singh et al. 2009]</a:t>
            </a:r>
            <a:endParaRPr lang="nl-NL" dirty="0"/>
          </a:p>
          <a:p>
            <a:pPr lvl="1"/>
            <a:endParaRPr lang="nl-NL" dirty="0" smtClean="0"/>
          </a:p>
          <a:p>
            <a:r>
              <a:rPr lang="nl-NL" dirty="0" smtClean="0"/>
              <a:t>Develop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exact </a:t>
            </a:r>
            <a:r>
              <a:rPr lang="nl-NL" dirty="0" smtClean="0"/>
              <a:t>algorithms for 3DE </a:t>
            </a:r>
            <a:r>
              <a:rPr lang="nl-NL" dirty="0" smtClean="0">
                <a:sym typeface="Wingdings" panose="05000000000000000000" pitchFamily="2" charset="2"/>
              </a:rPr>
              <a:t> WE</a:t>
            </a:r>
            <a:r>
              <a:rPr lang="en-US" dirty="0" smtClean="0">
                <a:sym typeface="Wingdings" panose="05000000000000000000" pitchFamily="2" charset="2"/>
              </a:rPr>
              <a:t>  MLE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Or hybrid techniques?</a:t>
            </a:r>
          </a:p>
        </p:txBody>
      </p:sp>
    </p:spTree>
    <p:extLst>
      <p:ext uri="{BB962C8B-B14F-4D97-AF65-F5344CB8AC3E}">
        <p14:creationId xmlns:p14="http://schemas.microsoft.com/office/powerpoint/2010/main" val="16222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final slide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Join the comparison?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W.G.vanToll@uu.nl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6F1023-37C4-44B2-9698-1882F7F4DFA6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33</a:t>
            </a:fld>
            <a:endParaRPr lang="en-US"/>
          </a:p>
        </p:txBody>
      </p:sp>
      <p:pic>
        <p:nvPicPr>
          <p:cNvPr id="4098" name="Picture 2" descr="http://vignette4.wikia.nocookie.net/blockland/images/c/c5/I_want_you_poster.jpg/revision/latest?cb=20120706143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2676446" cy="29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Many navigation meshes have been developed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Automatic </a:t>
            </a:r>
            <a:r>
              <a:rPr lang="nl-NL" dirty="0" smtClean="0"/>
              <a:t>construction for 2D/3D environments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Different papers...</a:t>
            </a:r>
          </a:p>
          <a:p>
            <a:pPr lvl="1"/>
            <a:r>
              <a:rPr lang="nl-NL" dirty="0" smtClean="0"/>
              <a:t>...use different assumptions about the input</a:t>
            </a:r>
            <a:endParaRPr lang="nl-NL" dirty="0"/>
          </a:p>
          <a:p>
            <a:pPr lvl="1"/>
            <a:r>
              <a:rPr lang="nl-NL" dirty="0" smtClean="0"/>
              <a:t>...may </a:t>
            </a:r>
            <a:r>
              <a:rPr lang="nl-NL" dirty="0"/>
              <a:t>have </a:t>
            </a:r>
            <a:r>
              <a:rPr lang="nl-NL" dirty="0" smtClean="0"/>
              <a:t>different applications </a:t>
            </a:r>
            <a:r>
              <a:rPr lang="nl-NL" dirty="0"/>
              <a:t>in mind</a:t>
            </a:r>
          </a:p>
          <a:p>
            <a:pPr lvl="1"/>
            <a:r>
              <a:rPr lang="nl-NL" dirty="0" smtClean="0"/>
              <a:t>...use different </a:t>
            </a:r>
            <a:r>
              <a:rPr lang="nl-NL" dirty="0"/>
              <a:t>environments, </a:t>
            </a:r>
            <a:r>
              <a:rPr lang="nl-NL" dirty="0" smtClean="0"/>
              <a:t>hardware, settings, etc.</a:t>
            </a:r>
          </a:p>
          <a:p>
            <a:pPr lvl="1"/>
            <a:endParaRPr lang="nl-NL" dirty="0" smtClean="0"/>
          </a:p>
          <a:p>
            <a:r>
              <a:rPr lang="nl-NL" dirty="0"/>
              <a:t>How “good” </a:t>
            </a:r>
            <a:r>
              <a:rPr lang="nl-NL" dirty="0" smtClean="0"/>
              <a:t>is a navigation mesh? </a:t>
            </a:r>
            <a:endParaRPr lang="nl-NL" dirty="0"/>
          </a:p>
          <a:p>
            <a:r>
              <a:rPr lang="nl-NL" dirty="0"/>
              <a:t>Where should research go next?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84B292-B6ED-4532-8A97-E1F7DB77B54E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1560" y="2589657"/>
            <a:ext cx="792088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Comparative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Successful benchmarking in related </a:t>
            </a:r>
            <a:r>
              <a:rPr lang="nl-NL" dirty="0" smtClean="0"/>
              <a:t>areas</a:t>
            </a:r>
            <a:endParaRPr lang="nl-NL" dirty="0"/>
          </a:p>
          <a:p>
            <a:pPr lvl="1"/>
            <a:r>
              <a:rPr lang="nl-NL" dirty="0"/>
              <a:t>Grid-based path planning [Sturtevant 2012]</a:t>
            </a:r>
          </a:p>
          <a:p>
            <a:pPr lvl="1"/>
            <a:r>
              <a:rPr lang="nl-NL" dirty="0" smtClean="0"/>
              <a:t>Collision </a:t>
            </a:r>
            <a:r>
              <a:rPr lang="nl-NL" dirty="0"/>
              <a:t>avoidance [Singh et al. 2009]</a:t>
            </a:r>
          </a:p>
          <a:p>
            <a:endParaRPr lang="nl-NL" dirty="0" smtClean="0"/>
          </a:p>
          <a:p>
            <a:r>
              <a:rPr lang="nl-NL" dirty="0" smtClean="0"/>
              <a:t>Time to do it for navmeshes as well</a:t>
            </a:r>
          </a:p>
          <a:p>
            <a:pPr lvl="1"/>
            <a:r>
              <a:rPr lang="nl-NL" dirty="0" smtClean="0"/>
              <a:t>Set a standard for evaluation / comparison</a:t>
            </a:r>
          </a:p>
          <a:p>
            <a:pPr lvl="1"/>
            <a:r>
              <a:rPr lang="nl-NL" dirty="0" smtClean="0"/>
              <a:t>Gain insight in (dis)advantages of each method</a:t>
            </a:r>
          </a:p>
          <a:p>
            <a:pPr lvl="1"/>
            <a:r>
              <a:rPr lang="nl-NL" dirty="0" smtClean="0"/>
              <a:t>Steer future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D3CE8A-B76A-4C68-868E-6DC03B322E7E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Definitions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Environments and navigation meshes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1349-90C2-4E36-B846-990A86055FC6}" type="datetime5">
              <a:rPr lang="en-US" smtClean="0"/>
              <a:t>25-Oct-16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184576"/>
          </a:xfrm>
        </p:spPr>
        <p:txBody>
          <a:bodyPr>
            <a:normAutofit/>
          </a:bodyPr>
          <a:lstStyle/>
          <a:p>
            <a:r>
              <a:rPr lang="nl-NL" dirty="0" smtClean="0"/>
              <a:t>3D </a:t>
            </a:r>
            <a:r>
              <a:rPr lang="nl-NL" dirty="0"/>
              <a:t>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3DE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Raw collection of </a:t>
            </a:r>
            <a:r>
              <a:rPr lang="nl-NL" dirty="0" smtClean="0"/>
              <a:t>polygons: floors</a:t>
            </a:r>
            <a:r>
              <a:rPr lang="nl-NL" dirty="0"/>
              <a:t>, </a:t>
            </a:r>
            <a:r>
              <a:rPr lang="nl-NL" dirty="0" smtClean="0"/>
              <a:t>walls, staircases, ...</a:t>
            </a:r>
            <a:endParaRPr lang="nl-NL" dirty="0"/>
          </a:p>
          <a:p>
            <a:pPr lvl="1"/>
            <a:r>
              <a:rPr lang="nl-NL" dirty="0"/>
              <a:t>Assuming a common </a:t>
            </a:r>
            <a:r>
              <a:rPr lang="nl-NL" dirty="0" smtClean="0"/>
              <a:t>gravity direction / ground </a:t>
            </a:r>
            <a:r>
              <a:rPr lang="nl-NL" dirty="0"/>
              <a:t>plane </a:t>
            </a:r>
            <a:r>
              <a:rPr lang="nl-NL" i="1" dirty="0" smtClean="0"/>
              <a:t>P</a:t>
            </a:r>
            <a:endParaRPr lang="nl-NL" dirty="0" smtClean="0"/>
          </a:p>
          <a:p>
            <a:pPr lvl="1"/>
            <a:endParaRPr lang="nl-NL" i="1" dirty="0"/>
          </a:p>
          <a:p>
            <a:r>
              <a:rPr lang="nl-NL" dirty="0" smtClean="0"/>
              <a:t>Walkable </a:t>
            </a:r>
            <a:r>
              <a:rPr lang="nl-NL" dirty="0"/>
              <a:t>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WE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olygons in 3D on which characters can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walk</a:t>
            </a:r>
          </a:p>
          <a:p>
            <a:pPr lvl="1"/>
            <a:r>
              <a:rPr lang="nl-NL" dirty="0" smtClean="0"/>
              <a:t>Free </a:t>
            </a:r>
            <a:r>
              <a:rPr lang="nl-NL" dirty="0"/>
              <a:t>space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nl-NL" baseline="-25000" dirty="0" smtClean="0">
                <a:solidFill>
                  <a:schemeClr val="accent6">
                    <a:lumMod val="75000"/>
                  </a:schemeClr>
                </a:solidFill>
              </a:rPr>
              <a:t>free</a:t>
            </a:r>
            <a:r>
              <a:rPr lang="nl-NL" dirty="0" smtClean="0"/>
              <a:t> of </a:t>
            </a:r>
            <a:r>
              <a:rPr lang="nl-NL" dirty="0"/>
              <a:t>a 3DE based on </a:t>
            </a:r>
            <a:r>
              <a:rPr lang="nl-NL" dirty="0" smtClean="0"/>
              <a:t>parameters</a:t>
            </a:r>
          </a:p>
          <a:p>
            <a:pPr lvl="2"/>
            <a:r>
              <a:rPr lang="nl-NL" dirty="0" smtClean="0"/>
              <a:t>Character height, maximum slope w.r.t. </a:t>
            </a:r>
            <a:r>
              <a:rPr lang="nl-NL" i="1" dirty="0" smtClean="0"/>
              <a:t>P</a:t>
            </a:r>
            <a:r>
              <a:rPr lang="nl-NL" dirty="0" smtClean="0"/>
              <a:t>,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6E81BA-5688-41B1-A761-1D61A214DF08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Multi-layered environment (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MLE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Subdivision of a WE into layers {</a:t>
            </a:r>
            <a:r>
              <a:rPr lang="nl-NL" i="1" dirty="0" smtClean="0"/>
              <a:t>L</a:t>
            </a:r>
            <a:r>
              <a:rPr lang="nl-NL" baseline="-25000" dirty="0" smtClean="0"/>
              <a:t>0</a:t>
            </a:r>
            <a:r>
              <a:rPr lang="nl-NL" dirty="0" smtClean="0"/>
              <a:t>, </a:t>
            </a:r>
            <a:r>
              <a:rPr lang="nl-NL" i="1" dirty="0" smtClean="0"/>
              <a:t>L</a:t>
            </a:r>
            <a:r>
              <a:rPr lang="nl-NL" baseline="-25000" dirty="0" smtClean="0"/>
              <a:t>1</a:t>
            </a:r>
            <a:r>
              <a:rPr lang="nl-NL" dirty="0" smtClean="0"/>
              <a:t>, ...}</a:t>
            </a:r>
          </a:p>
          <a:p>
            <a:pPr lvl="1"/>
            <a:r>
              <a:rPr lang="nl-NL" dirty="0" smtClean="0"/>
              <a:t>Each </a:t>
            </a:r>
            <a:r>
              <a:rPr lang="nl-NL" i="1" dirty="0" smtClean="0"/>
              <a:t>L</a:t>
            </a:r>
            <a:r>
              <a:rPr lang="nl-NL" baseline="-25000" dirty="0" smtClean="0"/>
              <a:t>i</a:t>
            </a:r>
            <a:r>
              <a:rPr lang="nl-NL" dirty="0" smtClean="0"/>
              <a:t> can be projected onto </a:t>
            </a:r>
            <a:r>
              <a:rPr lang="nl-NL" i="1" dirty="0" smtClean="0"/>
              <a:t>P </a:t>
            </a:r>
            <a:r>
              <a:rPr lang="nl-NL" dirty="0" smtClean="0"/>
              <a:t>without overlap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2D environment (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2DE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Polygons in 2D on which characters can walk</a:t>
            </a:r>
          </a:p>
          <a:p>
            <a:pPr lvl="1"/>
            <a:r>
              <a:rPr lang="nl-NL" dirty="0" smtClean="0"/>
              <a:t>2DE embedded in 3D == MLE with one layer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80A563-A1EF-4EBD-B783-85D349AD26D6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9" y="4222031"/>
            <a:ext cx="2165379" cy="1371407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 rot="16200000" flipH="1">
            <a:off x="4324207" y="4477317"/>
            <a:ext cx="678" cy="2223099"/>
          </a:xfrm>
          <a:prstGeom prst="bentConnector3">
            <a:avLst>
              <a:gd name="adj1" fmla="val 33816814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3848" y="5877272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presentation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Navigation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Navigation mesh</a:t>
            </a:r>
          </a:p>
          <a:p>
            <a:pPr lvl="1"/>
            <a:r>
              <a:rPr lang="nl-NL" b="1" i="1" dirty="0" smtClean="0"/>
              <a:t>R</a:t>
            </a:r>
            <a:r>
              <a:rPr lang="nl-NL" dirty="0" smtClean="0"/>
              <a:t> = {</a:t>
            </a:r>
            <a:r>
              <a:rPr lang="nl-NL" i="1" dirty="0" smtClean="0"/>
              <a:t>R</a:t>
            </a:r>
            <a:r>
              <a:rPr lang="nl-NL" baseline="-25000" dirty="0" smtClean="0"/>
              <a:t>0</a:t>
            </a:r>
            <a:r>
              <a:rPr lang="nl-NL" dirty="0" smtClean="0"/>
              <a:t>, </a:t>
            </a:r>
            <a:r>
              <a:rPr lang="nl-NL" i="1" dirty="0" smtClean="0"/>
              <a:t>R</a:t>
            </a:r>
            <a:r>
              <a:rPr lang="nl-NL" baseline="-25000" dirty="0" smtClean="0"/>
              <a:t>1</a:t>
            </a:r>
            <a:r>
              <a:rPr lang="nl-NL" dirty="0" smtClean="0"/>
              <a:t>, ...} =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</a:t>
            </a:r>
            <a:r>
              <a:rPr lang="nl-NL" dirty="0" smtClean="0"/>
              <a:t> in 3D that represent E</a:t>
            </a:r>
            <a:r>
              <a:rPr lang="nl-NL" baseline="-25000" dirty="0" smtClean="0"/>
              <a:t>free</a:t>
            </a:r>
            <a:endParaRPr lang="nl-NL" dirty="0"/>
          </a:p>
          <a:p>
            <a:pPr lvl="1"/>
            <a:r>
              <a:rPr lang="nl-NL" b="1" i="1" dirty="0" smtClean="0"/>
              <a:t>G</a:t>
            </a:r>
            <a:r>
              <a:rPr lang="nl-NL" dirty="0" smtClean="0"/>
              <a:t> = (</a:t>
            </a:r>
            <a:r>
              <a:rPr lang="nl-NL" i="1" dirty="0" smtClean="0"/>
              <a:t>V</a:t>
            </a:r>
            <a:r>
              <a:rPr lang="nl-NL" dirty="0" smtClean="0"/>
              <a:t>,</a:t>
            </a:r>
            <a:r>
              <a:rPr lang="nl-NL" i="1" dirty="0" smtClean="0"/>
              <a:t>E</a:t>
            </a:r>
            <a:r>
              <a:rPr lang="nl-NL" dirty="0" smtClean="0"/>
              <a:t>) =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nl-NL" dirty="0" smtClean="0"/>
              <a:t> that describes how to move between regions</a:t>
            </a:r>
          </a:p>
          <a:p>
            <a:pPr lvl="1"/>
            <a:r>
              <a:rPr lang="nl-NL" dirty="0" smtClean="0"/>
              <a:t>Often, </a:t>
            </a:r>
            <a:r>
              <a:rPr lang="nl-NL" b="1" i="1" dirty="0" smtClean="0"/>
              <a:t>G</a:t>
            </a:r>
            <a:r>
              <a:rPr lang="nl-NL" dirty="0" smtClean="0"/>
              <a:t> is the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dual graph </a:t>
            </a:r>
            <a:r>
              <a:rPr lang="nl-NL" dirty="0" smtClean="0"/>
              <a:t>of </a:t>
            </a:r>
            <a:r>
              <a:rPr lang="nl-NL" b="1" i="1" dirty="0" smtClean="0"/>
              <a:t>R</a:t>
            </a:r>
          </a:p>
          <a:p>
            <a:pPr lvl="1"/>
            <a:endParaRPr lang="nl-NL" b="1" i="1" dirty="0"/>
          </a:p>
          <a:p>
            <a:r>
              <a:rPr lang="nl-NL" dirty="0" smtClean="0"/>
              <a:t>Two types of construction algorithms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B7AFB0-2C0B-4447-AE32-D92A37C0F251}" type="datetime5">
              <a:rPr lang="en-US" smtClean="0"/>
              <a:t>25-Oct-16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98" y="4221088"/>
            <a:ext cx="2160798" cy="1371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9" y="4222031"/>
            <a:ext cx="2165379" cy="1371407"/>
          </a:xfrm>
          <a:prstGeom prst="rect">
            <a:avLst/>
          </a:prstGeom>
        </p:spPr>
      </p:pic>
      <p:cxnSp>
        <p:nvCxnSpPr>
          <p:cNvPr id="24" name="Elbow Connector 23"/>
          <p:cNvCxnSpPr>
            <a:stCxn id="8" idx="0"/>
            <a:endCxn id="7" idx="0"/>
          </p:cNvCxnSpPr>
          <p:nvPr/>
        </p:nvCxnSpPr>
        <p:spPr>
          <a:xfrm rot="5400000" flipH="1" flipV="1">
            <a:off x="4627046" y="892039"/>
            <a:ext cx="1" cy="6658101"/>
          </a:xfrm>
          <a:prstGeom prst="bentConnector3">
            <a:avLst>
              <a:gd name="adj1" fmla="val 2286010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2"/>
            <a:endCxn id="7" idx="2"/>
          </p:cNvCxnSpPr>
          <p:nvPr/>
        </p:nvCxnSpPr>
        <p:spPr>
          <a:xfrm rot="5400000" flipH="1" flipV="1">
            <a:off x="6838176" y="4475517"/>
            <a:ext cx="1304" cy="2234538"/>
          </a:xfrm>
          <a:prstGeom prst="bentConnector3">
            <a:avLst>
              <a:gd name="adj1" fmla="val -17530675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79912" y="357301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Voxel-based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67573" y="587727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Exact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ontserrat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1432</Words>
  <Application>Microsoft Office PowerPoint</Application>
  <PresentationFormat>On-screen Show (4:3)</PresentationFormat>
  <Paragraphs>317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Merriweather</vt:lpstr>
      <vt:lpstr>Montserrat</vt:lpstr>
      <vt:lpstr>Wingdings</vt:lpstr>
      <vt:lpstr>Office Theme</vt:lpstr>
      <vt:lpstr>A Comparative Study  of Navigation Meshes . Motion in Games 2016</vt:lpstr>
      <vt:lpstr>Introduction</vt:lpstr>
      <vt:lpstr>Navigation Meshes 101</vt:lpstr>
      <vt:lpstr>State of the Art</vt:lpstr>
      <vt:lpstr>Comparative Study</vt:lpstr>
      <vt:lpstr>Definitions</vt:lpstr>
      <vt:lpstr>Environments (1/2)</vt:lpstr>
      <vt:lpstr>Environments (2/2)</vt:lpstr>
      <vt:lpstr>Navigation Mesh</vt:lpstr>
      <vt:lpstr>Featured Navigation Meshes (1/2)</vt:lpstr>
      <vt:lpstr>Featured Navigation Meshes (2/2)</vt:lpstr>
      <vt:lpstr>Quality Metrics</vt:lpstr>
      <vt:lpstr>Coverage Metrics (1/2)</vt:lpstr>
      <vt:lpstr>Coverage Metrics (2/2)</vt:lpstr>
      <vt:lpstr>Other Metrics</vt:lpstr>
      <vt:lpstr>Experiments and Results</vt:lpstr>
      <vt:lpstr>Environments: 2D</vt:lpstr>
      <vt:lpstr>Environments: MLEs (1/2)</vt:lpstr>
      <vt:lpstr>Environments: MLEs (2/2)</vt:lpstr>
      <vt:lpstr>Results: Example</vt:lpstr>
      <vt:lpstr>Results: Example</vt:lpstr>
      <vt:lpstr>Results: Example</vt:lpstr>
      <vt:lpstr>Results: Example</vt:lpstr>
      <vt:lpstr>Results: Example</vt:lpstr>
      <vt:lpstr>Results: Example</vt:lpstr>
      <vt:lpstr>Results: Example</vt:lpstr>
      <vt:lpstr>Results: Metrics</vt:lpstr>
      <vt:lpstr>Results: Selected Observations</vt:lpstr>
      <vt:lpstr>Conclusions and Discussion</vt:lpstr>
      <vt:lpstr>Summary</vt:lpstr>
      <vt:lpstr>Current Limitations</vt:lpstr>
      <vt:lpstr>Future Work</vt:lpstr>
      <vt:lpstr>The final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Wouter van Toll</dc:creator>
  <cp:lastModifiedBy>Geraerts, R.J.</cp:lastModifiedBy>
  <cp:revision>193</cp:revision>
  <dcterms:created xsi:type="dcterms:W3CDTF">2015-03-18T13:29:00Z</dcterms:created>
  <dcterms:modified xsi:type="dcterms:W3CDTF">2016-10-25T14:43:49Z</dcterms:modified>
</cp:coreProperties>
</file>