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8" r:id="rId3"/>
    <p:sldId id="257" r:id="rId4"/>
    <p:sldId id="277" r:id="rId5"/>
    <p:sldId id="258" r:id="rId6"/>
    <p:sldId id="259" r:id="rId7"/>
    <p:sldId id="260" r:id="rId8"/>
    <p:sldId id="261" r:id="rId9"/>
    <p:sldId id="262" r:id="rId10"/>
    <p:sldId id="279" r:id="rId11"/>
    <p:sldId id="263" r:id="rId12"/>
    <p:sldId id="274" r:id="rId13"/>
    <p:sldId id="276" r:id="rId14"/>
    <p:sldId id="265" r:id="rId15"/>
    <p:sldId id="266" r:id="rId16"/>
    <p:sldId id="267" r:id="rId17"/>
    <p:sldId id="270" r:id="rId18"/>
    <p:sldId id="271" r:id="rId19"/>
    <p:sldId id="272" r:id="rId20"/>
    <p:sldId id="273" r:id="rId21"/>
    <p:sldId id="275" r:id="rId22"/>
    <p:sldId id="285" r:id="rId23"/>
    <p:sldId id="284" r:id="rId24"/>
    <p:sldId id="280" r:id="rId25"/>
    <p:sldId id="282" r:id="rId26"/>
    <p:sldId id="286" r:id="rId27"/>
    <p:sldId id="283" r:id="rId28"/>
  </p:sldIdLst>
  <p:sldSz cx="12192000" cy="6858000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tz,S" initials="D" lastIdx="1" clrIdx="0">
    <p:extLst>
      <p:ext uri="{19B8F6BF-5375-455C-9EA6-DF929625EA0E}">
        <p15:presenceInfo xmlns:p15="http://schemas.microsoft.com/office/powerpoint/2012/main" userId="S-1-5-21-70982057-922121612-1704399178-642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814" autoAdjust="0"/>
  </p:normalViewPr>
  <p:slideViewPr>
    <p:cSldViewPr snapToGrid="0">
      <p:cViewPr varScale="1">
        <p:scale>
          <a:sx n="80" d="100"/>
          <a:sy n="80" d="100"/>
        </p:scale>
        <p:origin x="3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097055927553789"/>
          <c:y val="3.872646073091833E-2"/>
          <c:w val="0.84542038597458968"/>
          <c:h val="0.87684210769229753"/>
        </c:manualLayout>
      </c:layout>
      <c:scatterChart>
        <c:scatterStyle val="lineMarker"/>
        <c:varyColors val="0"/>
        <c:ser>
          <c:idx val="0"/>
          <c:order val="0"/>
          <c:tx>
            <c:v>Numerical solution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</c:marker>
          <c:xVal>
            <c:numRef>
              <c:f>Model!$A$3:$A$53</c:f>
              <c:numCache>
                <c:formatCode>General</c:formatCode>
                <c:ptCount val="5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</c:numCache>
            </c:numRef>
          </c:xVal>
          <c:yVal>
            <c:numRef>
              <c:f>Model!$M$3:$M$53</c:f>
              <c:numCache>
                <c:formatCode>General</c:formatCode>
                <c:ptCount val="51"/>
                <c:pt idx="0">
                  <c:v>0.87</c:v>
                </c:pt>
                <c:pt idx="1">
                  <c:v>0.89698687784284303</c:v>
                </c:pt>
                <c:pt idx="2">
                  <c:v>0.9368651628457827</c:v>
                </c:pt>
                <c:pt idx="3">
                  <c:v>0.98259388009280701</c:v>
                </c:pt>
                <c:pt idx="4">
                  <c:v>1.0306644021449973</c:v>
                </c:pt>
                <c:pt idx="5">
                  <c:v>1.0793462592288201</c:v>
                </c:pt>
                <c:pt idx="6">
                  <c:v>1.1277706674866983</c:v>
                </c:pt>
                <c:pt idx="7">
                  <c:v>1.1755054751942962</c:v>
                </c:pt>
                <c:pt idx="8">
                  <c:v>1.2223974991216693</c:v>
                </c:pt>
                <c:pt idx="9">
                  <c:v>1.2683448410073437</c:v>
                </c:pt>
                <c:pt idx="10">
                  <c:v>1.3133136899676572</c:v>
                </c:pt>
                <c:pt idx="11">
                  <c:v>1.3573002366623572</c:v>
                </c:pt>
                <c:pt idx="12">
                  <c:v>1.400309112850147</c:v>
                </c:pt>
                <c:pt idx="13">
                  <c:v>1.4423729880314409</c:v>
                </c:pt>
                <c:pt idx="14">
                  <c:v>1.4834690836079378</c:v>
                </c:pt>
                <c:pt idx="15">
                  <c:v>1.5236936777074415</c:v>
                </c:pt>
                <c:pt idx="16">
                  <c:v>1.5629665073860985</c:v>
                </c:pt>
                <c:pt idx="17">
                  <c:v>1.6013829550021557</c:v>
                </c:pt>
                <c:pt idx="18">
                  <c:v>1.6389725295040025</c:v>
                </c:pt>
                <c:pt idx="19">
                  <c:v>1.6756710080117001</c:v>
                </c:pt>
                <c:pt idx="20">
                  <c:v>1.7115409759735387</c:v>
                </c:pt>
                <c:pt idx="21">
                  <c:v>1.7466664800672995</c:v>
                </c:pt>
                <c:pt idx="22">
                  <c:v>1.7810133609765253</c:v>
                </c:pt>
                <c:pt idx="23">
                  <c:v>1.8145356085214921</c:v>
                </c:pt>
                <c:pt idx="24">
                  <c:v>1.8472849161851452</c:v>
                </c:pt>
                <c:pt idx="25">
                  <c:v>1.8793557901227094</c:v>
                </c:pt>
                <c:pt idx="26">
                  <c:v>1.9107696961847389</c:v>
                </c:pt>
                <c:pt idx="27">
                  <c:v>1.9414778161451469</c:v>
                </c:pt>
                <c:pt idx="28">
                  <c:v>1.9714396960706495</c:v>
                </c:pt>
                <c:pt idx="29">
                  <c:v>2.0006763636900859</c:v>
                </c:pt>
                <c:pt idx="30">
                  <c:v>2.0292651613496</c:v>
                </c:pt>
                <c:pt idx="31">
                  <c:v>2.0572830417694385</c:v>
                </c:pt>
                <c:pt idx="32">
                  <c:v>2.0847610722686456</c:v>
                </c:pt>
                <c:pt idx="33">
                  <c:v>2.1116770557415778</c:v>
                </c:pt>
                <c:pt idx="34">
                  <c:v>2.1379838050753879</c:v>
                </c:pt>
                <c:pt idx="35">
                  <c:v>2.1636413057919519</c:v>
                </c:pt>
                <c:pt idx="36">
                  <c:v>2.1886440231390831</c:v>
                </c:pt>
                <c:pt idx="37">
                  <c:v>2.2130274262825527</c:v>
                </c:pt>
                <c:pt idx="38">
                  <c:v>2.2368530978015642</c:v>
                </c:pt>
                <c:pt idx="39">
                  <c:v>2.2601880549786912</c:v>
                </c:pt>
                <c:pt idx="40">
                  <c:v>2.2830950168746247</c:v>
                </c:pt>
                <c:pt idx="41">
                  <c:v>2.3056094210272136</c:v>
                </c:pt>
                <c:pt idx="42">
                  <c:v>2.3277386532609636</c:v>
                </c:pt>
                <c:pt idx="43">
                  <c:v>2.3494693562796294</c:v>
                </c:pt>
                <c:pt idx="44">
                  <c:v>2.3707799903287574</c:v>
                </c:pt>
                <c:pt idx="45">
                  <c:v>2.3916464883511668</c:v>
                </c:pt>
                <c:pt idx="46">
                  <c:v>2.4120024879284161</c:v>
                </c:pt>
                <c:pt idx="47">
                  <c:v>2.4318402465258364</c:v>
                </c:pt>
                <c:pt idx="48">
                  <c:v>2.4511554068293941</c:v>
                </c:pt>
                <c:pt idx="49">
                  <c:v>2.46997481256449</c:v>
                </c:pt>
                <c:pt idx="50">
                  <c:v>2.4882967602188879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23C-480A-8FEB-DF79F4D84CB7}"/>
            </c:ext>
          </c:extLst>
        </c:ser>
        <c:ser>
          <c:idx val="1"/>
          <c:order val="1"/>
          <c:tx>
            <c:v>Analytical solution with delay (Assumptions 1&amp;2)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</c:marker>
          <c:xVal>
            <c:numRef>
              <c:f>Model!$A$3:$A$203</c:f>
              <c:numCache>
                <c:formatCode>General</c:formatCode>
                <c:ptCount val="20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980</c:v>
                </c:pt>
                <c:pt idx="197">
                  <c:v>985</c:v>
                </c:pt>
                <c:pt idx="198">
                  <c:v>990</c:v>
                </c:pt>
                <c:pt idx="199">
                  <c:v>995</c:v>
                </c:pt>
                <c:pt idx="200">
                  <c:v>1000</c:v>
                </c:pt>
              </c:numCache>
            </c:numRef>
          </c:xVal>
          <c:yVal>
            <c:numRef>
              <c:f>Model!$AE$3:$AE$53</c:f>
              <c:numCache>
                <c:formatCode>General</c:formatCode>
                <c:ptCount val="51"/>
                <c:pt idx="0">
                  <c:v>0.87</c:v>
                </c:pt>
                <c:pt idx="1">
                  <c:v>0.89776751091639129</c:v>
                </c:pt>
                <c:pt idx="2">
                  <c:v>0.93881819504673569</c:v>
                </c:pt>
                <c:pt idx="3">
                  <c:v>0.98592287350615226</c:v>
                </c:pt>
                <c:pt idx="4">
                  <c:v>1.0354796658591408</c:v>
                </c:pt>
                <c:pt idx="5">
                  <c:v>1.0857000660123535</c:v>
                </c:pt>
                <c:pt idx="6">
                  <c:v>1.1357019861064002</c:v>
                </c:pt>
                <c:pt idx="7">
                  <c:v>1.1850562842785815</c:v>
                </c:pt>
                <c:pt idx="8">
                  <c:v>1.2335600342352722</c:v>
                </c:pt>
                <c:pt idx="9">
                  <c:v>1.2811231656060384</c:v>
                </c:pt>
                <c:pt idx="10">
                  <c:v>1.3277117895681947</c:v>
                </c:pt>
                <c:pt idx="11">
                  <c:v>1.3733198669887559</c:v>
                </c:pt>
                <c:pt idx="12">
                  <c:v>1.4179550477098113</c:v>
                </c:pt>
                <c:pt idx="13">
                  <c:v>1.4616315952928305</c:v>
                </c:pt>
                <c:pt idx="14">
                  <c:v>1.5043668543820887</c:v>
                </c:pt>
                <c:pt idx="15">
                  <c:v>1.5461794892696978</c:v>
                </c:pt>
                <c:pt idx="16">
                  <c:v>1.5870886079558193</c:v>
                </c:pt>
                <c:pt idx="17">
                  <c:v>1.6271133288531301</c:v>
                </c:pt>
                <c:pt idx="18">
                  <c:v>1.6662725687123165</c:v>
                </c:pt>
                <c:pt idx="19">
                  <c:v>1.7045849410591627</c:v>
                </c:pt>
                <c:pt idx="20">
                  <c:v>1.7420687097906646</c:v>
                </c:pt>
                <c:pt idx="21">
                  <c:v>1.7787417702559751</c:v>
                </c:pt>
                <c:pt idx="22">
                  <c:v>1.8146216439871257</c:v>
                </c:pt>
                <c:pt idx="23">
                  <c:v>1.8497254801640104</c:v>
                </c:pt>
                <c:pt idx="24">
                  <c:v>1.884070060357828</c:v>
                </c:pt>
                <c:pt idx="25">
                  <c:v>1.9176718048270021</c:v>
                </c:pt>
                <c:pt idx="26">
                  <c:v>1.9505467795044613</c:v>
                </c:pt>
                <c:pt idx="27">
                  <c:v>1.9827107032475628</c:v>
                </c:pt>
                <c:pt idx="28">
                  <c:v>2.014178955138088</c:v>
                </c:pt>
                <c:pt idx="29">
                  <c:v>2.044966581727794</c:v>
                </c:pt>
                <c:pt idx="30">
                  <c:v>2.0750883041789669</c:v>
                </c:pt>
                <c:pt idx="31">
                  <c:v>2.104558525276397</c:v>
                </c:pt>
                <c:pt idx="32">
                  <c:v>2.1333913363006207</c:v>
                </c:pt>
                <c:pt idx="33">
                  <c:v>2.1616005237589664</c:v>
                </c:pt>
                <c:pt idx="34">
                  <c:v>2.1891995759742486</c:v>
                </c:pt>
                <c:pt idx="35">
                  <c:v>2.2162016895325714</c:v>
                </c:pt>
                <c:pt idx="36">
                  <c:v>2.242619775592479</c:v>
                </c:pt>
                <c:pt idx="37">
                  <c:v>2.2684664660580527</c:v>
                </c:pt>
                <c:pt idx="38">
                  <c:v>2.2937541196186917</c:v>
                </c:pt>
                <c:pt idx="39">
                  <c:v>2.3184948276583581</c:v>
                </c:pt>
                <c:pt idx="40">
                  <c:v>2.3427004200370658</c:v>
                </c:pt>
                <c:pt idx="41">
                  <c:v>2.3663824707473431</c:v>
                </c:pt>
                <c:pt idx="42">
                  <c:v>2.3895523034483674</c:v>
                </c:pt>
                <c:pt idx="43">
                  <c:v>2.4122209968804085</c:v>
                </c:pt>
                <c:pt idx="44">
                  <c:v>2.434399390162163</c:v>
                </c:pt>
                <c:pt idx="45">
                  <c:v>2.4560980879735199</c:v>
                </c:pt>
                <c:pt idx="46">
                  <c:v>2.477327465626225</c:v>
                </c:pt>
                <c:pt idx="47">
                  <c:v>2.4980976740248719</c:v>
                </c:pt>
                <c:pt idx="48">
                  <c:v>2.5184186445205965</c:v>
                </c:pt>
                <c:pt idx="49">
                  <c:v>2.5383000936597888</c:v>
                </c:pt>
                <c:pt idx="50">
                  <c:v>2.5577515278300926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23C-480A-8FEB-DF79F4D84CB7}"/>
            </c:ext>
          </c:extLst>
        </c:ser>
        <c:ser>
          <c:idx val="2"/>
          <c:order val="2"/>
          <c:tx>
            <c:v>Analytical solution without delay</c:v>
          </c:tx>
          <c:marker>
            <c:symbol val="triangle"/>
            <c:size val="5"/>
          </c:marker>
          <c:xVal>
            <c:numRef>
              <c:f>Model!$A$3:$A$203</c:f>
              <c:numCache>
                <c:formatCode>General</c:formatCode>
                <c:ptCount val="20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980</c:v>
                </c:pt>
                <c:pt idx="197">
                  <c:v>985</c:v>
                </c:pt>
                <c:pt idx="198">
                  <c:v>990</c:v>
                </c:pt>
                <c:pt idx="199">
                  <c:v>995</c:v>
                </c:pt>
                <c:pt idx="200">
                  <c:v>1000</c:v>
                </c:pt>
              </c:numCache>
            </c:numRef>
          </c:xVal>
          <c:yVal>
            <c:numRef>
              <c:f>Model!$V$3:$V$53</c:f>
              <c:numCache>
                <c:formatCode>General</c:formatCode>
                <c:ptCount val="51"/>
                <c:pt idx="0">
                  <c:v>0.87</c:v>
                </c:pt>
                <c:pt idx="1">
                  <c:v>0.89744682323280878</c:v>
                </c:pt>
                <c:pt idx="2">
                  <c:v>0.93801356579567008</c:v>
                </c:pt>
                <c:pt idx="3">
                  <c:v>0.98455004513951805</c:v>
                </c:pt>
                <c:pt idx="4">
                  <c:v>1.0334941476286064</c:v>
                </c:pt>
                <c:pt idx="5">
                  <c:v>1.0830775087355282</c:v>
                </c:pt>
                <c:pt idx="6">
                  <c:v>1.1324283594128766</c:v>
                </c:pt>
                <c:pt idx="7">
                  <c:v>1.1811229554152727</c:v>
                </c:pt>
                <c:pt idx="8">
                  <c:v>1.2289612979616551</c:v>
                </c:pt>
                <c:pt idx="9">
                  <c:v>1.275854999935746</c:v>
                </c:pt>
                <c:pt idx="10">
                  <c:v>1.3217712247265543</c:v>
                </c:pt>
                <c:pt idx="11">
                  <c:v>1.3667046612626794</c:v>
                </c:pt>
                <c:pt idx="12">
                  <c:v>1.4106635170200783</c:v>
                </c:pt>
                <c:pt idx="13">
                  <c:v>1.4536625198958348</c:v>
                </c:pt>
                <c:pt idx="14">
                  <c:v>1.4957194243968628</c:v>
                </c:pt>
                <c:pt idx="15">
                  <c:v>1.5368532698705968</c:v>
                </c:pt>
                <c:pt idx="16">
                  <c:v>1.5770835146437427</c:v>
                </c:pt>
                <c:pt idx="17">
                  <c:v>1.6164296080046046</c:v>
                </c:pt>
                <c:pt idx="18">
                  <c:v>1.6549107809991754</c:v>
                </c:pt>
                <c:pt idx="19">
                  <c:v>1.6925459465284605</c:v>
                </c:pt>
                <c:pt idx="20">
                  <c:v>1.7293536539930892</c:v>
                </c:pt>
                <c:pt idx="21">
                  <c:v>1.7653520711105206</c:v>
                </c:pt>
                <c:pt idx="22">
                  <c:v>1.800558979219709</c:v>
                </c:pt>
                <c:pt idx="23">
                  <c:v>1.8349917752328424</c:v>
                </c:pt>
                <c:pt idx="24">
                  <c:v>1.8686674768160854</c:v>
                </c:pt>
                <c:pt idx="25">
                  <c:v>1.9016027290923629</c:v>
                </c:pt>
                <c:pt idx="26">
                  <c:v>1.9338138120147494</c:v>
                </c:pt>
                <c:pt idx="27">
                  <c:v>1.9653166479867197</c:v>
                </c:pt>
                <c:pt idx="28">
                  <c:v>1.9961268095193456</c:v>
                </c:pt>
                <c:pt idx="29">
                  <c:v>2.0262595268223746</c:v>
                </c:pt>
                <c:pt idx="30">
                  <c:v>2.0557296952795214</c:v>
                </c:pt>
                <c:pt idx="31">
                  <c:v>2.0845518827849587</c:v>
                </c:pt>
                <c:pt idx="32">
                  <c:v>2.1127403369312749</c:v>
                </c:pt>
                <c:pt idx="33">
                  <c:v>2.1403089920457763</c:v>
                </c:pt>
                <c:pt idx="34">
                  <c:v>2.1672714760752712</c:v>
                </c:pt>
                <c:pt idx="35">
                  <c:v>2.1936411173210737</c:v>
                </c:pt>
                <c:pt idx="36">
                  <c:v>2.2194309510267174</c:v>
                </c:pt>
                <c:pt idx="37">
                  <c:v>2.2446537258212196</c:v>
                </c:pt>
                <c:pt idx="38">
                  <c:v>2.2693219100208726</c:v>
                </c:pt>
                <c:pt idx="39">
                  <c:v>2.2934476977925748</c:v>
                </c:pt>
                <c:pt idx="40">
                  <c:v>2.3170430151816932</c:v>
                </c:pt>
                <c:pt idx="41">
                  <c:v>2.340119526007411</c:v>
                </c:pt>
                <c:pt idx="42">
                  <c:v>2.3626886376284641</c:v>
                </c:pt>
                <c:pt idx="43">
                  <c:v>2.3847615065821079</c:v>
                </c:pt>
                <c:pt idx="44">
                  <c:v>2.4063490440991004</c:v>
                </c:pt>
                <c:pt idx="45">
                  <c:v>2.4274619214974225</c:v>
                </c:pt>
                <c:pt idx="46">
                  <c:v>2.4481105754574077</c:v>
                </c:pt>
                <c:pt idx="47">
                  <c:v>2.4683052131808805</c:v>
                </c:pt>
                <c:pt idx="48">
                  <c:v>2.4880558174368579</c:v>
                </c:pt>
                <c:pt idx="49">
                  <c:v>2.5073721514963112</c:v>
                </c:pt>
                <c:pt idx="50">
                  <c:v>2.5262637639584193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F7E-453F-9288-732D7CA6B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2443416"/>
        <c:axId val="360220552"/>
      </c:scatterChart>
      <c:valAx>
        <c:axId val="362443416"/>
        <c:scaling>
          <c:orientation val="minMax"/>
          <c:max val="2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60220552"/>
        <c:crosses val="autoZero"/>
        <c:crossBetween val="midCat"/>
        <c:majorUnit val="50"/>
      </c:valAx>
      <c:valAx>
        <c:axId val="360220552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BE"/>
                  <a:t>Warming (degrees C)</a:t>
                </a:r>
              </a:p>
            </c:rich>
          </c:tx>
          <c:layout>
            <c:manualLayout>
              <c:xMode val="edge"/>
              <c:yMode val="edge"/>
              <c:x val="1.4839213088165938E-2"/>
              <c:y val="0.3733001444609352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624434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017566936065426"/>
          <c:y val="0.40221277097963765"/>
          <c:w val="0.26097098635009219"/>
          <c:h val="0.354215684977662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E3C2F-9120-41A9-A0B7-F664562E96BE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78A14-0A08-4784-A602-3C140AAE0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Strategy will be not to bore</a:t>
            </a:r>
            <a:r>
              <a:rPr lang="en-GB" baseline="0" dirty="0" smtClean="0"/>
              <a:t> you with the details of the paper particularly, rather to try to interest you in the subject by majoring on the motivation, which comes from the science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A14-0A08-4784-A602-3C140AAE05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304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A14-0A08-4784-A602-3C140AAE056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33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A14-0A08-4784-A602-3C140AAE056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501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A14-0A08-4784-A602-3C140AAE056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150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A14-0A08-4784-A602-3C140AAE056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947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formulation</a:t>
            </a:r>
            <a:r>
              <a:rPr lang="en-GB" baseline="0" dirty="0" smtClean="0"/>
              <a:t> is particularly tractable, and it is consistent with the energy modelling evidence presented in IPCC AR5.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A14-0A08-4784-A602-3C140AAE056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764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The range 1.1 to 1.3</a:t>
            </a:r>
            <a:r>
              <a:rPr lang="en-GB" baseline="0" dirty="0" smtClean="0"/>
              <a:t> depends on whether we use our discount rate (lower value) or Bill’s (higher value).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A14-0A08-4784-A602-3C140AAE056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431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we</a:t>
            </a:r>
            <a:r>
              <a:rPr lang="en-GB" baseline="0" dirty="0" smtClean="0"/>
              <a:t> exactly calculated the point elasticities.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A14-0A08-4784-A602-3C140AAE056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542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Optimal</a:t>
            </a:r>
            <a:r>
              <a:rPr lang="en-GB" baseline="0" dirty="0" smtClean="0"/>
              <a:t> initial carbon price is $44/tCO2.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A14-0A08-4784-A602-3C140AAE056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436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n.b.</a:t>
            </a:r>
            <a:r>
              <a:rPr lang="en-GB" dirty="0" smtClean="0"/>
              <a:t> It has often been assumed that the cost-effective carbon price grows at the discount rate </a:t>
            </a:r>
            <a:r>
              <a:rPr lang="en-GB" i="1" dirty="0" smtClean="0"/>
              <a:t>plus</a:t>
            </a:r>
            <a:r>
              <a:rPr lang="en-GB" dirty="0" smtClean="0"/>
              <a:t> the decay rate of atmospheric CO</a:t>
            </a:r>
            <a:r>
              <a:rPr lang="en-GB" baseline="-25000" dirty="0" smtClean="0"/>
              <a:t>2</a:t>
            </a:r>
            <a:r>
              <a:rPr lang="en-GB" dirty="0" smtClean="0"/>
              <a:t> – the “</a:t>
            </a:r>
            <a:r>
              <a:rPr lang="en-GB" i="1" dirty="0" smtClean="0"/>
              <a:t>augmented</a:t>
            </a:r>
            <a:r>
              <a:rPr lang="en-GB" dirty="0" smtClean="0"/>
              <a:t> </a:t>
            </a:r>
            <a:r>
              <a:rPr lang="en-GB" dirty="0" err="1" smtClean="0"/>
              <a:t>Hotelling</a:t>
            </a:r>
            <a:r>
              <a:rPr lang="en-GB" dirty="0" smtClean="0"/>
              <a:t> rule” – but this does not hold once the saturation of carbon sinks is taken into account.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A14-0A08-4784-A602-3C140AAE056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87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Emphasise</a:t>
            </a:r>
            <a:r>
              <a:rPr lang="en-GB" baseline="0" dirty="0" smtClean="0"/>
              <a:t> how this result bridges the SCC literature and the literature on carbon prices to deliver temperature targets.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A14-0A08-4784-A602-3C140AAE056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449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Temperature response of</a:t>
            </a:r>
            <a:r>
              <a:rPr lang="en-GB" baseline="0" dirty="0" smtClean="0"/>
              <a:t> 16 x 16 (256) climate model combinations to an instantaneous 100GtC emission of CO2 on a background atmospheric CO2 concentration of 389ppm.</a:t>
            </a:r>
          </a:p>
          <a:p>
            <a:r>
              <a:rPr lang="en-GB" baseline="0" dirty="0" smtClean="0"/>
              <a:t>Could describe this as an ensemble of IPCC physical climate models.</a:t>
            </a:r>
          </a:p>
          <a:p>
            <a:r>
              <a:rPr lang="en-GB" baseline="0" dirty="0" smtClean="0"/>
              <a:t>Paper in CCE by Rose, Diaz and </a:t>
            </a:r>
            <a:r>
              <a:rPr lang="en-GB" baseline="0" dirty="0" err="1" smtClean="0"/>
              <a:t>Blanford</a:t>
            </a:r>
            <a:r>
              <a:rPr lang="en-GB" baseline="0" dirty="0" smtClean="0"/>
              <a:t> (2017) effectively showing FUND and PAGE also have a long delay.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A14-0A08-4784-A602-3C140AAE05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441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A14-0A08-4784-A602-3C140AAE056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086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A14-0A08-4784-A602-3C140AAE056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662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A14-0A08-4784-A602-3C140AAE056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3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just a few years, we can safely assume that the marginal disutility of warming is constant: while marginal utility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decreases over the space of a few years in a growing economy, marginal damage </a:t>
            </a:r>
            <a:r>
              <a:rPr lang="en-GB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qT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increasing in a warming world, and neither will change much.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7349E-A016-4051-AEAA-A3D4340FF26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962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just a few years, we can safely assume that the marginal disutility of warming is constant: while marginal utility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decreases over the space of a few years in a growing economy, marginal damage </a:t>
            </a:r>
            <a:r>
              <a:rPr lang="en-GB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qT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increasing in a warming world, and neither will change much.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7349E-A016-4051-AEAA-A3D4340FF26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676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A14-0A08-4784-A602-3C140AAE056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859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constant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standard ‘Ramsey’ discount rate minus the growth rate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 hat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As such it is the discount rate that is applied to the future flow of marginal damages from a tonne of CO2 emitted at time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when those damages are expressed as a proportion of output.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element is the delay factor, which can be further broken down into the physical effect of thermal inertia on marginal damages,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epsilon /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(epsilon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</a:t>
            </a:r>
            <a:r>
              <a:rPr lang="en-GB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vartheta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and the discounting effect of thermal inertia,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epsilon / (rho – n + epsilon)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temperature would adjust instantaneously to CO2 emissions, then the delay factor would be equal to one. This second element of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also be written as (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Q_S/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Q_A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(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A/S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This can be interpreted the ratio of the slope of the marginal damage function with respect to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slope of the MAC function with respect to </a:t>
            </a:r>
            <a:r>
              <a:rPr lang="en-GB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when both marginal damages and abatement costs are expressed as a proportion of output.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7349E-A016-4051-AEAA-A3D4340FF26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614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A14-0A08-4784-A602-3C140AAE056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259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A14-0A08-4784-A602-3C140AAE05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67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A14-0A08-4784-A602-3C140AAE05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204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A14-0A08-4784-A602-3C140AAE056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418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A14-0A08-4784-A602-3C140AAE056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637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A14-0A08-4784-A602-3C140AAE056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813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Articulate</a:t>
            </a:r>
            <a:r>
              <a:rPr lang="en-GB" baseline="0" dirty="0" smtClean="0"/>
              <a:t> purpose of paper here and mention related literature.</a:t>
            </a:r>
          </a:p>
          <a:p>
            <a:r>
              <a:rPr lang="en-GB" baseline="0" dirty="0" smtClean="0"/>
              <a:t>Purpose is to incorporate these implications in a simple climate-economy model and try to extract general principles for climate policy, comparing them with results in the existing literature.</a:t>
            </a:r>
          </a:p>
          <a:p>
            <a:r>
              <a:rPr lang="en-GB" baseline="0" dirty="0" smtClean="0"/>
              <a:t>Paper belongs to emerging literature </a:t>
            </a:r>
            <a:r>
              <a:rPr lang="en-GB" baseline="0" smtClean="0"/>
              <a:t>on analytical IAMs.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A14-0A08-4784-A602-3C140AAE056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618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At the</a:t>
            </a:r>
            <a:r>
              <a:rPr lang="en-GB" baseline="0" dirty="0" smtClean="0"/>
              <a:t> end of this slide state the purpose of the paper and also mention the literature we relate to, i.e. analytical IAMs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78A14-0A08-4784-A602-3C140AAE056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85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EB1E-6B70-49BE-A4DA-DD50E8DC07A6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81A2-E05F-4CF3-B379-A859C7FD08D1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0" y="6157212"/>
            <a:ext cx="26479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69" y="6108000"/>
            <a:ext cx="18843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4816" y="5981531"/>
            <a:ext cx="1687184" cy="87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0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EB1E-6B70-49BE-A4DA-DD50E8DC07A6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81A2-E05F-4CF3-B379-A859C7FD0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84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EB1E-6B70-49BE-A4DA-DD50E8DC07A6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81A2-E05F-4CF3-B379-A859C7FD0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14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EB1E-6B70-49BE-A4DA-DD50E8DC07A6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81A2-E05F-4CF3-B379-A859C7FD0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92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EB1E-6B70-49BE-A4DA-DD50E8DC07A6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81A2-E05F-4CF3-B379-A859C7FD0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3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EB1E-6B70-49BE-A4DA-DD50E8DC07A6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81A2-E05F-4CF3-B379-A859C7FD0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93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EB1E-6B70-49BE-A4DA-DD50E8DC07A6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81A2-E05F-4CF3-B379-A859C7FD0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02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EB1E-6B70-49BE-A4DA-DD50E8DC07A6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81A2-E05F-4CF3-B379-A859C7FD0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6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EB1E-6B70-49BE-A4DA-DD50E8DC07A6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81A2-E05F-4CF3-B379-A859C7FD0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7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EB1E-6B70-49BE-A4DA-DD50E8DC07A6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81A2-E05F-4CF3-B379-A859C7FD0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82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EB1E-6B70-49BE-A4DA-DD50E8DC07A6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81A2-E05F-4CF3-B379-A859C7FD0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3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DEB1E-6B70-49BE-A4DA-DD50E8DC07A6}" type="datetimeFigureOut">
              <a:rPr lang="en-GB" smtClean="0"/>
              <a:t>15/07/2019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481A2-E05F-4CF3-B379-A859C7FD08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99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slide" Target="slide2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5124"/>
            <a:ext cx="9144000" cy="2387600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Cumulative carbon emissions and economic policy: in search of general principles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56411"/>
            <a:ext cx="9144000" cy="1001388"/>
          </a:xfrm>
        </p:spPr>
        <p:txBody>
          <a:bodyPr/>
          <a:lstStyle/>
          <a:p>
            <a:r>
              <a:rPr lang="en-GB" dirty="0" smtClean="0"/>
              <a:t>Simon Dietz (LSE &amp; Oxford)</a:t>
            </a:r>
          </a:p>
          <a:p>
            <a:r>
              <a:rPr lang="en-GB" dirty="0" smtClean="0"/>
              <a:t>Frank </a:t>
            </a:r>
            <a:r>
              <a:rPr lang="en-GB" dirty="0" err="1" smtClean="0"/>
              <a:t>Venmans</a:t>
            </a:r>
            <a:r>
              <a:rPr lang="en-GB" dirty="0" smtClean="0"/>
              <a:t> (U. Mons &amp; LSE)</a:t>
            </a:r>
          </a:p>
        </p:txBody>
      </p:sp>
    </p:spTree>
    <p:extLst>
      <p:ext uri="{BB962C8B-B14F-4D97-AF65-F5344CB8AC3E}">
        <p14:creationId xmlns:p14="http://schemas.microsoft.com/office/powerpoint/2010/main" val="21405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3384"/>
          </a:xfrm>
        </p:spPr>
        <p:txBody>
          <a:bodyPr/>
          <a:lstStyle/>
          <a:p>
            <a:r>
              <a:rPr lang="en-GB" dirty="0" smtClean="0"/>
              <a:t>Time to take stock of this paper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48510"/>
            <a:ext cx="10515600" cy="513541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We exploit the insights in exhibits 1 and 2 to build a simple climate-economy model</a:t>
            </a:r>
          </a:p>
          <a:p>
            <a:pPr lvl="1"/>
            <a:r>
              <a:rPr lang="en-GB" dirty="0" smtClean="0"/>
              <a:t>Take the climate model just set out</a:t>
            </a:r>
          </a:p>
          <a:p>
            <a:pPr lvl="1"/>
            <a:r>
              <a:rPr lang="en-GB" dirty="0" smtClean="0"/>
              <a:t>Combine it with a simple neoclassical growth model with reduced-form representations of climate damages and CO</a:t>
            </a:r>
            <a:r>
              <a:rPr lang="en-GB" baseline="-25000" dirty="0" smtClean="0"/>
              <a:t>2</a:t>
            </a:r>
            <a:r>
              <a:rPr lang="en-GB" dirty="0" smtClean="0"/>
              <a:t> abatement that can reproduce stylised facts</a:t>
            </a:r>
          </a:p>
          <a:p>
            <a:r>
              <a:rPr lang="en-GB" dirty="0" smtClean="0"/>
              <a:t>Look for general principles of optimal climate policy</a:t>
            </a:r>
          </a:p>
          <a:p>
            <a:pPr lvl="1"/>
            <a:r>
              <a:rPr lang="en-GB" dirty="0" smtClean="0"/>
              <a:t>What is optimal peak warming?</a:t>
            </a:r>
          </a:p>
          <a:p>
            <a:pPr lvl="1"/>
            <a:r>
              <a:rPr lang="en-GB" dirty="0" smtClean="0"/>
              <a:t>How fast do we transition to it?</a:t>
            </a:r>
          </a:p>
          <a:p>
            <a:pPr lvl="1"/>
            <a:r>
              <a:rPr lang="en-GB" dirty="0" smtClean="0"/>
              <a:t>What is the trajectory of the optimal carbon price?</a:t>
            </a:r>
          </a:p>
          <a:p>
            <a:r>
              <a:rPr lang="en-GB" dirty="0" smtClean="0"/>
              <a:t>Contribution belongs to the class of ‘analytical Integrated Assessment Models’</a:t>
            </a:r>
          </a:p>
          <a:p>
            <a:pPr lvl="1"/>
            <a:r>
              <a:rPr lang="en-GB" dirty="0" err="1"/>
              <a:t>Golosov</a:t>
            </a:r>
            <a:r>
              <a:rPr lang="en-GB" dirty="0"/>
              <a:t> </a:t>
            </a:r>
            <a:r>
              <a:rPr lang="en-GB" i="1" dirty="0"/>
              <a:t>et al</a:t>
            </a:r>
            <a:r>
              <a:rPr lang="en-GB" dirty="0"/>
              <a:t>. (</a:t>
            </a:r>
            <a:r>
              <a:rPr lang="en-GB" dirty="0" smtClean="0"/>
              <a:t>2014, </a:t>
            </a:r>
            <a:r>
              <a:rPr lang="en-GB" i="1" dirty="0" smtClean="0"/>
              <a:t>ECTA</a:t>
            </a:r>
            <a:r>
              <a:rPr lang="en-GB" dirty="0" smtClean="0"/>
              <a:t>), </a:t>
            </a:r>
            <a:r>
              <a:rPr lang="en-GB" dirty="0" err="1"/>
              <a:t>Traeger</a:t>
            </a:r>
            <a:r>
              <a:rPr lang="en-GB" dirty="0"/>
              <a:t>, (2015), </a:t>
            </a:r>
            <a:r>
              <a:rPr lang="en-GB" dirty="0" err="1" smtClean="0"/>
              <a:t>Rezai</a:t>
            </a:r>
            <a:r>
              <a:rPr lang="en-GB" dirty="0" smtClean="0"/>
              <a:t> </a:t>
            </a:r>
            <a:r>
              <a:rPr lang="en-GB" dirty="0"/>
              <a:t>&amp; van der </a:t>
            </a:r>
            <a:r>
              <a:rPr lang="en-GB" dirty="0" err="1"/>
              <a:t>Ploeg</a:t>
            </a:r>
            <a:r>
              <a:rPr lang="en-GB" dirty="0"/>
              <a:t> (</a:t>
            </a:r>
            <a:r>
              <a:rPr lang="en-GB" dirty="0" smtClean="0"/>
              <a:t>2016, </a:t>
            </a:r>
            <a:r>
              <a:rPr lang="en-GB" i="1" dirty="0" smtClean="0"/>
              <a:t>JAERE</a:t>
            </a:r>
            <a:r>
              <a:rPr lang="en-GB" dirty="0" smtClean="0"/>
              <a:t>), van </a:t>
            </a:r>
            <a:r>
              <a:rPr lang="en-GB" dirty="0"/>
              <a:t>den </a:t>
            </a:r>
            <a:r>
              <a:rPr lang="en-GB" dirty="0" err="1"/>
              <a:t>Bijgaart</a:t>
            </a:r>
            <a:r>
              <a:rPr lang="en-GB" dirty="0"/>
              <a:t> </a:t>
            </a:r>
            <a:r>
              <a:rPr lang="en-GB" i="1" dirty="0"/>
              <a:t>et al</a:t>
            </a:r>
            <a:r>
              <a:rPr lang="en-GB" dirty="0"/>
              <a:t>. (</a:t>
            </a:r>
            <a:r>
              <a:rPr lang="en-GB" dirty="0" smtClean="0"/>
              <a:t>2016,</a:t>
            </a:r>
            <a:r>
              <a:rPr lang="en-GB" i="1" dirty="0" smtClean="0"/>
              <a:t> JEEM</a:t>
            </a:r>
            <a:r>
              <a:rPr lang="en-GB" dirty="0" smtClean="0"/>
              <a:t>), </a:t>
            </a:r>
            <a:r>
              <a:rPr lang="en-GB" dirty="0" err="1" smtClean="0"/>
              <a:t>Lemoine</a:t>
            </a:r>
            <a:r>
              <a:rPr lang="en-GB" dirty="0" smtClean="0"/>
              <a:t> and </a:t>
            </a:r>
            <a:r>
              <a:rPr lang="en-GB" dirty="0" err="1" smtClean="0"/>
              <a:t>Rudik</a:t>
            </a:r>
            <a:r>
              <a:rPr lang="en-GB" dirty="0" smtClean="0"/>
              <a:t> (2017, </a:t>
            </a:r>
            <a:r>
              <a:rPr lang="en-GB" i="1" dirty="0" smtClean="0"/>
              <a:t>AER</a:t>
            </a:r>
            <a:r>
              <a:rPr lang="en-GB" dirty="0" smtClean="0"/>
              <a:t>), </a:t>
            </a:r>
            <a:r>
              <a:rPr lang="en-GB" dirty="0" err="1" smtClean="0"/>
              <a:t>Gerlagh</a:t>
            </a:r>
            <a:r>
              <a:rPr lang="en-GB" dirty="0" smtClean="0"/>
              <a:t> and </a:t>
            </a:r>
            <a:r>
              <a:rPr lang="en-GB" dirty="0" err="1" smtClean="0"/>
              <a:t>Liski</a:t>
            </a:r>
            <a:r>
              <a:rPr lang="en-GB" dirty="0" smtClean="0"/>
              <a:t> (2018, </a:t>
            </a:r>
            <a:r>
              <a:rPr lang="en-GB" i="1" dirty="0" smtClean="0"/>
              <a:t>JEEA</a:t>
            </a:r>
            <a:r>
              <a:rPr lang="en-GB" dirty="0" smtClean="0"/>
              <a:t>)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7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44"/>
            <a:ext cx="10515600" cy="906043"/>
          </a:xfrm>
        </p:spPr>
        <p:txBody>
          <a:bodyPr/>
          <a:lstStyle/>
          <a:p>
            <a:r>
              <a:rPr lang="en-GB" b="1" dirty="0" smtClean="0"/>
              <a:t>Economic model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9457"/>
                <a:ext cx="10515600" cy="435133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 smtClean="0"/>
                  <a:t>Classical/total utilitarian SWF: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/>
                                </a:rPr>
                                <m:t>𝐸</m:t>
                              </m:r>
                            </m:lim>
                          </m:limLow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𝑊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r>
                  <a:rPr lang="en-GB" dirty="0" err="1" smtClean="0"/>
                  <a:t>Iso</a:t>
                </a:r>
                <a:r>
                  <a:rPr lang="en-GB" dirty="0" smtClean="0"/>
                  <a:t>-elastic utility: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1−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𝜂</m:t>
                        </m:r>
                      </m:den>
                    </m:f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/>
                      </a:rPr>
                      <m:t>𝑐</m:t>
                    </m:r>
                    <m:r>
                      <a:rPr lang="en-GB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GB" b="0" i="1" dirty="0" smtClean="0">
                            <a:latin typeface="Cambria Math"/>
                          </a:rPr>
                          <m:t>𝑛𝑡</m:t>
                        </m:r>
                      </m:sup>
                    </m:sSup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/>
                          </a:rPr>
                          <m:t>1−</m:t>
                        </m:r>
                        <m:r>
                          <a:rPr lang="en-GB" b="0" i="1" dirty="0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GB" b="0" i="1" dirty="0" smtClean="0">
                        <a:latin typeface="Cambria Math"/>
                      </a:rPr>
                      <m:t>𝑄</m:t>
                    </m:r>
                  </m:oMath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Neoclassical production, labour-augmenting tech. progress:</a:t>
                </a:r>
              </a:p>
              <a:p>
                <a:endParaRPr lang="en-GB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𝑄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en-GB" b="0" i="0" smtClean="0"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9457"/>
                <a:ext cx="10515600" cy="4351338"/>
              </a:xfrm>
              <a:blipFill rotWithShape="0">
                <a:blip r:embed="rId3"/>
                <a:stretch>
                  <a:fillRect l="-522" t="-26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9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44"/>
            <a:ext cx="10515600" cy="906043"/>
          </a:xfrm>
        </p:spPr>
        <p:txBody>
          <a:bodyPr/>
          <a:lstStyle/>
          <a:p>
            <a:r>
              <a:rPr lang="en-GB" b="1" dirty="0" smtClean="0"/>
              <a:t>Economic model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9457"/>
                <a:ext cx="10515600" cy="435133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 smtClean="0">
                    <a:solidFill>
                      <a:schemeClr val="bg1">
                        <a:lumMod val="75000"/>
                      </a:schemeClr>
                    </a:solidFill>
                  </a:rPr>
                  <a:t>Classical/total utilitarian SWF: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GB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</m:lim>
                          </m:limLow>
                        </m:fName>
                        <m:e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𝑊</m:t>
                          </m:r>
                        </m:e>
                      </m:func>
                      <m:r>
                        <a:rPr lang="en-GB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solidFill>
                                        <a:schemeClr val="bg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𝜌</m:t>
                                  </m:r>
                                </m:e>
                              </m:d>
                              <m:r>
                                <a:rPr lang="en-GB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GB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GB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GB" dirty="0" err="1" smtClean="0">
                    <a:solidFill>
                      <a:schemeClr val="bg1">
                        <a:lumMod val="75000"/>
                      </a:schemeClr>
                    </a:solidFill>
                  </a:rPr>
                  <a:t>Iso</a:t>
                </a:r>
                <a:r>
                  <a:rPr lang="en-GB" dirty="0" smtClean="0">
                    <a:solidFill>
                      <a:schemeClr val="bg1">
                        <a:lumMod val="75000"/>
                      </a:schemeClr>
                    </a:solidFill>
                  </a:rPr>
                  <a:t>-elastic utility: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GB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GB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GB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GB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𝜂</m:t>
                        </m:r>
                      </m:den>
                    </m:f>
                  </m:oMath>
                </a14:m>
                <a:r>
                  <a:rPr lang="en-GB" dirty="0" smtClean="0">
                    <a:solidFill>
                      <a:schemeClr val="bg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𝑐</m:t>
                    </m:r>
                    <m:r>
                      <a:rPr lang="en-GB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𝑛𝑡</m:t>
                        </m:r>
                      </m:sup>
                    </m:sSup>
                    <m:d>
                      <m:dPr>
                        <m:ctrlPr>
                          <a:rPr lang="en-GB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GB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GB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/>
                      </a:rPr>
                      <m:t>𝑄</m:t>
                    </m:r>
                  </m:oMath>
                </a14:m>
                <a:endParaRPr lang="en-GB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GB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GB" dirty="0" smtClean="0">
                    <a:solidFill>
                      <a:schemeClr val="bg1">
                        <a:lumMod val="75000"/>
                      </a:schemeClr>
                    </a:solidFill>
                  </a:rPr>
                  <a:t>Neoclassical production, labour-augmenting tech. progress:</a:t>
                </a:r>
              </a:p>
              <a:p>
                <a:endParaRPr lang="en-GB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𝑄</m:t>
                      </m:r>
                      <m:r>
                        <a:rPr lang="en-GB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GB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GB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en-GB" b="0" i="0" smtClean="0"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GB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̂"/>
                              <m:ctrlPr>
                                <a:rPr lang="en-GB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acc>
                      <m:r>
                        <a:rPr lang="en-GB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GB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GB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9457"/>
                <a:ext cx="10515600" cy="4351338"/>
              </a:xfrm>
              <a:blipFill rotWithShape="0">
                <a:blip r:embed="rId3"/>
                <a:stretch>
                  <a:fillRect l="-522" t="-26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8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Damages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Damage multiplier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 algn="ctr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83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067"/>
          </a:xfrm>
        </p:spPr>
        <p:txBody>
          <a:bodyPr/>
          <a:lstStyle/>
          <a:p>
            <a:r>
              <a:rPr lang="en-GB" b="1" dirty="0" smtClean="0"/>
              <a:t>Abatement costs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83491" y="1492370"/>
                <a:ext cx="5303241" cy="504645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GB" sz="2600" dirty="0" smtClean="0"/>
                  <a:t>We treat emissions as an input, specifically the multiplier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600"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GB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600" i="1">
                              <a:latin typeface="Cambria Math"/>
                              <a:ea typeface="Cambria Math"/>
                            </a:rPr>
                            <m:t>𝜙</m:t>
                          </m:r>
                          <m:r>
                            <a:rPr lang="en-GB" sz="2600" i="1"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en-GB" sz="2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2600" i="1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num>
                            <m:den>
                              <m:r>
                                <a:rPr lang="en-GB" sz="2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6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GB" sz="2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600" dirty="0"/>
              </a:p>
              <a:p>
                <a:r>
                  <a:rPr lang="en-GB" sz="2600" dirty="0" smtClean="0"/>
                  <a:t>Marginal productivity of emissions</a:t>
                </a:r>
              </a:p>
              <a:p>
                <a:pPr marL="0" indent="0" algn="ctr">
                  <a:buNone/>
                </a:pPr>
                <a:r>
                  <a:rPr lang="en-GB" sz="2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2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en-GB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GB" sz="2600" dirty="0" smtClean="0"/>
              </a:p>
              <a:p>
                <a:pPr marL="226800" indent="0">
                  <a:buNone/>
                </a:pPr>
                <a:r>
                  <a:rPr lang="en-GB" sz="2600" dirty="0" smtClean="0"/>
                  <a:t>implies abatement costs are proportional to output and linear increasing in abatement, as a % of output</a:t>
                </a:r>
              </a:p>
              <a:p>
                <a:r>
                  <a:rPr lang="en-GB" sz="2600" dirty="0" smtClean="0"/>
                  <a:t>Tractable and consistent with energy model results from IPCC 5</a:t>
                </a:r>
                <a:r>
                  <a:rPr lang="en-GB" sz="2600" baseline="30000" dirty="0" smtClean="0"/>
                  <a:t>th</a:t>
                </a:r>
                <a:r>
                  <a:rPr lang="en-GB" sz="2600" dirty="0" smtClean="0"/>
                  <a:t> Assessment Report </a:t>
                </a:r>
                <a:r>
                  <a:rPr lang="en-GB" sz="2600" dirty="0" smtClean="0">
                    <a:sym typeface="Wingdings" panose="05000000000000000000" pitchFamily="2" charset="2"/>
                  </a:rPr>
                  <a:t></a:t>
                </a:r>
              </a:p>
              <a:p>
                <a:r>
                  <a:rPr lang="en-GB" sz="2600" dirty="0" smtClean="0">
                    <a:sym typeface="Wingdings" panose="05000000000000000000" pitchFamily="2" charset="2"/>
                  </a:rPr>
                  <a:t>Implicitly technological progress in abatement brings about linearity (learning offsets increasing marginal costs)</a:t>
                </a:r>
                <a:endParaRPr lang="en-GB" sz="2600" dirty="0" smtClean="0"/>
              </a:p>
              <a:p>
                <a:pPr marL="0" indent="0" algn="ctr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83491" y="1492370"/>
                <a:ext cx="5303241" cy="5046453"/>
              </a:xfrm>
              <a:blipFill rotWithShape="0">
                <a:blip r:embed="rId3"/>
                <a:stretch>
                  <a:fillRect l="-1264" t="-2053" r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27" y="1825625"/>
            <a:ext cx="5543790" cy="403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10618" y="6160655"/>
            <a:ext cx="187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5" action="ppaction://hlinksldjump"/>
              </a:rPr>
              <a:t>Solving the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62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84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Result 1: simple policy rule for optimal peak warming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70008"/>
                <a:ext cx="10515600" cy="494293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b="1" dirty="0" smtClean="0"/>
                  <a:t>Proposition 1. </a:t>
                </a:r>
                <a:r>
                  <a:rPr lang="en-GB" dirty="0" smtClean="0"/>
                  <a:t>Optimal peak warming is given by</a:t>
                </a:r>
              </a:p>
              <a:p>
                <a:endParaRPr lang="en-GB" dirty="0"/>
              </a:p>
              <a:p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d>
                        </m:num>
                        <m:den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𝜀</m:t>
                          </m:r>
                        </m:den>
                      </m:f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𝜂</m:t>
                                  </m:r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  <m:acc>
                                <m:accPr>
                                  <m:chr m:val="̂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d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𝜙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𝜁𝛾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A </a:t>
                </a:r>
                <a:r>
                  <a:rPr lang="en-GB" dirty="0"/>
                  <a:t>long delay increases optimal peak warming (and obviously all associated optimal variables like prices)</a:t>
                </a:r>
              </a:p>
              <a:p>
                <a:pPr lvl="1"/>
                <a:r>
                  <a:rPr lang="en-GB" dirty="0"/>
                  <a:t>We estimate the delay factor is </a:t>
                </a:r>
                <a:r>
                  <a:rPr lang="en-GB" dirty="0" smtClean="0"/>
                  <a:t>just 1.01, so the delay can be ignored</a:t>
                </a:r>
                <a:endParaRPr lang="en-GB" dirty="0"/>
              </a:p>
              <a:p>
                <a:pPr lvl="1"/>
                <a:r>
                  <a:rPr lang="en-GB" dirty="0"/>
                  <a:t>For </a:t>
                </a:r>
                <a:r>
                  <a:rPr lang="en-GB" dirty="0" smtClean="0"/>
                  <a:t>DICE-2013, </a:t>
                </a:r>
                <a:r>
                  <a:rPr lang="en-GB" dirty="0"/>
                  <a:t>it is </a:t>
                </a:r>
                <a:r>
                  <a:rPr lang="en-GB" dirty="0" smtClean="0"/>
                  <a:t>1.1-1.3</a:t>
                </a:r>
                <a:endParaRPr lang="en-GB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70008"/>
                <a:ext cx="10515600" cy="4942935"/>
              </a:xfrm>
              <a:blipFill rotWithShape="0">
                <a:blip r:embed="rId3"/>
                <a:stretch>
                  <a:fillRect l="-928" t="-2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669606" y="2033940"/>
            <a:ext cx="3021508" cy="688035"/>
            <a:chOff x="4722834" y="3240421"/>
            <a:chExt cx="3405549" cy="688035"/>
          </a:xfrm>
        </p:grpSpPr>
        <p:sp>
          <p:nvSpPr>
            <p:cNvPr id="5" name="Right Brace 4"/>
            <p:cNvSpPr/>
            <p:nvPr/>
          </p:nvSpPr>
          <p:spPr>
            <a:xfrm rot="16200000">
              <a:off x="6294494" y="2354928"/>
              <a:ext cx="262230" cy="2884826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22834" y="3240421"/>
              <a:ext cx="34055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Growth-adjusted discount rate</a:t>
              </a:r>
              <a:endParaRPr lang="en-GB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39437" y="3602729"/>
            <a:ext cx="1557514" cy="521894"/>
            <a:chOff x="4241321" y="3879345"/>
            <a:chExt cx="1673525" cy="521894"/>
          </a:xfrm>
        </p:grpSpPr>
        <p:sp>
          <p:nvSpPr>
            <p:cNvPr id="7" name="Right Brace 6"/>
            <p:cNvSpPr/>
            <p:nvPr/>
          </p:nvSpPr>
          <p:spPr>
            <a:xfrm rot="5400000">
              <a:off x="5014264" y="3106402"/>
              <a:ext cx="127639" cy="1673525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64250" y="4031907"/>
              <a:ext cx="1427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Delay factor</a:t>
              </a:r>
              <a:endParaRPr lang="en-GB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22953" y="3690037"/>
            <a:ext cx="3375803" cy="859365"/>
            <a:chOff x="6722853" y="4867621"/>
            <a:chExt cx="3375803" cy="859365"/>
          </a:xfrm>
        </p:grpSpPr>
        <p:sp>
          <p:nvSpPr>
            <p:cNvPr id="11" name="TextBox 10"/>
            <p:cNvSpPr txBox="1"/>
            <p:nvPr/>
          </p:nvSpPr>
          <p:spPr>
            <a:xfrm>
              <a:off x="7177177" y="5080655"/>
              <a:ext cx="29214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The damage function coefficient</a:t>
              </a:r>
              <a:endParaRPr lang="en-GB" dirty="0"/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flipH="1" flipV="1">
              <a:off x="6722853" y="4867621"/>
              <a:ext cx="454324" cy="5362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996939" y="3690037"/>
            <a:ext cx="1068095" cy="891228"/>
            <a:chOff x="5933291" y="3953536"/>
            <a:chExt cx="1434620" cy="846119"/>
          </a:xfrm>
        </p:grpSpPr>
        <p:sp>
          <p:nvSpPr>
            <p:cNvPr id="14" name="TextBox 13"/>
            <p:cNvSpPr txBox="1"/>
            <p:nvPr/>
          </p:nvSpPr>
          <p:spPr>
            <a:xfrm>
              <a:off x="5933291" y="4449016"/>
              <a:ext cx="970593" cy="350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TCRE</a:t>
              </a:r>
              <a:endParaRPr lang="en-GB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6829479" y="3953536"/>
              <a:ext cx="538432" cy="51526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8783129" y="1862832"/>
            <a:ext cx="2570671" cy="966461"/>
            <a:chOff x="8022567" y="3156965"/>
            <a:chExt cx="2570671" cy="966461"/>
          </a:xfrm>
        </p:grpSpPr>
        <p:sp>
          <p:nvSpPr>
            <p:cNvPr id="17" name="TextBox 16"/>
            <p:cNvSpPr txBox="1"/>
            <p:nvPr/>
          </p:nvSpPr>
          <p:spPr>
            <a:xfrm>
              <a:off x="8576813" y="3156965"/>
              <a:ext cx="2016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Unit cost of the backstop</a:t>
              </a:r>
              <a:endParaRPr lang="en-GB" dirty="0"/>
            </a:p>
          </p:txBody>
        </p:sp>
        <p:cxnSp>
          <p:nvCxnSpPr>
            <p:cNvPr id="18" name="Straight Arrow Connector 17"/>
            <p:cNvCxnSpPr>
              <a:stCxn id="17" idx="1"/>
            </p:cNvCxnSpPr>
            <p:nvPr/>
          </p:nvCxnSpPr>
          <p:spPr>
            <a:xfrm flipH="1">
              <a:off x="8022567" y="3480131"/>
              <a:ext cx="554246" cy="6432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247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39056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Applications of optimal peak warming</a:t>
            </a:r>
            <a:endParaRPr lang="en-GB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69207"/>
            <a:ext cx="5157787" cy="823912"/>
          </a:xfrm>
        </p:spPr>
        <p:txBody>
          <a:bodyPr>
            <a:normAutofit/>
          </a:bodyPr>
          <a:lstStyle/>
          <a:p>
            <a:r>
              <a:rPr lang="en-GB" b="0" dirty="0" smtClean="0"/>
              <a:t>Sensitivity analysis: optimal peak warming is highly uncertain</a:t>
            </a:r>
            <a:endParaRPr lang="en-GB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69207"/>
            <a:ext cx="5183188" cy="823912"/>
          </a:xfrm>
        </p:spPr>
        <p:txBody>
          <a:bodyPr/>
          <a:lstStyle/>
          <a:p>
            <a:r>
              <a:rPr lang="en-GB" b="0" dirty="0" smtClean="0"/>
              <a:t>Switching value of damages for optimal warming to be 1.5°C</a:t>
            </a:r>
            <a:endParaRPr lang="en-GB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58144"/>
            <a:ext cx="5183188" cy="393151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 “The economics of 1.5°C climate change” (</a:t>
            </a:r>
            <a:r>
              <a:rPr lang="en-GB" sz="2400" i="1" dirty="0" smtClean="0"/>
              <a:t>Ann. Rev. </a:t>
            </a:r>
            <a:r>
              <a:rPr lang="en-GB" sz="2400" i="1" dirty="0" err="1" smtClean="0"/>
              <a:t>Env</a:t>
            </a:r>
            <a:r>
              <a:rPr lang="en-GB" sz="2400" i="1" dirty="0" smtClean="0"/>
              <a:t>. Res</a:t>
            </a:r>
            <a:r>
              <a:rPr lang="en-GB" sz="2400" dirty="0" smtClean="0"/>
              <a:t>., 2018), we set all parameters to their central values and calculated the value of the damage function coefficient that sets optimal peak warming to </a:t>
            </a:r>
            <a:r>
              <a:rPr lang="en-GB" sz="2400" dirty="0"/>
              <a:t>1.5°C</a:t>
            </a:r>
          </a:p>
          <a:p>
            <a:r>
              <a:rPr lang="en-GB" sz="2400" dirty="0" smtClean="0"/>
              <a:t>Answer was 9.8</a:t>
            </a:r>
            <a:r>
              <a:rPr lang="en-GB" sz="2400" dirty="0"/>
              <a:t>% of global GDP at 3°C </a:t>
            </a:r>
            <a:r>
              <a:rPr lang="en-GB" sz="2400" dirty="0" smtClean="0"/>
              <a:t>warming</a:t>
            </a:r>
          </a:p>
          <a:p>
            <a:pPr lvl="1"/>
            <a:r>
              <a:rPr lang="en-GB" sz="1800" dirty="0" smtClean="0"/>
              <a:t>Outlier by traditional standards, not according to Climate Econometrics/New Climate Economy results</a:t>
            </a:r>
            <a:endParaRPr lang="en-GB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10" y="2093119"/>
            <a:ext cx="5397052" cy="395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44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Result 2: the optimal carbon price grows faster than the economy</a:t>
            </a:r>
            <a:endParaRPr lang="en-GB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GB" b="1" dirty="0" smtClean="0"/>
                  <a:t>Proposition 2.</a:t>
                </a:r>
                <a:r>
                  <a:rPr lang="en-GB" dirty="0" smtClean="0"/>
                  <a:t> The optimal carbon price is</a:t>
                </a:r>
              </a:p>
              <a:p>
                <a:endParaRPr lang="en-GB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</m:acc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growth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effect</m:t>
                          </m:r>
                        </m:lim>
                      </m:limLow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limLow>
                        <m:limLow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emissions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effect</m:t>
                          </m:r>
                        </m:lim>
                      </m:limLow>
                    </m:oMath>
                  </m:oMathPara>
                </a14:m>
                <a:endParaRPr lang="en-GB" dirty="0" smtClean="0"/>
              </a:p>
              <a:p>
                <a:pPr marL="0" indent="0" algn="ctr">
                  <a:buNone/>
                </a:pPr>
                <a:endParaRPr lang="en-GB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b="0" i="0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endParaRPr lang="en-GB" b="0" i="0" dirty="0" smtClean="0">
                  <a:latin typeface="Cambria Math"/>
                </a:endParaRPr>
              </a:p>
              <a:p>
                <a:r>
                  <a:rPr lang="en-GB" dirty="0" smtClean="0"/>
                  <a:t>This contrasts with the result in </a:t>
                </a:r>
                <a:r>
                  <a:rPr lang="en-GB" dirty="0" err="1" smtClean="0"/>
                  <a:t>Golosov</a:t>
                </a:r>
                <a:r>
                  <a:rPr lang="en-GB" dirty="0" smtClean="0"/>
                  <a:t> </a:t>
                </a:r>
                <a:r>
                  <a:rPr lang="en-GB" i="1" dirty="0" smtClean="0"/>
                  <a:t>et al</a:t>
                </a:r>
                <a:r>
                  <a:rPr lang="en-GB" dirty="0" smtClean="0"/>
                  <a:t>. (2014, </a:t>
                </a:r>
                <a:r>
                  <a:rPr lang="en-GB" i="1" dirty="0" smtClean="0"/>
                  <a:t>ECTA</a:t>
                </a:r>
                <a:r>
                  <a:rPr lang="en-GB" dirty="0" smtClean="0"/>
                  <a:t>), where the carbon price grows at the same rate as the economy</a:t>
                </a:r>
              </a:p>
              <a:p>
                <a:r>
                  <a:rPr lang="en-GB" dirty="0" smtClean="0">
                    <a:hlinkClick r:id="rId3" action="ppaction://hlinksldjump"/>
                  </a:rPr>
                  <a:t>We argue this is because </a:t>
                </a:r>
                <a:r>
                  <a:rPr lang="en-GB" dirty="0" err="1" smtClean="0">
                    <a:hlinkClick r:id="rId3" action="ppaction://hlinksldjump"/>
                  </a:rPr>
                  <a:t>Golosov</a:t>
                </a:r>
                <a:r>
                  <a:rPr lang="en-GB" dirty="0" smtClean="0">
                    <a:hlinkClick r:id="rId3" action="ppaction://hlinksldjump"/>
                  </a:rPr>
                  <a:t> </a:t>
                </a:r>
                <a:r>
                  <a:rPr lang="en-GB" i="1" dirty="0" smtClean="0">
                    <a:hlinkClick r:id="rId3" action="ppaction://hlinksldjump"/>
                  </a:rPr>
                  <a:t>et al</a:t>
                </a:r>
                <a:r>
                  <a:rPr lang="en-GB" dirty="0" smtClean="0">
                    <a:hlinkClick r:id="rId3" action="ppaction://hlinksldjump"/>
                  </a:rPr>
                  <a:t>. (2014) ignore saturation of carbon sinks </a:t>
                </a:r>
                <a:endParaRPr lang="en-GB" dirty="0" smtClean="0"/>
              </a:p>
              <a:p>
                <a:r>
                  <a:rPr lang="en-GB" dirty="0" smtClean="0"/>
                  <a:t>Our optimal carbon price initially rises at 3%, which is 0.5 </a:t>
                </a:r>
                <a:r>
                  <a:rPr lang="en-GB" dirty="0" err="1" smtClean="0"/>
                  <a:t>ppts</a:t>
                </a:r>
                <a:r>
                  <a:rPr lang="en-GB" dirty="0" smtClean="0"/>
                  <a:t> faster than assumed output growth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696" t="-2801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047778" y="3354964"/>
            <a:ext cx="1975445" cy="923330"/>
            <a:chOff x="7789687" y="3165592"/>
            <a:chExt cx="1647643" cy="923330"/>
          </a:xfrm>
        </p:grpSpPr>
        <p:sp>
          <p:nvSpPr>
            <p:cNvPr id="5" name="TextBox 4"/>
            <p:cNvSpPr txBox="1"/>
            <p:nvPr/>
          </p:nvSpPr>
          <p:spPr>
            <a:xfrm>
              <a:off x="8229632" y="3165592"/>
              <a:ext cx="12076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Change in abatement, </a:t>
              </a:r>
              <a:r>
                <a:rPr lang="en-GB" i="1" dirty="0" smtClean="0"/>
                <a:t>A</a:t>
              </a:r>
              <a:endParaRPr lang="en-GB" dirty="0"/>
            </a:p>
          </p:txBody>
        </p:sp>
        <p:cxnSp>
          <p:nvCxnSpPr>
            <p:cNvPr id="6" name="Straight Arrow Connector 5"/>
            <p:cNvCxnSpPr>
              <a:stCxn id="5" idx="1"/>
            </p:cNvCxnSpPr>
            <p:nvPr/>
          </p:nvCxnSpPr>
          <p:spPr>
            <a:xfrm flipH="1">
              <a:off x="7789687" y="3485126"/>
              <a:ext cx="439946" cy="363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141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Result </a:t>
            </a:r>
            <a:r>
              <a:rPr lang="en-GB" sz="4000" dirty="0"/>
              <a:t>3</a:t>
            </a:r>
            <a:r>
              <a:rPr lang="en-GB" sz="4000" dirty="0" smtClean="0"/>
              <a:t>: carbon prices under the Paris Agreement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7869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b="1" dirty="0" smtClean="0"/>
                  <a:t>Proposition 3. </a:t>
                </a:r>
                <a:r>
                  <a:rPr lang="en-GB" dirty="0" smtClean="0"/>
                  <a:t>The optimal carbon price under a binding temperature constraint is</a:t>
                </a:r>
              </a:p>
              <a:p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1" smtClean="0">
                          <a:latin typeface="Cambria Math"/>
                        </a:rPr>
                        <m:t>SCC</m:t>
                      </m:r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limLow>
                        <m:limLow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  <m:r>
                                    <a:rPr lang="en-GB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  <m:sSup>
                                        <m:sSup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  <a:ea typeface="Cambria Math"/>
                                            </a:rPr>
                                            <m:t>𝜁</m:t>
                                          </m:r>
                                        </m:e>
                                        <m:sup>
                                          <m:r>
                                            <a:rPr lang="en-GB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  <a:ea typeface="Cambria Math"/>
                                            </a:rPr>
                                            <m:t>𝑆</m:t>
                                          </m:r>
                                        </m:e>
                                      </m:acc>
                                    </m:num>
                                    <m:den>
                                      <m:r>
                                        <a:rPr lang="en-GB" i="1">
                                          <a:latin typeface="Cambria Math"/>
                                          <a:ea typeface="Cambria Math"/>
                                        </a:rPr>
                                        <m:t>𝜌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  <a:ea typeface="Cambria Math"/>
                                            </a:rPr>
                                            <m:t>𝜂</m:t>
                                          </m:r>
                                          <m:r>
                                            <a:rPr lang="en-GB" i="1">
                                              <a:latin typeface="Cambria Math"/>
                                              <a:ea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  <m:acc>
                                        <m:accPr>
                                          <m:chr m:val="̂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  <a:ea typeface="Cambria Math"/>
                                            </a:rPr>
                                            <m:t>𝑔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acc>
                                    <m:accPr>
                                      <m:chr m:val="̅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acc>
                                </m:sub>
                              </m:sSub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/>
                                          <a:ea typeface="Cambria Math"/>
                                        </a:rPr>
                                        <m:t>𝜌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  <a:ea typeface="Cambria Math"/>
                                        </a:rPr>
                                        <m:t>𝜂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  <a:ea typeface="Cambria Math"/>
                                            </a:rPr>
                                            <m:t>𝑔</m:t>
                                          </m:r>
                                        </m:e>
                                      </m:acc>
                                    </m:e>
                                  </m:d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GB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acc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/>
                            </a:rPr>
                            <m:t>Hotelling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b="0" i="0" smtClean="0">
                              <a:latin typeface="Cambria Math"/>
                            </a:rPr>
                            <m:t>premium</m:t>
                          </m:r>
                        </m:lim>
                      </m:limLow>
                    </m:oMath>
                  </m:oMathPara>
                </a14:m>
                <a:endParaRPr lang="en-GB" dirty="0" smtClean="0"/>
              </a:p>
              <a:p>
                <a:endParaRPr lang="en-GB" b="1" dirty="0" smtClean="0"/>
              </a:p>
              <a:p>
                <a:r>
                  <a:rPr lang="en-GB" b="1" dirty="0" smtClean="0"/>
                  <a:t>Proposition 4</a:t>
                </a:r>
                <a:r>
                  <a:rPr lang="en-GB" dirty="0" smtClean="0"/>
                  <a:t>. If you ignore damages (cost-effectiveness analysis), the optimal carbon price under a binding temperature constraint just follows the simple </a:t>
                </a:r>
                <a:r>
                  <a:rPr lang="en-GB" dirty="0" err="1" smtClean="0"/>
                  <a:t>Hotelling</a:t>
                </a:r>
                <a:r>
                  <a:rPr lang="en-GB" dirty="0" smtClean="0"/>
                  <a:t> rule</a:t>
                </a:r>
              </a:p>
              <a:p>
                <a:endParaRPr lang="en-GB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  <m:acc>
                                <m:accPr>
                                  <m:chr m:val="̂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</m:d>
                          <m:r>
                            <a:rPr lang="en-GB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endParaRPr lang="en-GB" baseline="-25000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pPr marL="0" indent="0" algn="ctr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78692"/>
              </a:xfrm>
              <a:blipFill rotWithShape="0">
                <a:blip r:embed="rId3"/>
                <a:stretch>
                  <a:fillRect l="-928" t="-3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56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870" y="1300667"/>
            <a:ext cx="8428851" cy="5437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320"/>
          </a:xfrm>
        </p:spPr>
        <p:txBody>
          <a:bodyPr>
            <a:noAutofit/>
          </a:bodyPr>
          <a:lstStyle/>
          <a:p>
            <a:r>
              <a:rPr lang="en-GB" sz="3600" dirty="0" smtClean="0"/>
              <a:t>Taking damages into account under the Paris Agreement brings abatement effort forward significantly</a:t>
            </a:r>
            <a:endParaRPr lang="en-GB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70555" y="1958547"/>
            <a:ext cx="2073161" cy="951836"/>
            <a:chOff x="2725944" y="1984075"/>
            <a:chExt cx="2073161" cy="664234"/>
          </a:xfrm>
        </p:grpSpPr>
        <p:sp>
          <p:nvSpPr>
            <p:cNvPr id="9" name="Left Brace 8"/>
            <p:cNvSpPr/>
            <p:nvPr/>
          </p:nvSpPr>
          <p:spPr>
            <a:xfrm rot="10800000">
              <a:off x="2725944" y="1984075"/>
              <a:ext cx="638356" cy="664234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64300" y="2026238"/>
              <a:ext cx="1434805" cy="579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Corresponding carbon price c. 1/3 higher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382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218" y="40460"/>
            <a:ext cx="10820564" cy="1099969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Exhibit 1: the temperature response to a CO</a:t>
            </a:r>
            <a:r>
              <a:rPr lang="en-GB" sz="2800" b="1" baseline="-25000" dirty="0" smtClean="0"/>
              <a:t>2</a:t>
            </a:r>
            <a:r>
              <a:rPr lang="en-GB" sz="2800" b="1" dirty="0" smtClean="0"/>
              <a:t> emission is approximately instantaneous and constant as a function of time</a:t>
            </a: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88" y="1140429"/>
            <a:ext cx="9034061" cy="47710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0091" y="5990883"/>
            <a:ext cx="9571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“it is a widely held misconception that the main effects of a CO</a:t>
            </a:r>
            <a:r>
              <a:rPr lang="en-GB" baseline="-25000" dirty="0" smtClean="0"/>
              <a:t>2</a:t>
            </a:r>
            <a:r>
              <a:rPr lang="en-GB" dirty="0" smtClean="0"/>
              <a:t> emission will not be felt for several decades” (</a:t>
            </a:r>
            <a:r>
              <a:rPr lang="en-GB" dirty="0" err="1" smtClean="0"/>
              <a:t>Ricke</a:t>
            </a:r>
            <a:r>
              <a:rPr lang="en-GB" dirty="0" smtClean="0"/>
              <a:t> and </a:t>
            </a:r>
            <a:r>
              <a:rPr lang="en-GB" dirty="0" err="1" smtClean="0"/>
              <a:t>Caldeira</a:t>
            </a:r>
            <a:r>
              <a:rPr lang="en-GB" dirty="0" smtClean="0"/>
              <a:t>, </a:t>
            </a:r>
            <a:r>
              <a:rPr lang="en-GB" i="1" dirty="0" smtClean="0"/>
              <a:t>ERL</a:t>
            </a:r>
            <a:r>
              <a:rPr lang="en-GB" dirty="0" smtClean="0"/>
              <a:t>, 2014)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3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5124"/>
            <a:ext cx="9144000" cy="2387600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Cumulative carbon emissions and economic policy: in search of general principles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56411"/>
            <a:ext cx="9144000" cy="1001388"/>
          </a:xfrm>
        </p:spPr>
        <p:txBody>
          <a:bodyPr/>
          <a:lstStyle/>
          <a:p>
            <a:r>
              <a:rPr lang="en-GB" dirty="0" smtClean="0"/>
              <a:t>Simon Dietz (LSE &amp; Oxford)</a:t>
            </a:r>
          </a:p>
          <a:p>
            <a:r>
              <a:rPr lang="en-GB" dirty="0" smtClean="0"/>
              <a:t>Frank </a:t>
            </a:r>
            <a:r>
              <a:rPr lang="en-GB" dirty="0" err="1" smtClean="0"/>
              <a:t>Venmans</a:t>
            </a:r>
            <a:r>
              <a:rPr lang="en-GB" dirty="0" smtClean="0"/>
              <a:t> (U. Mons &amp; LSE)</a:t>
            </a:r>
          </a:p>
        </p:txBody>
      </p:sp>
    </p:spTree>
    <p:extLst>
      <p:ext uri="{BB962C8B-B14F-4D97-AF65-F5344CB8AC3E}">
        <p14:creationId xmlns:p14="http://schemas.microsoft.com/office/powerpoint/2010/main" val="32278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585" y="270234"/>
            <a:ext cx="10515600" cy="1325563"/>
          </a:xfrm>
        </p:spPr>
        <p:txBody>
          <a:bodyPr>
            <a:noAutofit/>
          </a:bodyPr>
          <a:lstStyle/>
          <a:p>
            <a:r>
              <a:rPr lang="en-GB" sz="4000" dirty="0" smtClean="0"/>
              <a:t>Result : the </a:t>
            </a:r>
            <a:r>
              <a:rPr lang="en-GB" sz="4000" dirty="0"/>
              <a:t>optimal transition is </a:t>
            </a:r>
            <a:r>
              <a:rPr lang="en-GB" sz="4000" dirty="0" smtClean="0"/>
              <a:t>slow</a:t>
            </a:r>
            <a:endParaRPr lang="en-GB" sz="40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5313" y="1825625"/>
            <a:ext cx="3165896" cy="435133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Flow-stock property of 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makes us want to smooth abatement over time (reminiscent of “prices &amp; quantities”)</a:t>
            </a:r>
          </a:p>
          <a:p>
            <a:r>
              <a:rPr lang="en-GB" sz="2000" dirty="0" smtClean="0"/>
              <a:t>Because carbon sinks get saturated, abatement needs to be brought forward</a:t>
            </a:r>
            <a:endParaRPr lang="en-GB" sz="2000" dirty="0"/>
          </a:p>
          <a:p>
            <a:r>
              <a:rPr lang="en-GB" sz="2000" dirty="0" smtClean="0"/>
              <a:t>So although optimal peak warming is highly uncertain, 21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century warming is much less so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7010305" cy="461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63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Growth of the optimal carbon price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63983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 smtClean="0"/>
                  <a:t>We find that the optimal carbon price grows faster than output</a:t>
                </a:r>
              </a:p>
              <a:p>
                <a:r>
                  <a:rPr lang="en-GB" dirty="0" err="1" smtClean="0"/>
                  <a:t>Golosov</a:t>
                </a:r>
                <a:r>
                  <a:rPr lang="en-GB" dirty="0" smtClean="0"/>
                  <a:t> </a:t>
                </a:r>
                <a:r>
                  <a:rPr lang="en-GB" i="1" dirty="0" smtClean="0"/>
                  <a:t>et al</a:t>
                </a:r>
                <a:r>
                  <a:rPr lang="en-GB" dirty="0" smtClean="0"/>
                  <a:t>. (2014) find that it grows at the same rate</a:t>
                </a:r>
              </a:p>
              <a:p>
                <a:r>
                  <a:rPr lang="en-GB" dirty="0" smtClean="0"/>
                  <a:t>How do we reconcile these accounts?</a:t>
                </a:r>
              </a:p>
              <a:p>
                <a:r>
                  <a:rPr lang="en-GB" dirty="0" smtClean="0"/>
                  <a:t>Marginal damage as a function of cumulative emissions is</a:t>
                </a:r>
              </a:p>
              <a:p>
                <a:endParaRPr lang="en-GB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𝑑𝑀</m:t>
                          </m:r>
                        </m:den>
                      </m:f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𝑑𝑀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0" indent="0" algn="ctr">
                  <a:buNone/>
                </a:pPr>
                <a:endParaRPr lang="en-GB" dirty="0"/>
              </a:p>
              <a:p>
                <a:r>
                  <a:rPr lang="en-GB" dirty="0" smtClean="0"/>
                  <a:t>In </a:t>
                </a:r>
                <a:r>
                  <a:rPr lang="en-GB" dirty="0" err="1"/>
                  <a:t>Golosov</a:t>
                </a:r>
                <a:r>
                  <a:rPr lang="en-GB" dirty="0"/>
                  <a:t> </a:t>
                </a:r>
                <a:r>
                  <a:rPr lang="en-GB" i="1" dirty="0"/>
                  <a:t>et al</a:t>
                </a:r>
                <a:r>
                  <a:rPr lang="en-GB" dirty="0" smtClean="0"/>
                  <a:t>., </a:t>
                </a:r>
                <a:r>
                  <a:rPr lang="en-GB" i="1" dirty="0" smtClean="0"/>
                  <a:t>d</a:t>
                </a:r>
                <a:r>
                  <a:rPr lang="en-GB" i="1" baseline="30000" dirty="0" smtClean="0"/>
                  <a:t>2</a:t>
                </a:r>
                <a:r>
                  <a:rPr lang="en-GB" dirty="0" smtClean="0"/>
                  <a:t>ln</a:t>
                </a:r>
                <a:r>
                  <a:rPr lang="en-GB" i="1" dirty="0" smtClean="0"/>
                  <a:t>Q/dT</a:t>
                </a:r>
                <a:r>
                  <a:rPr lang="en-GB" i="1" baseline="30000" dirty="0" smtClean="0"/>
                  <a:t>2</a:t>
                </a:r>
                <a:r>
                  <a:rPr lang="en-GB" dirty="0" smtClean="0"/>
                  <a:t>&gt;0, but this is exactly offset by </a:t>
                </a:r>
                <a:r>
                  <a:rPr lang="en-GB" i="1" dirty="0" smtClean="0"/>
                  <a:t>d</a:t>
                </a:r>
                <a:r>
                  <a:rPr lang="en-GB" i="1" baseline="30000" dirty="0" smtClean="0"/>
                  <a:t>2</a:t>
                </a:r>
                <a:r>
                  <a:rPr lang="en-GB" i="1" dirty="0" smtClean="0"/>
                  <a:t>T/dM</a:t>
                </a:r>
                <a:r>
                  <a:rPr lang="en-GB" i="1" baseline="30000" dirty="0" smtClean="0"/>
                  <a:t>2</a:t>
                </a:r>
                <a:r>
                  <a:rPr lang="en-GB" dirty="0" smtClean="0"/>
                  <a:t>&lt;0, while </a:t>
                </a:r>
                <a:r>
                  <a:rPr lang="en-GB" i="1" dirty="0" smtClean="0"/>
                  <a:t>d</a:t>
                </a:r>
                <a:r>
                  <a:rPr lang="en-GB" i="1" baseline="30000" dirty="0" smtClean="0"/>
                  <a:t>2</a:t>
                </a:r>
                <a:r>
                  <a:rPr lang="en-GB" i="1" dirty="0" smtClean="0"/>
                  <a:t>M/dS</a:t>
                </a:r>
                <a:r>
                  <a:rPr lang="en-GB" i="1" baseline="30000" dirty="0" smtClean="0"/>
                  <a:t>2</a:t>
                </a:r>
                <a:r>
                  <a:rPr lang="en-GB" dirty="0" smtClean="0"/>
                  <a:t>=0</a:t>
                </a:r>
              </a:p>
              <a:p>
                <a:r>
                  <a:rPr lang="en-GB" dirty="0" smtClean="0"/>
                  <a:t>In our model, there is saturation of carbon sinks, </a:t>
                </a:r>
                <a:r>
                  <a:rPr lang="en-GB" i="1" dirty="0" smtClean="0"/>
                  <a:t>d</a:t>
                </a:r>
                <a:r>
                  <a:rPr lang="en-GB" i="1" baseline="30000" dirty="0" smtClean="0"/>
                  <a:t>2</a:t>
                </a:r>
                <a:r>
                  <a:rPr lang="en-GB" i="1" dirty="0" smtClean="0"/>
                  <a:t>M/dS</a:t>
                </a:r>
                <a:r>
                  <a:rPr lang="en-GB" i="1" baseline="30000" dirty="0" smtClean="0"/>
                  <a:t>2</a:t>
                </a:r>
                <a:r>
                  <a:rPr lang="en-GB" dirty="0"/>
                  <a:t>&gt;</a:t>
                </a:r>
                <a:r>
                  <a:rPr lang="en-GB" dirty="0" smtClean="0"/>
                  <a:t>0, and this exactly offsets </a:t>
                </a:r>
                <a:r>
                  <a:rPr lang="en-GB" i="1" dirty="0" smtClean="0"/>
                  <a:t>d</a:t>
                </a:r>
                <a:r>
                  <a:rPr lang="en-GB" i="1" baseline="30000" dirty="0" smtClean="0"/>
                  <a:t>2</a:t>
                </a:r>
                <a:r>
                  <a:rPr lang="en-GB" i="1" dirty="0" smtClean="0"/>
                  <a:t>T/dM</a:t>
                </a:r>
                <a:r>
                  <a:rPr lang="en-GB" i="1" baseline="30000" dirty="0" smtClean="0"/>
                  <a:t>2</a:t>
                </a:r>
                <a:r>
                  <a:rPr lang="en-GB" dirty="0" smtClean="0"/>
                  <a:t>&lt;0, while </a:t>
                </a:r>
                <a:r>
                  <a:rPr lang="en-GB" i="1" dirty="0" smtClean="0"/>
                  <a:t>d</a:t>
                </a:r>
                <a:r>
                  <a:rPr lang="en-GB" i="1" baseline="30000" dirty="0" smtClean="0"/>
                  <a:t>2</a:t>
                </a:r>
                <a:r>
                  <a:rPr lang="en-GB" dirty="0" smtClean="0"/>
                  <a:t>ln</a:t>
                </a:r>
                <a:r>
                  <a:rPr lang="en-GB" i="1" dirty="0" smtClean="0"/>
                  <a:t>Q/dT</a:t>
                </a:r>
                <a:r>
                  <a:rPr lang="en-GB" i="1" baseline="30000" dirty="0" smtClean="0"/>
                  <a:t>2</a:t>
                </a:r>
                <a:r>
                  <a:rPr lang="en-GB" dirty="0" smtClean="0"/>
                  <a:t>&gt;0</a:t>
                </a:r>
              </a:p>
              <a:p>
                <a:r>
                  <a:rPr lang="en-GB" dirty="0" smtClean="0">
                    <a:hlinkClick r:id="rId3" action="ppaction://hlinksldjump"/>
                  </a:rPr>
                  <a:t>Back to results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639830"/>
              </a:xfrm>
              <a:blipFill rotWithShape="0">
                <a:blip r:embed="rId4"/>
                <a:stretch>
                  <a:fillRect l="-812" t="-3022" b="-14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52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3737"/>
          </a:xfrm>
        </p:spPr>
        <p:txBody>
          <a:bodyPr>
            <a:normAutofit/>
          </a:bodyPr>
          <a:lstStyle/>
          <a:p>
            <a:r>
              <a:rPr lang="en-GB" dirty="0" smtClean="0"/>
              <a:t>Assumptions to generate a simple solution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8862"/>
                <a:ext cx="10515600" cy="4678101"/>
              </a:xfrm>
            </p:spPr>
            <p:txBody>
              <a:bodyPr>
                <a:normAutofit/>
              </a:bodyPr>
              <a:lstStyle/>
              <a:p>
                <a:r>
                  <a:rPr lang="en-GB" b="0" dirty="0" smtClean="0"/>
                  <a:t>We assume the economy is approximately on a BGP throughout, with constant growth and savings</a:t>
                </a:r>
              </a:p>
              <a:p>
                <a:r>
                  <a:rPr lang="en-GB" dirty="0" smtClean="0"/>
                  <a:t>Strictly speaking this only happens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en-GB" b="0" dirty="0" smtClean="0"/>
              </a:p>
              <a:p>
                <a:r>
                  <a:rPr lang="en-GB" dirty="0" smtClean="0"/>
                  <a:t>But we can assume the economy starts close to this as: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GB" b="0" dirty="0" smtClean="0"/>
                  <a:t>Historically growth has been broadly trendless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GB" dirty="0" smtClean="0"/>
                  <a:t>On optimal paths, temperature and emissions should have small effects on growth relative to technological progress:</a:t>
                </a:r>
                <a:endParaRPr lang="en-GB" b="0" dirty="0" smtClean="0"/>
              </a:p>
              <a:p>
                <a:endParaRPr lang="en-GB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8862"/>
                <a:ext cx="10515600" cy="4678101"/>
              </a:xfrm>
              <a:blipFill rotWithShape="0">
                <a:blip r:embed="rId3"/>
                <a:stretch>
                  <a:fillRect l="-1043" t="-2216" r="-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93" y="4620382"/>
            <a:ext cx="9396061" cy="18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5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Assumptions to generate a simple solution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Because the climate system adjusts quickly to CO</a:t>
                </a:r>
                <a:r>
                  <a:rPr lang="en-GB" baseline="-25000" dirty="0" smtClean="0"/>
                  <a:t>2</a:t>
                </a:r>
                <a:r>
                  <a:rPr lang="en-GB" dirty="0" smtClean="0"/>
                  <a:t> emissions,</a:t>
                </a:r>
              </a:p>
              <a:p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d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𝜂</m:t>
                                    </m:r>
                                  </m:sup>
                                </m:s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𝑇𝑑𝑡</m:t>
                                </m:r>
                              </m:e>
                            </m:nary>
                          </m:e>
                        </m:mr>
                        <m:mr>
                          <m:e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𝜂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GB" b="0" dirty="0" smtClean="0"/>
              </a:p>
              <a:p>
                <a:endParaRPr lang="en-GB" dirty="0" smtClean="0"/>
              </a:p>
              <a:p>
                <a:r>
                  <a:rPr lang="en-GB" dirty="0" smtClean="0"/>
                  <a:t>Intuition: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b="0" dirty="0" smtClean="0"/>
                  <a:t>, which means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b="0" dirty="0" smtClean="0"/>
                  <a:t> depends on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b="0" dirty="0" smtClean="0"/>
                  <a:t> over first few years. Over a short period,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is approximately constant.</a:t>
                </a:r>
                <a:endParaRPr lang="en-GB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89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Assumptions to generate a simple solution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 smtClean="0"/>
                  <a:t>Because </a:t>
                </a:r>
                <a:r>
                  <a:rPr lang="en-GB" dirty="0"/>
                  <a:t>the climate system adjusts quickly to CO</a:t>
                </a:r>
                <a:r>
                  <a:rPr lang="en-GB" baseline="-25000" dirty="0"/>
                  <a:t>2</a:t>
                </a:r>
                <a:r>
                  <a:rPr lang="en-GB" dirty="0"/>
                  <a:t> emissions</a:t>
                </a:r>
                <a:r>
                  <a:rPr lang="en-GB" dirty="0" smtClean="0"/>
                  <a:t>,</a:t>
                </a:r>
              </a:p>
              <a:p>
                <a:pPr marL="0" indent="0">
                  <a:buNone/>
                </a:pPr>
                <a:endParaRPr lang="en-GB" b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𝜀𝜁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𝑆𝑑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GB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where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acc>
                      <m:accPr>
                        <m:chr m:val="̇"/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Intuition: again it comes down to the fact that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dirty="0" smtClean="0"/>
                  <a:t> is large (about 0.5).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 smtClean="0"/>
                  <a:t> depends on last few years, over which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GB" dirty="0" smtClean="0"/>
                  <a:t> is approximately constant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 b="-3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4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optimal path of cumulative emissions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6291"/>
                <a:ext cx="10515600" cy="468067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 smtClean="0"/>
                  <a:t>Using these assumptions we obtain a linear differential equation for cumulative emissions:</a:t>
                </a:r>
              </a:p>
              <a:p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̈"/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acc>
                            <m:r>
                              <m:rPr>
                                <m:brk m:alnAt="7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limLow>
                              <m:limLow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𝜂</m:t>
                                            </m:r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</m:acc>
                                      </m:e>
                                    </m:d>
                                    <m:acc>
                                      <m:accPr>
                                        <m:chr m:val="̇"/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acc>
                                  </m:e>
                                </m:groupChr>
                              </m:e>
                              <m:li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lim>
                            </m:limLow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mr>
                        <m:mr>
                          <m:e/>
                          <m:e>
                            <m:limLow>
                              <m:limLow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f>
                                      <m:fPr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GB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  <m:sup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𝜗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en-GB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𝜀</m:t>
                                            </m:r>
                                          </m:e>
                                        </m:d>
                                      </m:den>
                                    </m:f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f>
                                      <m:fPr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𝜁</m:t>
                                            </m:r>
                                          </m:e>
                                          <m:sup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num>
                                      <m:den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den>
                                    </m:f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groupCh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li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lim>
                            </m:limLow>
                          </m:e>
                        </m:mr>
                        <m:mr>
                          <m:e/>
                          <m:e>
                            <m:limLow>
                              <m:limLow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𝜂</m:t>
                                            </m:r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</m:acc>
                                      </m:e>
                                    </m:d>
                                    <m:f>
                                      <m:fPr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num>
                                      <m:den>
                                        <m:r>
                                          <a:rPr lang="en-GB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den>
                                    </m:f>
                                  </m:e>
                                </m:groupChr>
                              </m:e>
                              <m:li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lim>
                            </m:limLow>
                          </m:e>
                        </m:mr>
                      </m:m>
                    </m:oMath>
                  </m:oMathPara>
                </a14:m>
                <a:endParaRPr lang="en-GB" dirty="0" smtClean="0"/>
              </a:p>
              <a:p>
                <a:r>
                  <a:rPr lang="en-GB" dirty="0" smtClean="0"/>
                  <a:t>The solution to this is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 smtClean="0"/>
                  <a:t> in the steady state 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6291"/>
                <a:ext cx="10515600" cy="4680672"/>
              </a:xfrm>
              <a:blipFill rotWithShape="0">
                <a:blip r:embed="rId3"/>
                <a:stretch>
                  <a:fillRect l="-928" t="-1953" b="-2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82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1020"/>
          </a:xfrm>
        </p:spPr>
        <p:txBody>
          <a:bodyPr>
            <a:normAutofit/>
          </a:bodyPr>
          <a:lstStyle/>
          <a:p>
            <a:r>
              <a:rPr lang="en-GB" dirty="0" smtClean="0"/>
              <a:t>Testing alternative solution concepts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93115"/>
            <a:ext cx="3992418" cy="468384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Solve optimal control problem with short warming delay numerically, which does not require Assumptions 1-3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Solve optimal control problem assuming no warming delay. Again this does not require Assumptions 1-3.</a:t>
            </a:r>
          </a:p>
          <a:p>
            <a:pPr marL="0" indent="0">
              <a:buNone/>
            </a:pPr>
            <a:r>
              <a:rPr lang="en-GB" sz="1600" dirty="0" smtClean="0">
                <a:hlinkClick r:id="rId3" action="ppaction://hlinksldjump"/>
              </a:rPr>
              <a:t>Back to results</a:t>
            </a:r>
            <a:r>
              <a:rPr lang="en-GB" dirty="0" smtClean="0">
                <a:hlinkClick r:id="rId3" action="ppaction://hlinksldjump"/>
              </a:rPr>
              <a:t> </a:t>
            </a:r>
            <a:endParaRPr lang="en-GB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976095"/>
              </p:ext>
            </p:extLst>
          </p:nvPr>
        </p:nvGraphicFramePr>
        <p:xfrm>
          <a:off x="5283201" y="1256146"/>
          <a:ext cx="5925058" cy="536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821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218" y="40460"/>
            <a:ext cx="10820564" cy="1099969"/>
          </a:xfrm>
        </p:spPr>
        <p:txBody>
          <a:bodyPr>
            <a:noAutofit/>
          </a:bodyPr>
          <a:lstStyle/>
          <a:p>
            <a:r>
              <a:rPr lang="en-GB" sz="2800" dirty="0"/>
              <a:t>Other examples of warming up too slowly in response to an emissions of CO</a:t>
            </a:r>
            <a:r>
              <a:rPr lang="en-GB" sz="2800" baseline="-25000" dirty="0"/>
              <a:t>2</a:t>
            </a:r>
            <a:r>
              <a:rPr lang="en-GB" sz="2800" dirty="0"/>
              <a:t>: </a:t>
            </a:r>
            <a:r>
              <a:rPr lang="en-GB" sz="2800" dirty="0" smtClean="0"/>
              <a:t>FUND and PAGE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73" y="1071418"/>
            <a:ext cx="9762836" cy="569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09" y="142060"/>
            <a:ext cx="10820564" cy="1099969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Other examples of warming up too slowly in response to an emissions of CO</a:t>
            </a:r>
            <a:r>
              <a:rPr lang="en-GB" sz="2800" b="1" baseline="-25000" dirty="0" smtClean="0"/>
              <a:t>2</a:t>
            </a:r>
            <a:r>
              <a:rPr lang="en-GB" sz="2800" b="1" dirty="0" smtClean="0"/>
              <a:t>: </a:t>
            </a:r>
            <a:r>
              <a:rPr lang="en-GB" sz="2800" b="1" dirty="0" err="1" smtClean="0"/>
              <a:t>Lemoine</a:t>
            </a:r>
            <a:r>
              <a:rPr lang="en-GB" sz="2800" b="1" dirty="0" smtClean="0"/>
              <a:t> and </a:t>
            </a:r>
            <a:r>
              <a:rPr lang="en-GB" sz="2800" b="1" dirty="0" err="1" smtClean="0"/>
              <a:t>Rudik</a:t>
            </a:r>
            <a:r>
              <a:rPr lang="en-GB" sz="2800" b="1" dirty="0" smtClean="0"/>
              <a:t> (2017, </a:t>
            </a:r>
            <a:r>
              <a:rPr lang="en-GB" sz="2800" i="1" dirty="0" smtClean="0"/>
              <a:t>AER</a:t>
            </a:r>
            <a:r>
              <a:rPr lang="en-GB" sz="2800" dirty="0" smtClean="0"/>
              <a:t>)</a:t>
            </a:r>
            <a:endParaRPr lang="en-GB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223" y="1242029"/>
            <a:ext cx="7628571" cy="50857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42109" y="6249502"/>
            <a:ext cx="1026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See </a:t>
            </a:r>
            <a:r>
              <a:rPr lang="en-GB" dirty="0" err="1" smtClean="0"/>
              <a:t>Mattauch</a:t>
            </a:r>
            <a:r>
              <a:rPr lang="en-GB" dirty="0" smtClean="0"/>
              <a:t>, Dietz et al., 2019, “Steering </a:t>
            </a:r>
            <a:r>
              <a:rPr lang="en-GB" dirty="0"/>
              <a:t>the climate system</a:t>
            </a:r>
            <a:r>
              <a:rPr lang="en-GB" dirty="0" smtClean="0"/>
              <a:t>: an </a:t>
            </a:r>
            <a:r>
              <a:rPr lang="en-GB" dirty="0"/>
              <a:t>extended </a:t>
            </a:r>
            <a:r>
              <a:rPr lang="en-GB" dirty="0" smtClean="0"/>
              <a:t>comment”, for a critique of LR17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3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744"/>
            <a:ext cx="5481680" cy="1325563"/>
          </a:xfrm>
        </p:spPr>
        <p:txBody>
          <a:bodyPr>
            <a:noAutofit/>
          </a:bodyPr>
          <a:lstStyle/>
          <a:p>
            <a:r>
              <a:rPr lang="en-GB" sz="3200" dirty="0" smtClean="0"/>
              <a:t>Why is the </a:t>
            </a:r>
            <a:r>
              <a:rPr lang="en-GB" sz="3200" dirty="0"/>
              <a:t>temperature response ~</a:t>
            </a:r>
            <a:r>
              <a:rPr lang="en-GB" sz="3200" dirty="0" smtClean="0"/>
              <a:t> instantaneous </a:t>
            </a:r>
            <a:r>
              <a:rPr lang="en-GB" sz="3200" dirty="0"/>
              <a:t>and constant as a function of </a:t>
            </a:r>
            <a:r>
              <a:rPr lang="en-GB" sz="3200" dirty="0" smtClean="0"/>
              <a:t>time?</a:t>
            </a:r>
            <a:endParaRPr lang="en-GB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65745"/>
                <a:ext cx="5830019" cy="478853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sz="2400" dirty="0" smtClean="0"/>
                  <a:t>Define the Carbon-Climate Response (CCR), or Transient Climate Response to Cumulative Carbon Emissions (TCRE), as</a:t>
                </a:r>
              </a:p>
              <a:p>
                <a:endParaRPr lang="en-GB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CCR</m:t>
                      </m:r>
                      <m:r>
                        <m:rPr>
                          <m:nor/>
                        </m:rPr>
                        <a:rPr lang="en-GB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GB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CRE</m:t>
                      </m:r>
                      <m:r>
                        <a:rPr lang="en-GB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≝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dirty="0" smtClean="0"/>
              </a:p>
              <a:p>
                <a:endParaRPr lang="en-GB" sz="2400" dirty="0" smtClean="0"/>
              </a:p>
              <a:p>
                <a:r>
                  <a:rPr lang="en-GB" sz="2400" dirty="0" smtClean="0"/>
                  <a:t>TCRE is approximately constant, because concave increasing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/∆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sz="2400" dirty="0" smtClean="0"/>
                  <a:t> (thermal inertia) is almost exactly offset by convex decreasing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2400" dirty="0" smtClean="0"/>
                  <a:t> (gradual CO</a:t>
                </a:r>
                <a:r>
                  <a:rPr lang="en-GB" sz="2400" baseline="-25000" dirty="0" smtClean="0"/>
                  <a:t>2</a:t>
                </a:r>
                <a:r>
                  <a:rPr lang="en-GB" sz="2400" dirty="0" smtClean="0"/>
                  <a:t> absorption)</a:t>
                </a:r>
              </a:p>
              <a:p>
                <a:r>
                  <a:rPr lang="en-GB" sz="2400" dirty="0" smtClean="0"/>
                  <a:t>Why the offsetting? Likely because both processes are governed by mixing of surface and deep ocean waters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65745"/>
                <a:ext cx="5830019" cy="4788535"/>
              </a:xfrm>
              <a:blipFill rotWithShape="0">
                <a:blip r:embed="rId3"/>
                <a:stretch>
                  <a:fillRect l="-1255" t="-2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075" y="181810"/>
            <a:ext cx="4647619" cy="6676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27853" y="43310"/>
            <a:ext cx="2723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</a:rPr>
              <a:t>Source: Matthews et al., (2009) </a:t>
            </a:r>
            <a:r>
              <a:rPr lang="en-GB" sz="1200" i="1" dirty="0" smtClean="0">
                <a:solidFill>
                  <a:schemeClr val="bg1">
                    <a:lumMod val="75000"/>
                  </a:schemeClr>
                </a:solidFill>
              </a:rPr>
              <a:t>Nature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08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921164"/>
                <a:ext cx="5691909" cy="465766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sz="2400" dirty="0" smtClean="0"/>
                  <a:t>Parts (a) and (b) of the chart show three model experiments – vastly different amounts of CO</a:t>
                </a:r>
                <a:r>
                  <a:rPr lang="en-GB" sz="2400" baseline="-25000" dirty="0" smtClean="0"/>
                  <a:t>2</a:t>
                </a:r>
                <a:r>
                  <a:rPr lang="en-GB" sz="2400" dirty="0" smtClean="0"/>
                  <a:t> being pumped in, against different background concentrations</a:t>
                </a:r>
              </a:p>
              <a:p>
                <a:r>
                  <a:rPr lang="en-GB" sz="2400" dirty="0" smtClean="0"/>
                  <a:t>Notice that TCRE (CCR) is always about 1.7°C/</a:t>
                </a:r>
                <a:r>
                  <a:rPr lang="en-GB" sz="2400" dirty="0" err="1" smtClean="0"/>
                  <a:t>TtC</a:t>
                </a:r>
                <a:endParaRPr lang="en-GB" sz="2400" dirty="0" smtClean="0"/>
              </a:p>
              <a:p>
                <a:r>
                  <a:rPr lang="en-GB" sz="2400" dirty="0" smtClean="0"/>
                  <a:t>This shows the TCRE is not only time-independent, it is concentration-independent</a:t>
                </a:r>
              </a:p>
              <a:p>
                <a:r>
                  <a:rPr lang="en-GB" sz="2400" dirty="0" smtClean="0"/>
                  <a:t>Why?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/∆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GB" sz="2400" dirty="0" smtClean="0"/>
                  <a:t> decreases with concentration (log forcing), but this is exactly offset by increasing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2400" dirty="0" smtClean="0"/>
                  <a:t> (</a:t>
                </a:r>
                <a:r>
                  <a:rPr lang="en-GB" sz="2400" u="sng" dirty="0" smtClean="0"/>
                  <a:t>saturation of carbon sinks</a:t>
                </a:r>
                <a:r>
                  <a:rPr lang="en-GB" sz="2400" dirty="0" smtClean="0"/>
                  <a:t>)</a:t>
                </a:r>
              </a:p>
              <a:p>
                <a:r>
                  <a:rPr lang="en-GB" sz="2400" dirty="0" smtClean="0"/>
                  <a:t>If the TCRE is time- and concentration-independent, then…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921164"/>
                <a:ext cx="5691909" cy="4657660"/>
              </a:xfrm>
              <a:blipFill rotWithShape="0">
                <a:blip r:embed="rId3"/>
                <a:stretch>
                  <a:fillRect l="-1178" t="-1702" r="-1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071" y="181810"/>
            <a:ext cx="4647619" cy="6676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27853" y="43310"/>
            <a:ext cx="2723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75000"/>
                  </a:schemeClr>
                </a:solidFill>
              </a:rPr>
              <a:t>Source: Matthews et al., (2009) </a:t>
            </a:r>
            <a:r>
              <a:rPr lang="en-GB" sz="1200" i="1" dirty="0" smtClean="0">
                <a:solidFill>
                  <a:schemeClr val="bg1">
                    <a:lumMod val="75000"/>
                  </a:schemeClr>
                </a:solidFill>
              </a:rPr>
              <a:t>Nature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243744"/>
            <a:ext cx="5481680" cy="1325563"/>
          </a:xfrm>
        </p:spPr>
        <p:txBody>
          <a:bodyPr>
            <a:noAutofit/>
          </a:bodyPr>
          <a:lstStyle/>
          <a:p>
            <a:r>
              <a:rPr lang="en-GB" sz="3200" dirty="0" smtClean="0"/>
              <a:t>Why is the </a:t>
            </a:r>
            <a:r>
              <a:rPr lang="en-GB" sz="3200" dirty="0"/>
              <a:t>temperature response ~</a:t>
            </a:r>
            <a:r>
              <a:rPr lang="en-GB" sz="3200" dirty="0" smtClean="0"/>
              <a:t> instantaneous </a:t>
            </a:r>
            <a:r>
              <a:rPr lang="en-GB" sz="3200" dirty="0"/>
              <a:t>and constant as a function of </a:t>
            </a:r>
            <a:r>
              <a:rPr lang="en-GB" sz="3200" dirty="0" smtClean="0"/>
              <a:t>time?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58753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950" y="164850"/>
            <a:ext cx="10515600" cy="1325563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Exhibit #2: global warming is approximately linearly proportional to cumulative CO</a:t>
            </a:r>
            <a:r>
              <a:rPr lang="en-GB" sz="3200" b="1" baseline="-25000" dirty="0" smtClean="0"/>
              <a:t>2</a:t>
            </a:r>
            <a:r>
              <a:rPr lang="en-GB" sz="3200" b="1" dirty="0" smtClean="0"/>
              <a:t> emissions</a:t>
            </a:r>
            <a:endParaRPr lang="en-GB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725981" y="1404149"/>
            <a:ext cx="8113706" cy="5241776"/>
            <a:chOff x="1331640" y="1412776"/>
            <a:chExt cx="8113706" cy="52417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412776"/>
              <a:ext cx="6601538" cy="524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933178" y="6377553"/>
              <a:ext cx="15121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bg1">
                      <a:lumMod val="75000"/>
                    </a:schemeClr>
                  </a:solidFill>
                </a:rPr>
                <a:t>Source: IPCC (2013)</a:t>
              </a:r>
              <a:endParaRPr lang="en-GB" sz="12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6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Implications of these results from climate science</a:t>
            </a:r>
            <a:endParaRPr lang="en-GB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GB" dirty="0" smtClean="0"/>
                  <a:t>Some (most?) important economic models are out of step with the current crop of physical climate models</a:t>
                </a:r>
              </a:p>
              <a:p>
                <a:pPr lvl="1"/>
                <a:r>
                  <a:rPr lang="en-GB" dirty="0" smtClean="0"/>
                  <a:t>Warm up too slowly</a:t>
                </a:r>
              </a:p>
              <a:p>
                <a:pPr lvl="1"/>
                <a:r>
                  <a:rPr lang="en-GB" dirty="0" smtClean="0"/>
                  <a:t>Don’t include positive feedback from saturation of carbon sinks (i.e. they typically assume decay of atmospheric CO</a:t>
                </a:r>
                <a:r>
                  <a:rPr lang="en-GB" baseline="-25000" dirty="0" smtClean="0"/>
                  <a:t>2</a:t>
                </a:r>
                <a:r>
                  <a:rPr lang="en-GB" dirty="0" smtClean="0"/>
                  <a:t> only depends on time, not concentration)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 smtClean="0"/>
                  <a:t>A surprisingly simple, linear model is consistent with the science shown here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lvl="1"/>
                <a:r>
                  <a:rPr lang="en-GB" dirty="0" smtClean="0"/>
                  <a:t>Warming</a:t>
                </a:r>
                <a:r>
                  <a:rPr lang="en-GB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𝜀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𝜁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 smtClean="0"/>
                  <a:t>Cumulative </a:t>
                </a:r>
                <a:r>
                  <a:rPr lang="en-GB" dirty="0"/>
                  <a:t>emissions: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𝑆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01" t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80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Implications of these results from climate science</a:t>
            </a:r>
            <a:endParaRPr lang="en-GB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GB" dirty="0" smtClean="0">
                    <a:solidFill>
                      <a:schemeClr val="bg1">
                        <a:lumMod val="75000"/>
                      </a:schemeClr>
                    </a:solidFill>
                  </a:rPr>
                  <a:t>Some (most?) important economic models are out of step with the current crop of physical climate models</a:t>
                </a:r>
              </a:p>
              <a:p>
                <a:pPr lvl="1"/>
                <a:r>
                  <a:rPr lang="en-GB" dirty="0" smtClean="0">
                    <a:solidFill>
                      <a:schemeClr val="bg1">
                        <a:lumMod val="75000"/>
                      </a:schemeClr>
                    </a:solidFill>
                  </a:rPr>
                  <a:t>Warm up too slowly</a:t>
                </a:r>
              </a:p>
              <a:p>
                <a:pPr lvl="1"/>
                <a:r>
                  <a:rPr lang="en-GB" dirty="0" smtClean="0">
                    <a:solidFill>
                      <a:schemeClr val="bg1">
                        <a:lumMod val="75000"/>
                      </a:schemeClr>
                    </a:solidFill>
                  </a:rPr>
                  <a:t>Don’t include +</a:t>
                </a:r>
                <a:r>
                  <a:rPr lang="en-GB" dirty="0" err="1" smtClean="0">
                    <a:solidFill>
                      <a:schemeClr val="bg1">
                        <a:lumMod val="75000"/>
                      </a:schemeClr>
                    </a:solidFill>
                  </a:rPr>
                  <a:t>ve</a:t>
                </a:r>
                <a:r>
                  <a:rPr lang="en-GB" dirty="0" smtClean="0">
                    <a:solidFill>
                      <a:schemeClr val="bg1">
                        <a:lumMod val="75000"/>
                      </a:schemeClr>
                    </a:solidFill>
                  </a:rPr>
                  <a:t> feedback from saturation of carbon sinks (i.e. they typically assume decay of atmospheric CO2 does not depend on concentration)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 smtClean="0">
                    <a:solidFill>
                      <a:schemeClr val="bg1">
                        <a:lumMod val="75000"/>
                      </a:schemeClr>
                    </a:solidFill>
                  </a:rPr>
                  <a:t>A surprisingly simple, linear model is consistent with the science shown here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GB" dirty="0" smtClean="0"/>
              </a:p>
              <a:p>
                <a:pPr lvl="1"/>
                <a:r>
                  <a:rPr lang="en-GB" dirty="0">
                    <a:solidFill>
                      <a:schemeClr val="bg1">
                        <a:lumMod val="75000"/>
                      </a:schemeClr>
                    </a:solidFill>
                  </a:rPr>
                  <a:t>Warming: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𝜀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𝜁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lvl="1"/>
                <a:r>
                  <a:rPr lang="en-GB" dirty="0" smtClean="0">
                    <a:solidFill>
                      <a:schemeClr val="bg1">
                        <a:lumMod val="75000"/>
                      </a:schemeClr>
                    </a:solidFill>
                  </a:rPr>
                  <a:t>Cumulative </a:t>
                </a:r>
                <a:r>
                  <a:rPr lang="en-GB" dirty="0">
                    <a:solidFill>
                      <a:schemeClr val="bg1">
                        <a:lumMod val="75000"/>
                      </a:schemeClr>
                    </a:solidFill>
                  </a:rPr>
                  <a:t>emissions: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</a:rPr>
                            <m:t>𝑆</m:t>
                          </m:r>
                        </m:e>
                      </m:acc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01" t="-2941" r="-1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176514" y="4028232"/>
            <a:ext cx="951781" cy="931959"/>
            <a:chOff x="7841773" y="3635787"/>
            <a:chExt cx="2454340" cy="1482126"/>
          </a:xfrm>
        </p:grpSpPr>
        <p:sp>
          <p:nvSpPr>
            <p:cNvPr id="5" name="TextBox 4"/>
            <p:cNvSpPr txBox="1"/>
            <p:nvPr/>
          </p:nvSpPr>
          <p:spPr>
            <a:xfrm>
              <a:off x="7841773" y="3635787"/>
              <a:ext cx="2454340" cy="587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TCRE</a:t>
              </a:r>
              <a:endParaRPr lang="en-GB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7841773" y="4219713"/>
              <a:ext cx="756322" cy="8982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63041" y="4096642"/>
            <a:ext cx="2113471" cy="967064"/>
            <a:chOff x="4063041" y="4001754"/>
            <a:chExt cx="2113471" cy="967064"/>
          </a:xfrm>
        </p:grpSpPr>
        <p:sp>
          <p:nvSpPr>
            <p:cNvPr id="15" name="TextBox 14"/>
            <p:cNvSpPr txBox="1"/>
            <p:nvPr/>
          </p:nvSpPr>
          <p:spPr>
            <a:xfrm>
              <a:off x="4063041" y="4001754"/>
              <a:ext cx="2113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Pulse-adjustment timescale parameter</a:t>
              </a:r>
              <a:endParaRPr lang="en-GB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313872" y="4648085"/>
              <a:ext cx="422694" cy="32073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305909" y="5305245"/>
            <a:ext cx="4232695" cy="638724"/>
            <a:chOff x="5865961" y="4811263"/>
            <a:chExt cx="4232695" cy="638724"/>
          </a:xfrm>
        </p:grpSpPr>
        <p:sp>
          <p:nvSpPr>
            <p:cNvPr id="11" name="TextBox 10"/>
            <p:cNvSpPr txBox="1"/>
            <p:nvPr/>
          </p:nvSpPr>
          <p:spPr>
            <a:xfrm>
              <a:off x="7177177" y="5080655"/>
              <a:ext cx="29214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Cumulative emissions</a:t>
              </a:r>
              <a:endParaRPr lang="en-GB" dirty="0"/>
            </a:p>
          </p:txBody>
        </p:sp>
        <p:cxnSp>
          <p:nvCxnSpPr>
            <p:cNvPr id="12" name="Straight Arrow Connector 11"/>
            <p:cNvCxnSpPr>
              <a:stCxn id="11" idx="1"/>
            </p:cNvCxnSpPr>
            <p:nvPr/>
          </p:nvCxnSpPr>
          <p:spPr>
            <a:xfrm flipH="1" flipV="1">
              <a:off x="5865961" y="4811263"/>
              <a:ext cx="1311216" cy="4540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761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1726</Words>
  <Application>Microsoft Office PowerPoint</Application>
  <PresentationFormat>Widescreen</PresentationFormat>
  <Paragraphs>233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Wingdings</vt:lpstr>
      <vt:lpstr>Office Theme</vt:lpstr>
      <vt:lpstr>Cumulative carbon emissions and economic policy: in search of general principles </vt:lpstr>
      <vt:lpstr>Exhibit 1: the temperature response to a CO2 emission is approximately instantaneous and constant as a function of time</vt:lpstr>
      <vt:lpstr>Other examples of warming up too slowly in response to an emissions of CO2: FUND and PAGE</vt:lpstr>
      <vt:lpstr>Other examples of warming up too slowly in response to an emissions of CO2: Lemoine and Rudik (2017, AER)</vt:lpstr>
      <vt:lpstr>Why is the temperature response ~ instantaneous and constant as a function of time?</vt:lpstr>
      <vt:lpstr>Why is the temperature response ~ instantaneous and constant as a function of time?</vt:lpstr>
      <vt:lpstr>Exhibit #2: global warming is approximately linearly proportional to cumulative CO2 emissions</vt:lpstr>
      <vt:lpstr>Implications of these results from climate science</vt:lpstr>
      <vt:lpstr>Implications of these results from climate science</vt:lpstr>
      <vt:lpstr>Time to take stock of this paper</vt:lpstr>
      <vt:lpstr>Economic model</vt:lpstr>
      <vt:lpstr>Economic model</vt:lpstr>
      <vt:lpstr>Damages</vt:lpstr>
      <vt:lpstr>Abatement costs</vt:lpstr>
      <vt:lpstr>Result 1: simple policy rule for optimal peak warming</vt:lpstr>
      <vt:lpstr>Applications of optimal peak warming</vt:lpstr>
      <vt:lpstr>Result 2: the optimal carbon price grows faster than the economy</vt:lpstr>
      <vt:lpstr>Result 3: carbon prices under the Paris Agreement</vt:lpstr>
      <vt:lpstr>Taking damages into account under the Paris Agreement brings abatement effort forward significantly</vt:lpstr>
      <vt:lpstr>Cumulative carbon emissions and economic policy: in search of general principles </vt:lpstr>
      <vt:lpstr>Result : the optimal transition is slow</vt:lpstr>
      <vt:lpstr>Growth of the optimal carbon price</vt:lpstr>
      <vt:lpstr>Assumptions to generate a simple solution</vt:lpstr>
      <vt:lpstr>Assumptions to generate a simple solution</vt:lpstr>
      <vt:lpstr>Assumptions to generate a simple solution</vt:lpstr>
      <vt:lpstr>The optimal path of cumulative emissions</vt:lpstr>
      <vt:lpstr>Testing alternative solution concepts</vt:lpstr>
    </vt:vector>
  </TitlesOfParts>
  <Company>London School of Economics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Cumulative carbon emissions and economic policy: in search of general principles</dc:title>
  <dc:creator>Dietz,S</dc:creator>
  <cp:lastModifiedBy>DIETZS</cp:lastModifiedBy>
  <cp:revision>134</cp:revision>
  <cp:lastPrinted>2019-07-12T15:51:17Z</cp:lastPrinted>
  <dcterms:created xsi:type="dcterms:W3CDTF">2019-05-14T10:17:49Z</dcterms:created>
  <dcterms:modified xsi:type="dcterms:W3CDTF">2019-07-15T13:07:08Z</dcterms:modified>
</cp:coreProperties>
</file>