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8" r:id="rId2"/>
    <p:sldId id="266" r:id="rId3"/>
    <p:sldId id="336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0" r:id="rId13"/>
    <p:sldId id="332" r:id="rId14"/>
    <p:sldId id="333" r:id="rId15"/>
    <p:sldId id="335" r:id="rId16"/>
    <p:sldId id="334" r:id="rId17"/>
    <p:sldId id="288" r:id="rId18"/>
  </p:sldIdLst>
  <p:sldSz cx="9144000" cy="6858000" type="screen4x3"/>
  <p:notesSz cx="6778625" cy="94789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7" autoAdjust="0"/>
  </p:normalViewPr>
  <p:slideViewPr>
    <p:cSldViewPr>
      <p:cViewPr>
        <p:scale>
          <a:sx n="70" d="100"/>
          <a:sy n="70" d="100"/>
        </p:scale>
        <p:origin x="-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16"/>
    </p:cViewPr>
  </p:sorterViewPr>
  <p:notesViewPr>
    <p:cSldViewPr>
      <p:cViewPr varScale="1">
        <p:scale>
          <a:sx n="80" d="100"/>
          <a:sy n="80" d="100"/>
        </p:scale>
        <p:origin x="-3282" y="-84"/>
      </p:cViewPr>
      <p:guideLst>
        <p:guide orient="horz" pos="2985"/>
        <p:guide pos="21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899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25-1-2013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899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25-1-2013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11200"/>
            <a:ext cx="4740275" cy="355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502508"/>
            <a:ext cx="5422900" cy="4265534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3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Pressure in transverse plane is not the same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5E42A-5C0A-42EA-BF7D-8D6974CC35E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Disclaimer:</a:t>
            </a:r>
            <a:r>
              <a:rPr lang="nl-NL" baseline="0" dirty="0" smtClean="0"/>
              <a:t> I knew what to look for from 1+1D problem.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5534" y="1231278"/>
            <a:ext cx="755576" cy="356578"/>
          </a:xfr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r>
              <a:rPr lang="nl-NL" dirty="0" smtClean="0"/>
              <a:t>/18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25-1-2013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nucleus.wmv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fluctuation.wm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358214" cy="695607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Holographic </a:t>
            </a:r>
            <a:r>
              <a:rPr lang="en-US" sz="2800" dirty="0" err="1" smtClean="0"/>
              <a:t>Thermalisation</a:t>
            </a:r>
            <a:r>
              <a:rPr lang="en-US" sz="2800" dirty="0" smtClean="0"/>
              <a:t> with Radial Flow</a:t>
            </a:r>
            <a:endParaRPr lang="nl-N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708920"/>
            <a:ext cx="5472608" cy="471494"/>
          </a:xfrm>
        </p:spPr>
        <p:txBody>
          <a:bodyPr>
            <a:noAutofit/>
          </a:bodyPr>
          <a:lstStyle/>
          <a:p>
            <a:pPr algn="r"/>
            <a:r>
              <a:rPr lang="nl-NL" sz="2000" dirty="0" smtClean="0"/>
              <a:t>Black hole formation and numerics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97152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dirty="0" smtClean="0"/>
              <a:t>Wilke van der Schee</a:t>
            </a:r>
          </a:p>
          <a:p>
            <a:pPr algn="r"/>
            <a:endParaRPr lang="nl-NL" sz="1700" dirty="0" smtClean="0"/>
          </a:p>
          <a:p>
            <a:pPr algn="r"/>
            <a:r>
              <a:rPr lang="nl-NL" sz="1700" dirty="0" smtClean="0"/>
              <a:t>Supervisors: Gleb Arutyunov, Thomas Peitzmann, </a:t>
            </a:r>
          </a:p>
          <a:p>
            <a:pPr algn="r"/>
            <a:r>
              <a:rPr lang="nl-NL" sz="1700" dirty="0" smtClean="0"/>
              <a:t>Koenraad Schalm and Raimond Snellings</a:t>
            </a:r>
            <a:endParaRPr lang="nl-NL" sz="1700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980" y="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9301" y="6101507"/>
            <a:ext cx="71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Iberian Strings </a:t>
            </a:r>
            <a:r>
              <a:rPr lang="pt-BR" dirty="0" smtClean="0">
                <a:solidFill>
                  <a:schemeClr val="bg1"/>
                </a:solidFill>
              </a:rPr>
              <a:t>2013, Lisbon</a:t>
            </a:r>
          </a:p>
          <a:p>
            <a:pPr algn="just"/>
            <a:r>
              <a:rPr lang="nl-NL" dirty="0" smtClean="0">
                <a:solidFill>
                  <a:schemeClr val="bg1"/>
                </a:solidFill>
              </a:rPr>
              <a:t>January 25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8" descr="holography qg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165"/>
            <a:ext cx="2686050" cy="2830835"/>
          </a:xfrm>
          <a:prstGeom prst="rect">
            <a:avLst/>
          </a:prstGeom>
        </p:spPr>
      </p:pic>
      <p:pic>
        <p:nvPicPr>
          <p:cNvPr id="10" name="Picture 2" descr="I:\PhD\NIKHEFlogo400x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276" y="188640"/>
            <a:ext cx="1091349" cy="4829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212976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Work with Michał Heller, David Mateos, Michał Spalinski, Diego Trancanelli and Miquel Triana</a:t>
            </a:r>
          </a:p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References: 1202.0981 (PRL 108) </a:t>
            </a:r>
            <a:r>
              <a:rPr lang="nl-NL" sz="1600" dirty="0">
                <a:solidFill>
                  <a:schemeClr val="accent1"/>
                </a:solidFill>
              </a:rPr>
              <a:t>and </a:t>
            </a:r>
            <a:r>
              <a:rPr lang="nl-NL" sz="1600" dirty="0" smtClean="0">
                <a:solidFill>
                  <a:schemeClr val="accent1"/>
                </a:solidFill>
              </a:rPr>
              <a:t>1211.2218</a:t>
            </a:r>
            <a:endParaRPr lang="nl-NL" sz="1600" dirty="0">
              <a:solidFill>
                <a:schemeClr val="accent1"/>
              </a:solidFill>
            </a:endParaRPr>
          </a:p>
        </p:txBody>
      </p:sp>
      <p:pic>
        <p:nvPicPr>
          <p:cNvPr id="33794" name="Picture 2" descr="http://web.science.uu.nl/ITF/images/itf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01352"/>
            <a:ext cx="11620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Radial flow - calculation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FC6AC2A-A5BC-4039-B1D3-8B78AFF2F854}" type="slidenum">
              <a:rPr lang="nl-NL" smtClean="0"/>
              <a:pPr>
                <a:defRPr/>
              </a:pPr>
              <a:t>10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708525"/>
          </a:xfrm>
        </p:spPr>
        <p:txBody>
          <a:bodyPr/>
          <a:lstStyle/>
          <a:p>
            <a:r>
              <a:rPr lang="en-US" sz="2600" dirty="0" smtClean="0"/>
              <a:t>Calculation incorporating longitudinal </a:t>
            </a:r>
            <a:r>
              <a:rPr lang="en-US" sz="2600" i="1" dirty="0" smtClean="0"/>
              <a:t>and</a:t>
            </a:r>
            <a:r>
              <a:rPr lang="en-US" sz="2600" dirty="0" smtClean="0"/>
              <a:t> radial expansion</a:t>
            </a:r>
          </a:p>
          <a:p>
            <a:endParaRPr lang="en-US" sz="2600" dirty="0" smtClean="0"/>
          </a:p>
          <a:p>
            <a:r>
              <a:rPr lang="en-US" sz="2600" dirty="0" smtClean="0"/>
              <a:t>Numerical scheme very similar to colliding shock waves:</a:t>
            </a:r>
          </a:p>
          <a:p>
            <a:pPr lvl="1"/>
            <a:r>
              <a:rPr lang="en-US" sz="2300" dirty="0" smtClean="0"/>
              <a:t>Assume boost-invariance on collision axis</a:t>
            </a:r>
          </a:p>
          <a:p>
            <a:pPr lvl="1"/>
            <a:r>
              <a:rPr lang="en-US" sz="2300" dirty="0" smtClean="0"/>
              <a:t>Assume rotational symmetry (central collision)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 2+1D nested Einstein equations in </a:t>
            </a:r>
            <a:r>
              <a:rPr lang="en-US" sz="2300" dirty="0" err="1" smtClean="0">
                <a:sym typeface="Wingdings" pitchFamily="2" charset="2"/>
              </a:rPr>
              <a:t>AdS</a:t>
            </a:r>
            <a:endParaRPr lang="en-US" sz="2300" dirty="0" smtClean="0">
              <a:sym typeface="Wingdings" pitchFamily="2" charset="2"/>
            </a:endParaRPr>
          </a:p>
          <a:p>
            <a:pPr lvl="1"/>
            <a:endParaRPr lang="en-US" sz="2300" dirty="0" smtClean="0">
              <a:sym typeface="Wingdings" pitchFamily="2" charset="2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P.M. </a:t>
            </a:r>
            <a:r>
              <a:rPr lang="en-US" sz="1200" dirty="0" err="1">
                <a:latin typeface="Tw Cen MT" pitchFamily="34" charset="0"/>
              </a:rPr>
              <a:t>Chesler</a:t>
            </a:r>
            <a:r>
              <a:rPr lang="en-US" sz="1200" dirty="0">
                <a:latin typeface="Tw Cen MT" pitchFamily="34" charset="0"/>
              </a:rPr>
              <a:t> and L.G. </a:t>
            </a:r>
            <a:r>
              <a:rPr lang="en-US" sz="1200" dirty="0" err="1">
                <a:latin typeface="Tw Cen MT" pitchFamily="34" charset="0"/>
              </a:rPr>
              <a:t>Yaffe</a:t>
            </a:r>
            <a:r>
              <a:rPr lang="en-US" sz="1200" dirty="0">
                <a:latin typeface="Tw Cen MT" pitchFamily="34" charset="0"/>
              </a:rPr>
              <a:t>, Holography and colliding gravitational shock waves in asymptotically AdS</a:t>
            </a:r>
            <a:r>
              <a:rPr lang="en-US" sz="1200" baseline="-25000" dirty="0">
                <a:latin typeface="Tw Cen MT" pitchFamily="34" charset="0"/>
              </a:rPr>
              <a:t>5</a:t>
            </a:r>
            <a:r>
              <a:rPr lang="en-US" sz="1200" dirty="0">
                <a:latin typeface="Tw Cen MT" pitchFamily="34" charset="0"/>
              </a:rPr>
              <a:t> </a:t>
            </a:r>
            <a:r>
              <a:rPr lang="en-US" sz="1200" dirty="0" err="1">
                <a:latin typeface="Tw Cen MT" pitchFamily="34" charset="0"/>
              </a:rPr>
              <a:t>spacetime</a:t>
            </a:r>
            <a:r>
              <a:rPr lang="en-US" sz="1200" dirty="0">
                <a:latin typeface="Tw Cen MT" pitchFamily="34" charset="0"/>
              </a:rPr>
              <a:t> (</a:t>
            </a:r>
            <a:r>
              <a:rPr lang="it-IT" sz="1200" dirty="0">
                <a:latin typeface="Tw Cen MT" pitchFamily="34" charset="0"/>
              </a:rPr>
              <a:t>2010)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745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300663"/>
            <a:ext cx="397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9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Einstein equations in characteristic formulation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Very old trick:</a:t>
            </a:r>
          </a:p>
          <a:p>
            <a:pPr lvl="1"/>
            <a:r>
              <a:rPr lang="en-US" sz="2100" dirty="0" smtClean="0"/>
              <a:t>Use null coordinates</a:t>
            </a:r>
          </a:p>
          <a:p>
            <a:pPr lvl="1"/>
            <a:r>
              <a:rPr lang="en-US" sz="2100" dirty="0" smtClean="0"/>
              <a:t>Split out determinant spatial part metric</a:t>
            </a:r>
          </a:p>
          <a:p>
            <a:pPr lvl="1"/>
            <a:r>
              <a:rPr lang="en-US" sz="2100" dirty="0" smtClean="0"/>
              <a:t>Write time derivatives along geodesics:</a:t>
            </a:r>
          </a:p>
          <a:p>
            <a:pPr lvl="1"/>
            <a:endParaRPr lang="en-US" sz="2300" dirty="0"/>
          </a:p>
          <a:p>
            <a:pPr lvl="1"/>
            <a:endParaRPr lang="en-US" sz="2300" dirty="0" smtClean="0"/>
          </a:p>
          <a:p>
            <a:r>
              <a:rPr lang="en-US" sz="2300" dirty="0" smtClean="0"/>
              <a:t>The real trick:</a:t>
            </a:r>
            <a:endParaRPr lang="en-US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05" y="3233163"/>
            <a:ext cx="6960731" cy="4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05" y="3708609"/>
            <a:ext cx="3729037" cy="3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979" y="2878325"/>
            <a:ext cx="2036359" cy="3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3963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Bondi</a:t>
            </a:r>
            <a:r>
              <a:rPr lang="en-US" sz="1200" dirty="0" smtClean="0"/>
              <a:t>, Gravitational Waves in General Relativity (1960)</a:t>
            </a:r>
          </a:p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4901"/>
            <a:ext cx="9144000" cy="151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Einstein equations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nl-NL" sz="2600" dirty="0" smtClean="0"/>
              <a:t>Einstein equations:</a:t>
            </a:r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r>
              <a:rPr lang="nl-NL" sz="2600" dirty="0" smtClean="0"/>
              <a:t>Stress-energy tensor:</a:t>
            </a:r>
          </a:p>
          <a:p>
            <a:endParaRPr lang="nl-NL" sz="2600" dirty="0"/>
          </a:p>
          <a:p>
            <a:endParaRPr lang="nl-NL" sz="2600" dirty="0" smtClean="0"/>
          </a:p>
          <a:p>
            <a:pPr marL="0" indent="0">
              <a:buNone/>
            </a:pPr>
            <a:r>
              <a:rPr lang="nl-NL" sz="2600" dirty="0" smtClean="0"/>
              <a:t>With                             etc</a:t>
            </a:r>
            <a:endParaRPr lang="nl-NL" sz="2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28" y="2152958"/>
            <a:ext cx="9217890" cy="22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88" y="5157192"/>
            <a:ext cx="90849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1951" y="-1"/>
            <a:ext cx="1421374" cy="41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2"/>
          <a:stretch/>
        </p:blipFill>
        <p:spPr bwMode="auto">
          <a:xfrm>
            <a:off x="1403647" y="6002288"/>
            <a:ext cx="2458669" cy="50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196" y="442519"/>
            <a:ext cx="2345804" cy="5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9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Singularity 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Don’t determine             </a:t>
            </a:r>
            <a:r>
              <a:rPr lang="en-US" sz="2500" dirty="0" err="1" smtClean="0"/>
              <a:t>etc</a:t>
            </a:r>
            <a:r>
              <a:rPr lang="en-US" sz="2500" dirty="0" smtClean="0"/>
              <a:t> by taking 4 derivatives…</a:t>
            </a:r>
          </a:p>
          <a:p>
            <a:endParaRPr lang="en-US" sz="2500" dirty="0"/>
          </a:p>
          <a:p>
            <a:r>
              <a:rPr lang="en-US" sz="2500" dirty="0" smtClean="0"/>
              <a:t>So subtract first few terms: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Then replace to numerical values:</a:t>
            </a:r>
            <a:endParaRPr lang="en-US" sz="25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3" y="576547"/>
            <a:ext cx="1362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809" y="1744568"/>
            <a:ext cx="923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80" y="2903882"/>
            <a:ext cx="9120684" cy="17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8677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34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LDEs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9647984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Use spectral methods to solve nested LDEs: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600" dirty="0" smtClean="0"/>
              <a:t>Time stepping with Adams-</a:t>
            </a:r>
            <a:r>
              <a:rPr lang="en-US" sz="2600" dirty="0" err="1" smtClean="0"/>
              <a:t>Bashforth</a:t>
            </a:r>
            <a:r>
              <a:rPr lang="en-US" sz="2600" dirty="0" smtClean="0"/>
              <a:t> magic?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63150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http://en.wikipedia.org/wiki/Linear_multistep_method#Adams.E2.80.93Bashforth_methods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7"/>
            <a:ext cx="7128792" cy="4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4" y="5889653"/>
            <a:ext cx="9139975" cy="5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1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Technicalities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Use Chebyshev twice (but transform:                     )</a:t>
            </a:r>
          </a:p>
          <a:p>
            <a:endParaRPr lang="nl-NL" dirty="0" smtClean="0"/>
          </a:p>
          <a:p>
            <a:r>
              <a:rPr lang="nl-NL" dirty="0" smtClean="0"/>
              <a:t>Add regulator energy density (~3%)</a:t>
            </a:r>
          </a:p>
          <a:p>
            <a:pPr lvl="1"/>
            <a:r>
              <a:rPr lang="nl-NL" dirty="0" smtClean="0"/>
              <a:t>Avoid having to solve all the way to Poincare horizon</a:t>
            </a:r>
          </a:p>
          <a:p>
            <a:pPr lvl="1"/>
            <a:r>
              <a:rPr lang="nl-NL" dirty="0" smtClean="0"/>
              <a:t>Avoid caustics, have a planar horizon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Interpret boundary conditions naturally</a:t>
            </a:r>
          </a:p>
          <a:p>
            <a:pPr lvl="1"/>
            <a:r>
              <a:rPr lang="nl-NL" dirty="0" smtClean="0"/>
              <a:t>Avoid imposing conditions in </a:t>
            </a:r>
            <a:r>
              <a:rPr lang="nl-NL" i="1" dirty="0" smtClean="0">
                <a:latin typeface="Symbol" pitchFamily="18" charset="2"/>
              </a:rPr>
              <a:t>r</a:t>
            </a:r>
            <a:r>
              <a:rPr lang="nl-NL" dirty="0" smtClean="0"/>
              <a:t>-direction by hand</a:t>
            </a:r>
            <a:endParaRPr lang="nl-NL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016224" cy="4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P. Boyd, </a:t>
            </a:r>
            <a:r>
              <a:rPr lang="en-US" sz="1200" dirty="0" err="1" smtClean="0"/>
              <a:t>Chebyshev</a:t>
            </a:r>
            <a:r>
              <a:rPr lang="en-US" sz="1200" dirty="0" smtClean="0"/>
              <a:t> and Fourier Spectral Methods (2000)</a:t>
            </a:r>
          </a:p>
        </p:txBody>
      </p:sp>
    </p:spTree>
    <p:extLst>
      <p:ext uri="{BB962C8B-B14F-4D97-AF65-F5344CB8AC3E}">
        <p14:creationId xmlns:p14="http://schemas.microsoft.com/office/powerpoint/2010/main" xmlns="" val="22067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Slightly </a:t>
            </a:r>
            <a:r>
              <a:rPr lang="en-US" dirty="0"/>
              <a:t>cheating:</a:t>
            </a:r>
          </a:p>
          <a:p>
            <a:pPr lvl="1"/>
            <a:r>
              <a:rPr lang="en-US" dirty="0"/>
              <a:t>Need to look </a:t>
            </a:r>
            <a:r>
              <a:rPr lang="en-US" dirty="0" smtClean="0"/>
              <a:t>at  </a:t>
            </a:r>
            <a:r>
              <a:rPr lang="en-US" dirty="0" smtClean="0">
                <a:latin typeface="Times" pitchFamily="18" charset="0"/>
              </a:rPr>
              <a:t>       </a:t>
            </a:r>
            <a:r>
              <a:rPr lang="en-US" dirty="0" smtClean="0"/>
              <a:t>and    </a:t>
            </a:r>
            <a:r>
              <a:rPr lang="en-US" dirty="0" smtClean="0">
                <a:latin typeface="Symbol" pitchFamily="18" charset="2"/>
              </a:rPr>
              <a:t>     </a:t>
            </a:r>
            <a:r>
              <a:rPr lang="en-US" dirty="0" smtClean="0"/>
              <a:t> </a:t>
            </a:r>
            <a:r>
              <a:rPr lang="en-US" dirty="0"/>
              <a:t>more carefully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          ?</a:t>
            </a:r>
          </a:p>
          <a:p>
            <a:pPr lvl="1"/>
            <a:r>
              <a:rPr lang="en-US" dirty="0" smtClean="0"/>
              <a:t>Fix apparent horizon at </a:t>
            </a:r>
          </a:p>
          <a:p>
            <a:pPr lvl="1"/>
            <a:r>
              <a:rPr lang="en-US" dirty="0" smtClean="0"/>
              <a:t>Use Newton’s method to find it </a:t>
            </a:r>
          </a:p>
          <a:p>
            <a:pPr lvl="1"/>
            <a:r>
              <a:rPr lang="en-US" dirty="0" smtClean="0"/>
              <a:t>Find              to keep it fixed (more </a:t>
            </a:r>
            <a:r>
              <a:rPr lang="en-US" dirty="0" smtClean="0">
                <a:latin typeface="Times" pitchFamily="18" charset="0"/>
              </a:rPr>
              <a:t>Solve[]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Conservation </a:t>
            </a:r>
            <a:r>
              <a:rPr lang="en-US" dirty="0"/>
              <a:t>of </a:t>
            </a:r>
            <a:r>
              <a:rPr lang="en-US" dirty="0" smtClean="0"/>
              <a:t>SE/constraint equations:</a:t>
            </a:r>
          </a:p>
          <a:p>
            <a:pPr lvl="1"/>
            <a:r>
              <a:rPr lang="en-US" dirty="0" smtClean="0"/>
              <a:t>Evolve           and           separately</a:t>
            </a:r>
          </a:p>
          <a:p>
            <a:pPr lvl="1"/>
            <a:r>
              <a:rPr lang="en-US" dirty="0" smtClean="0"/>
              <a:t>Numerical check: is constraint satisfied?</a:t>
            </a:r>
            <a:endParaRPr lang="en-US" dirty="0"/>
          </a:p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164" y="2091163"/>
            <a:ext cx="5476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631" y="2107939"/>
            <a:ext cx="607041" cy="26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802" y="3236502"/>
            <a:ext cx="696532" cy="2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J. </a:t>
            </a:r>
            <a:r>
              <a:rPr lang="en-US" sz="1200" dirty="0" smtClean="0"/>
              <a:t>Thornburg</a:t>
            </a:r>
            <a:r>
              <a:rPr lang="en-US" sz="1200" dirty="0" smtClean="0">
                <a:latin typeface="Tw Cen MT" pitchFamily="34" charset="0"/>
              </a:rPr>
              <a:t>, </a:t>
            </a:r>
            <a:r>
              <a:rPr lang="en-US" sz="1200" dirty="0">
                <a:latin typeface="Tw Cen MT" pitchFamily="34" charset="0"/>
              </a:rPr>
              <a:t>Finding Apparent Horizons in Numerical </a:t>
            </a:r>
            <a:r>
              <a:rPr lang="en-US" sz="1200" dirty="0" smtClean="0">
                <a:latin typeface="Tw Cen MT" pitchFamily="34" charset="0"/>
              </a:rPr>
              <a:t>Relativity (</a:t>
            </a:r>
            <a:r>
              <a:rPr lang="it-IT" sz="1200" dirty="0" smtClean="0">
                <a:latin typeface="Tw Cen MT" pitchFamily="34" charset="0"/>
              </a:rPr>
              <a:t>1995)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943250" cy="3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082" y="3944345"/>
            <a:ext cx="1044835" cy="3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911" y="5123810"/>
            <a:ext cx="784106" cy="2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845" y="5095873"/>
            <a:ext cx="719351" cy="27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3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83888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Numerical scheme provides excellent basis</a:t>
            </a:r>
          </a:p>
          <a:p>
            <a:pPr lvl="1"/>
            <a:r>
              <a:rPr lang="en-US" dirty="0" smtClean="0"/>
              <a:t>Homogeneous setting: study initial states/quasi-normal modes</a:t>
            </a:r>
          </a:p>
          <a:p>
            <a:pPr lvl="1"/>
            <a:r>
              <a:rPr lang="en-US" dirty="0" smtClean="0"/>
              <a:t>Radial flow, fluctuations, elliptic flow</a:t>
            </a:r>
          </a:p>
          <a:p>
            <a:pPr lvl="1"/>
            <a:r>
              <a:rPr lang="en-US" dirty="0" smtClean="0"/>
              <a:t>Looks like velocity is determined </a:t>
            </a:r>
            <a:r>
              <a:rPr lang="en-US" i="1" dirty="0" smtClean="0"/>
              <a:t>locally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Initial state for radial flow is slightly ad-hoc</a:t>
            </a:r>
          </a:p>
          <a:p>
            <a:pPr lvl="1"/>
            <a:r>
              <a:rPr lang="en-US" dirty="0" smtClean="0"/>
              <a:t>What happens universally?</a:t>
            </a:r>
          </a:p>
          <a:p>
            <a:endParaRPr lang="en-US" dirty="0" smtClean="0"/>
          </a:p>
          <a:p>
            <a:r>
              <a:rPr lang="en-US" dirty="0" smtClean="0"/>
              <a:t>Various problems: very strong coupling, </a:t>
            </a:r>
            <a:r>
              <a:rPr lang="en-US" dirty="0" err="1" smtClean="0"/>
              <a:t>susy</a:t>
            </a:r>
            <a:r>
              <a:rPr lang="en-US" dirty="0" smtClean="0"/>
              <a:t>, large </a:t>
            </a:r>
            <a:r>
              <a:rPr lang="en-US" i="1" dirty="0" smtClean="0"/>
              <a:t>N</a:t>
            </a:r>
            <a:r>
              <a:rPr lang="en-US" dirty="0" smtClean="0"/>
              <a:t> etc…</a:t>
            </a:r>
          </a:p>
          <a:p>
            <a:endParaRPr lang="en-US" dirty="0"/>
          </a:p>
          <a:p>
            <a:r>
              <a:rPr lang="en-US" dirty="0" smtClean="0"/>
              <a:t>More details/presentations/notebook: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6390620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://www.staff.science.uu.nl/~schee118/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3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Quark-Gluon plasma </a:t>
            </a:r>
            <a:r>
              <a:rPr lang="en-US" dirty="0" err="1" smtClean="0"/>
              <a:t>thermalise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Model by black hole formation</a:t>
            </a:r>
          </a:p>
          <a:p>
            <a:pPr lvl="1"/>
            <a:r>
              <a:rPr lang="en-US" dirty="0" smtClean="0"/>
              <a:t>Usually have to resort to </a:t>
            </a:r>
            <a:r>
              <a:rPr lang="en-US" dirty="0" err="1" smtClean="0"/>
              <a:t>numerics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Results on evolution of boost-invariant radial flow</a:t>
            </a:r>
          </a:p>
          <a:p>
            <a:endParaRPr lang="en-US" dirty="0" smtClean="0"/>
          </a:p>
          <a:p>
            <a:r>
              <a:rPr lang="nl-NL" dirty="0" smtClean="0"/>
              <a:t>Is this really hard?</a:t>
            </a:r>
          </a:p>
          <a:p>
            <a:pPr lvl="1"/>
            <a:r>
              <a:rPr lang="en-US" dirty="0" smtClean="0"/>
              <a:t>No, but use </a:t>
            </a:r>
            <a:r>
              <a:rPr lang="en-US" i="1" dirty="0" err="1" smtClean="0"/>
              <a:t>Mathematica</a:t>
            </a:r>
            <a:r>
              <a:rPr lang="en-US" dirty="0" smtClean="0"/>
              <a:t> smartly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 smtClean="0"/>
              <a:t>/17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927904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Famous example: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Homogeneous in transverse plane (‘infinite nucleus’)</a:t>
            </a:r>
          </a:p>
          <a:p>
            <a:r>
              <a:rPr lang="en-US" sz="2400" dirty="0" smtClean="0"/>
              <a:t>Final energy density not boost-invariant (feature or drawback?)</a:t>
            </a:r>
            <a:endParaRPr lang="en-US" sz="2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P.M. </a:t>
            </a:r>
            <a:r>
              <a:rPr lang="en-US" sz="1200" dirty="0" err="1">
                <a:latin typeface="Tw Cen MT" pitchFamily="34" charset="0"/>
              </a:rPr>
              <a:t>Chesler</a:t>
            </a:r>
            <a:r>
              <a:rPr lang="en-US" sz="1200" dirty="0">
                <a:latin typeface="Tw Cen MT" pitchFamily="34" charset="0"/>
              </a:rPr>
              <a:t> and L.G. </a:t>
            </a:r>
            <a:r>
              <a:rPr lang="en-US" sz="1200" dirty="0" err="1">
                <a:latin typeface="Tw Cen MT" pitchFamily="34" charset="0"/>
              </a:rPr>
              <a:t>Yaffe</a:t>
            </a:r>
            <a:r>
              <a:rPr lang="en-US" sz="1200" dirty="0">
                <a:latin typeface="Tw Cen MT" pitchFamily="34" charset="0"/>
              </a:rPr>
              <a:t>, Holography and colliding gravitational shock waves in asymptotically AdS</a:t>
            </a:r>
            <a:r>
              <a:rPr lang="en-US" sz="1200" baseline="-25000" dirty="0">
                <a:latin typeface="Tw Cen MT" pitchFamily="34" charset="0"/>
              </a:rPr>
              <a:t>5</a:t>
            </a:r>
            <a:r>
              <a:rPr lang="en-US" sz="1200" dirty="0">
                <a:latin typeface="Tw Cen MT" pitchFamily="34" charset="0"/>
              </a:rPr>
              <a:t> </a:t>
            </a:r>
            <a:r>
              <a:rPr lang="en-US" sz="1200" dirty="0" err="1">
                <a:latin typeface="Tw Cen MT" pitchFamily="34" charset="0"/>
              </a:rPr>
              <a:t>spacetime</a:t>
            </a:r>
            <a:r>
              <a:rPr lang="en-US" sz="1200" dirty="0">
                <a:latin typeface="Tw Cen MT" pitchFamily="34" charset="0"/>
              </a:rPr>
              <a:t> (</a:t>
            </a:r>
            <a:r>
              <a:rPr lang="it-IT" sz="1200" dirty="0">
                <a:latin typeface="Tw Cen MT" pitchFamily="34" charset="0"/>
              </a:rPr>
              <a:t>2010)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422379" cy="30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initial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ym typeface="Wingdings" pitchFamily="2" charset="2"/>
              </a:rPr>
              <a:t>Two scales: </a:t>
            </a:r>
            <a:r>
              <a:rPr lang="en-US" sz="2800" dirty="0" smtClean="0">
                <a:sym typeface="Wingdings" pitchFamily="2" charset="2"/>
              </a:rPr>
              <a:t>energy density</a:t>
            </a:r>
            <a:r>
              <a:rPr lang="en-US" sz="2800" dirty="0" smtClean="0"/>
              <a:t> </a:t>
            </a:r>
            <a:r>
              <a:rPr lang="en-US" sz="2800" dirty="0"/>
              <a:t>and size nucleus</a:t>
            </a:r>
            <a:endParaRPr lang="en-US" sz="2600" dirty="0">
              <a:sym typeface="Wingdings" pitchFamily="2" charset="2"/>
            </a:endParaRPr>
          </a:p>
          <a:p>
            <a:pPr lvl="1"/>
            <a:r>
              <a:rPr lang="en-US" sz="2300" dirty="0">
                <a:sym typeface="Wingdings" pitchFamily="2" charset="2"/>
              </a:rPr>
              <a:t>Energy density is </a:t>
            </a:r>
            <a:r>
              <a:rPr lang="en-US" sz="2300" dirty="0" smtClean="0">
                <a:sym typeface="Wingdings" pitchFamily="2" charset="2"/>
              </a:rPr>
              <a:t>from </a:t>
            </a:r>
            <a:r>
              <a:rPr lang="en-US" sz="2300" dirty="0" err="1" smtClean="0">
                <a:sym typeface="Wingdings" pitchFamily="2" charset="2"/>
              </a:rPr>
              <a:t>Glauber</a:t>
            </a:r>
            <a:r>
              <a:rPr lang="en-US" sz="2300" dirty="0" smtClean="0">
                <a:sym typeface="Wingdings" pitchFamily="2" charset="2"/>
              </a:rPr>
              <a:t> model (~</a:t>
            </a:r>
            <a:r>
              <a:rPr lang="en-US" sz="2300" dirty="0">
                <a:sym typeface="Wingdings" pitchFamily="2" charset="2"/>
              </a:rPr>
              <a:t>Gaussian)</a:t>
            </a:r>
          </a:p>
          <a:p>
            <a:pPr lvl="1"/>
            <a:r>
              <a:rPr lang="en-US" sz="2300" dirty="0">
                <a:sym typeface="Wingdings" pitchFamily="2" charset="2"/>
              </a:rPr>
              <a:t>No momentum flow (start at </a:t>
            </a:r>
            <a:r>
              <a:rPr lang="en-US" sz="2300" dirty="0">
                <a:latin typeface="Symbol" pitchFamily="18" charset="2"/>
                <a:sym typeface="Wingdings" pitchFamily="2" charset="2"/>
              </a:rPr>
              <a:t>t</a:t>
            </a:r>
            <a:r>
              <a:rPr lang="en-US" sz="2300" dirty="0">
                <a:sym typeface="Wingdings" pitchFamily="2" charset="2"/>
              </a:rPr>
              <a:t> ~ </a:t>
            </a:r>
            <a:r>
              <a:rPr lang="en-US" sz="2300" dirty="0" smtClean="0">
                <a:sym typeface="Wingdings" pitchFamily="2" charset="2"/>
              </a:rPr>
              <a:t>0.1fm/c)</a:t>
            </a:r>
          </a:p>
          <a:p>
            <a:pPr lvl="1"/>
            <a:r>
              <a:rPr lang="en-US" sz="2300" dirty="0"/>
              <a:t>Scale solution such that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Metric </a:t>
            </a:r>
            <a:r>
              <a:rPr lang="en-US" sz="2300" dirty="0">
                <a:sym typeface="Wingdings" pitchFamily="2" charset="2"/>
              </a:rPr>
              <a:t>functions ~ vacuum </a:t>
            </a:r>
            <a:r>
              <a:rPr lang="en-US" sz="2300" dirty="0" err="1">
                <a:sym typeface="Wingdings" pitchFamily="2" charset="2"/>
              </a:rPr>
              <a:t>AdS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(can try other things!)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3703752" cy="244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</a:t>
            </a:r>
            <a:r>
              <a:rPr lang="en-US" sz="1200" dirty="0" err="1" smtClean="0"/>
              <a:t>Niemi</a:t>
            </a:r>
            <a:r>
              <a:rPr lang="en-US" sz="1200" dirty="0" smtClean="0"/>
              <a:t>, </a:t>
            </a:r>
            <a:r>
              <a:rPr lang="en-US" sz="1200" dirty="0"/>
              <a:t>G.S. </a:t>
            </a:r>
            <a:r>
              <a:rPr lang="en-US" sz="1200" dirty="0" err="1" smtClean="0"/>
              <a:t>Denicol</a:t>
            </a:r>
            <a:r>
              <a:rPr lang="en-US" sz="1200" dirty="0" smtClean="0"/>
              <a:t>, </a:t>
            </a:r>
            <a:r>
              <a:rPr lang="en-US" sz="1200" dirty="0"/>
              <a:t>P. </a:t>
            </a:r>
            <a:r>
              <a:rPr lang="en-US" sz="1200" dirty="0" err="1" smtClean="0"/>
              <a:t>Huovinen</a:t>
            </a:r>
            <a:r>
              <a:rPr lang="en-US" sz="1200" dirty="0" smtClean="0"/>
              <a:t>, </a:t>
            </a:r>
            <a:r>
              <a:rPr lang="en-US" sz="1200" dirty="0"/>
              <a:t>E. </a:t>
            </a:r>
            <a:r>
              <a:rPr lang="en-US" sz="1200" dirty="0" err="1" smtClean="0"/>
              <a:t>Molnár</a:t>
            </a:r>
            <a:r>
              <a:rPr lang="en-US" sz="1200" dirty="0" smtClean="0"/>
              <a:t> and D.H</a:t>
            </a:r>
            <a:r>
              <a:rPr lang="en-US" sz="1200" dirty="0"/>
              <a:t>.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</a:t>
            </a:r>
            <a:r>
              <a:rPr lang="en-US" sz="1200" dirty="0"/>
              <a:t>Inﬂuence of the shear viscosity of the quark-gluon plasma on elliptic </a:t>
            </a:r>
            <a:r>
              <a:rPr lang="en-US" sz="1200" dirty="0" smtClean="0"/>
              <a:t>ﬂow (</a:t>
            </a:r>
            <a:r>
              <a:rPr lang="it-IT" sz="1200" dirty="0" smtClean="0"/>
              <a:t>2011)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770" y="2924944"/>
            <a:ext cx="33856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56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 smtClean="0"/>
              <a:t>/17</a:t>
            </a:r>
            <a:endParaRPr lang="nl-NL" dirty="0"/>
          </a:p>
        </p:txBody>
      </p:sp>
      <p:pic>
        <p:nvPicPr>
          <p:cNvPr id="6" name="nucleu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434" y="1647709"/>
            <a:ext cx="8911772" cy="500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WS, Holographic thermalization with radial flow (2012)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04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 smtClean="0"/>
              <a:t>/17</a:t>
            </a:r>
            <a:endParaRPr lang="nl-NL" dirty="0"/>
          </a:p>
        </p:txBody>
      </p:sp>
      <p:pic>
        <p:nvPicPr>
          <p:cNvPr id="7" name="fluctuation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3"/>
            <a:ext cx="9144000" cy="5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6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acceleration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67644"/>
            <a:ext cx="8153400" cy="5390355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increases rapidly: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Fluctuation spreads out, nucleus keeps accelerating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586" y="2776198"/>
            <a:ext cx="4433614" cy="23137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48064" y="2060848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88224" y="1772816"/>
          <a:ext cx="435408" cy="261245"/>
        </p:xfrm>
        <a:graphic>
          <a:graphicData uri="http://schemas.openxmlformats.org/presentationml/2006/ole">
            <p:oleObj spid="_x0000_s66575" name="Equation" r:id="rId5" imgW="381000" imgH="2286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1156"/>
            <a:ext cx="3893765" cy="23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6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hydrodynamics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Thermalisation</a:t>
            </a:r>
            <a:r>
              <a:rPr lang="en-US" dirty="0" smtClean="0"/>
              <a:t> is quick, but viscosity contributes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6" y="3301638"/>
            <a:ext cx="4604228" cy="2630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828" y="3548227"/>
            <a:ext cx="4234316" cy="2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9/17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1188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Gives </a:t>
            </a:r>
            <a:r>
              <a:rPr lang="en-US" sz="2600" dirty="0" err="1" smtClean="0"/>
              <a:t>AdS</a:t>
            </a:r>
            <a:r>
              <a:rPr lang="en-US" sz="2600" dirty="0" smtClean="0"/>
              <a:t>/CFT comparison to i.e. </a:t>
            </a:r>
            <a:r>
              <a:rPr lang="en-US" sz="2600" dirty="0" err="1" smtClean="0"/>
              <a:t>Vredevoogd</a:t>
            </a:r>
            <a:r>
              <a:rPr lang="en-US" sz="2600" dirty="0" smtClean="0"/>
              <a:t> and Pratt: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So have a </a:t>
            </a:r>
            <a:r>
              <a:rPr lang="en-US" sz="2600" i="1" dirty="0" smtClean="0"/>
              <a:t>local </a:t>
            </a:r>
            <a:r>
              <a:rPr lang="en-US" sz="2600" dirty="0" smtClean="0"/>
              <a:t>formula for velocity at some time</a:t>
            </a:r>
            <a:endParaRPr lang="en-US" sz="2600" i="1" dirty="0" smtClean="0"/>
          </a:p>
          <a:p>
            <a:pPr lvl="1"/>
            <a:r>
              <a:rPr lang="en-US" sz="2300" dirty="0" smtClean="0"/>
              <a:t>Works especially well at larger scales</a:t>
            </a:r>
            <a:endParaRPr lang="en-US" sz="2300" dirty="0"/>
          </a:p>
        </p:txBody>
      </p:sp>
      <p:pic>
        <p:nvPicPr>
          <p:cNvPr id="5" name="Picture 4" descr="plotdereknucle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5040560" cy="325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J. Vredevoogd, S. Pratt, </a:t>
            </a:r>
            <a:r>
              <a:rPr lang="en-US" sz="1200" dirty="0" smtClean="0"/>
              <a:t>Universal Flow in the First Stage of Relativistic Heavy Ion Collisions (2008)</a:t>
            </a:r>
            <a:endParaRPr lang="it-IT" sz="1200" dirty="0" smtClean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633265" cy="6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30689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s</a:t>
            </a:r>
            <a:r>
              <a:rPr lang="nl-NL" dirty="0" smtClean="0"/>
              <a:t>: flux in stress tensor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dirty="0" smtClean="0"/>
              <a:t>: energy density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baseline="-25000" dirty="0" smtClean="0"/>
              <a:t>0</a:t>
            </a:r>
            <a:r>
              <a:rPr lang="nl-NL" dirty="0" smtClean="0"/>
              <a:t>: initial energy density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849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24526</TotalTime>
  <Words>745</Words>
  <Application>Microsoft Office PowerPoint</Application>
  <PresentationFormat>On-screen Show (4:3)</PresentationFormat>
  <Paragraphs>194</Paragraphs>
  <Slides>17</Slides>
  <Notes>17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Median</vt:lpstr>
      <vt:lpstr>Equation</vt:lpstr>
      <vt:lpstr>Holographic Thermalisation with Radial Flow</vt:lpstr>
      <vt:lpstr>Outline</vt:lpstr>
      <vt:lpstr>Shock waves</vt:lpstr>
      <vt:lpstr>Radial flow – initial conditions</vt:lpstr>
      <vt:lpstr>Radial flow – results</vt:lpstr>
      <vt:lpstr>Radial flow – results</vt:lpstr>
      <vt:lpstr>Radial flow – acceleration</vt:lpstr>
      <vt:lpstr>Radial flow – hydrodynamics</vt:lpstr>
      <vt:lpstr>Radial flow – a comparison</vt:lpstr>
      <vt:lpstr>Radial flow - calculation</vt:lpstr>
      <vt:lpstr>Einstein equations in characteristic formulation</vt:lpstr>
      <vt:lpstr>Einstein equations</vt:lpstr>
      <vt:lpstr>Singularity at</vt:lpstr>
      <vt:lpstr>Solving the LDEs</vt:lpstr>
      <vt:lpstr>Technicalities</vt:lpstr>
      <vt:lpstr>More details…</vt:lpstr>
      <vt:lpstr>Discussion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Wilke</cp:lastModifiedBy>
  <cp:revision>1309</cp:revision>
  <cp:lastPrinted>2012-02-13T09:18:15Z</cp:lastPrinted>
  <dcterms:created xsi:type="dcterms:W3CDTF">2011-04-27T16:22:55Z</dcterms:created>
  <dcterms:modified xsi:type="dcterms:W3CDTF">2013-01-25T20:58:26Z</dcterms:modified>
</cp:coreProperties>
</file>