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78" r:id="rId3"/>
    <p:sldId id="328" r:id="rId4"/>
    <p:sldId id="333" r:id="rId5"/>
    <p:sldId id="334" r:id="rId6"/>
    <p:sldId id="375" r:id="rId7"/>
    <p:sldId id="335" r:id="rId8"/>
    <p:sldId id="336" r:id="rId9"/>
    <p:sldId id="342" r:id="rId10"/>
    <p:sldId id="337" r:id="rId11"/>
    <p:sldId id="354" r:id="rId12"/>
    <p:sldId id="338" r:id="rId13"/>
    <p:sldId id="358" r:id="rId14"/>
    <p:sldId id="339" r:id="rId15"/>
    <p:sldId id="340" r:id="rId16"/>
    <p:sldId id="369" r:id="rId17"/>
    <p:sldId id="341" r:id="rId18"/>
    <p:sldId id="343" r:id="rId19"/>
    <p:sldId id="344" r:id="rId20"/>
    <p:sldId id="345" r:id="rId21"/>
    <p:sldId id="346" r:id="rId22"/>
    <p:sldId id="371" r:id="rId23"/>
    <p:sldId id="373" r:id="rId24"/>
    <p:sldId id="349" r:id="rId25"/>
    <p:sldId id="329" r:id="rId26"/>
    <p:sldId id="347" r:id="rId27"/>
    <p:sldId id="348" r:id="rId28"/>
    <p:sldId id="350" r:id="rId29"/>
    <p:sldId id="351" r:id="rId30"/>
    <p:sldId id="352" r:id="rId31"/>
    <p:sldId id="353" r:id="rId32"/>
    <p:sldId id="374" r:id="rId33"/>
    <p:sldId id="330" r:id="rId34"/>
    <p:sldId id="355" r:id="rId35"/>
    <p:sldId id="356" r:id="rId36"/>
    <p:sldId id="357" r:id="rId37"/>
    <p:sldId id="359" r:id="rId38"/>
    <p:sldId id="370" r:id="rId39"/>
    <p:sldId id="360" r:id="rId40"/>
    <p:sldId id="361" r:id="rId41"/>
    <p:sldId id="331" r:id="rId42"/>
    <p:sldId id="363" r:id="rId43"/>
    <p:sldId id="364" r:id="rId44"/>
    <p:sldId id="365" r:id="rId45"/>
    <p:sldId id="362" r:id="rId46"/>
    <p:sldId id="366" r:id="rId47"/>
    <p:sldId id="368" r:id="rId48"/>
    <p:sldId id="367" r:id="rId49"/>
    <p:sldId id="332" r:id="rId50"/>
    <p:sldId id="372" r:id="rId51"/>
    <p:sldId id="327" r:id="rId5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27" autoAdjust="0"/>
  </p:normalViewPr>
  <p:slideViewPr>
    <p:cSldViewPr>
      <p:cViewPr varScale="1">
        <p:scale>
          <a:sx n="59" d="100"/>
          <a:sy n="59" d="100"/>
        </p:scale>
        <p:origin x="71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26E5-EEE8-4C96-960C-2957C271D158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B2FB-EE13-491B-8E66-126490C0F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9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8B74-88D8-4BCA-9660-AF4BE3F796C8}" type="datetime1">
              <a:rPr lang="nl-NL" smtClean="0"/>
              <a:t>8-12-2022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7C7-736B-4D69-99E1-B2EC9C308E91}" type="datetime1">
              <a:rPr lang="nl-NL" smtClean="0"/>
              <a:t>8-12-2022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307B-E96D-4DED-B142-4FBECAA9DA32}" type="datetime1">
              <a:rPr lang="nl-NL" smtClean="0"/>
              <a:t>8-12-2022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271A-451D-4A0D-91C1-DAF4C44835B4}" type="datetime1">
              <a:rPr lang="nl-NL" smtClean="0"/>
              <a:t>8-12-2022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088-4EEB-4EB6-957F-C81C88E4C1F6}" type="datetime1">
              <a:rPr lang="nl-NL" smtClean="0"/>
              <a:t>8-12-2022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68F2-B85A-479E-BFF6-1B74DEF70B37}" type="datetime1">
              <a:rPr lang="nl-NL" smtClean="0"/>
              <a:t>8-12-2022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E11F-FF4A-4923-B558-F6AC7BEDBB03}" type="datetime1">
              <a:rPr lang="nl-NL" smtClean="0"/>
              <a:t>8-12-2022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995F-26CE-4207-AB5F-985F2361B3B8}" type="datetime1">
              <a:rPr lang="nl-NL" smtClean="0"/>
              <a:t>8-12-2022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F88A-77C9-47CB-9413-6DFAE1938A43}" type="datetime1">
              <a:rPr lang="nl-NL" smtClean="0"/>
              <a:t>8-12-2022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758-FCB6-487F-B4AB-194F08028C7D}" type="datetime1">
              <a:rPr lang="nl-NL" smtClean="0"/>
              <a:t>8-12-2022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ECFC-19EB-4284-9FCC-473230671DB6}" type="datetime1">
              <a:rPr lang="nl-NL" smtClean="0"/>
              <a:t>8-12-2022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FEC4-701A-40FC-B436-9F5D2C077D9D}" type="datetime1">
              <a:rPr lang="nl-NL" smtClean="0"/>
              <a:t>8-12-2022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jpg"/><Relationship Id="rId5" Type="http://schemas.openxmlformats.org/officeDocument/2006/relationships/hyperlink" Target="https://nvhrbiblio.nl/biblio/boek/Philips%20-%20Battery%20receiving%20tubes.pdf" TargetMode="External"/><Relationship Id="rId4" Type="http://schemas.openxmlformats.org/officeDocument/2006/relationships/hyperlink" Target="https://webspace.science.uu.nl/~tel00101/FotoAlbum/RadioCorner/Sets/EverModCE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ebspace.science.uu.nl/~tel00101/FotoAlbum/RadioCorner/Sets/Tes3002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7.png"/><Relationship Id="rId5" Type="http://schemas.openxmlformats.org/officeDocument/2006/relationships/image" Target="../media/image17.jpg"/><Relationship Id="rId4" Type="http://schemas.openxmlformats.org/officeDocument/2006/relationships/hyperlink" Target="https://webspace.science.uu.nl/~tel00101/FotoAlbum/RadioCorner/Sets/Phil371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hyperlink" Target="https://webspace.science.uu.nl/~tel00101/FotoAlbum/RadioCorner/Sets/Novaktt.ht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nvhrbiblio.nl/biblio/boek/rod_batt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hyperlink" Target="https://webspace.science.uu.nl/~tel00101/FotoAlbum/RadioCorner/Sets/Highness.htm" TargetMode="Externa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7.png"/><Relationship Id="rId5" Type="http://schemas.openxmlformats.org/officeDocument/2006/relationships/image" Target="../media/image23.jpg"/><Relationship Id="rId4" Type="http://schemas.openxmlformats.org/officeDocument/2006/relationships/hyperlink" Target="https://webspace.science.uu.nl/~tel00101/FotoAlbum/RadioCorner/Sets/PhBX439B.ht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7.png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hyperlink" Target="https://webspace.science.uu.nl/~tel00101/FotoAlbum/RadioCorner/Sets/Phil381.htm" TargetMode="Externa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nvhrbiblio.nl/schema/Philips_LX444AB.pdf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nvhrbiblio.nl/schema/Philips_LX444AB.pdf" TargetMode="External"/><Relationship Id="rId2" Type="http://schemas.openxmlformats.org/officeDocument/2006/relationships/hyperlink" Target="https://nvhrbiblio.nl/schema/Philips_LX444AB_us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hyperlink" Target="https://webspace.science.uu.nl/~tel00101/FotoAlbum/RadioCorner/Pres/Hoorappa.pptx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space.science.uu.nl/~tel00101/FotoAlbum/RadioCorner/Sets/BlaOmni.htm" TargetMode="Externa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hyperlink" Target="http://www.vintageradio.nl/radio%27s/tecla_pocket_radio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file:///C:\Users\gerar\Dropbox\FotoAlbum\RadioCorner\Articles\EversRadio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iomuseum.org/r/philips_837b837.html" TargetMode="External"/><Relationship Id="rId2" Type="http://schemas.openxmlformats.org/officeDocument/2006/relationships/hyperlink" Target="https://webspace.science.uu.nl/~tel00101/FotoAlbum/RadioCorner/Sets/DeccaBat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jpg"/><Relationship Id="rId5" Type="http://schemas.openxmlformats.org/officeDocument/2006/relationships/image" Target="../media/image4.jpg"/><Relationship Id="rId4" Type="http://schemas.openxmlformats.org/officeDocument/2006/relationships/hyperlink" Target="https://www.radiomuseum.org/r/philips_837b837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nl.wikipedia.org/wiki/Transistor#Geschiedeni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nl.wikipedia.org/wiki/Transistor#Geschiedeni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598168" cy="1470025"/>
          </a:xfrm>
        </p:spPr>
        <p:txBody>
          <a:bodyPr/>
          <a:lstStyle/>
          <a:p>
            <a:r>
              <a:rPr lang="nl-NL" dirty="0"/>
              <a:t>Batterijbuizen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3598168" cy="2470150"/>
          </a:xfrm>
        </p:spPr>
        <p:txBody>
          <a:bodyPr>
            <a:normAutofit/>
          </a:bodyPr>
          <a:lstStyle/>
          <a:p>
            <a:r>
              <a:rPr lang="en-US" dirty="0"/>
              <a:t>Gerard Tel</a:t>
            </a:r>
          </a:p>
          <a:p>
            <a:r>
              <a:rPr lang="en-US" dirty="0"/>
              <a:t>LC-</a:t>
            </a:r>
            <a:r>
              <a:rPr lang="en-US" dirty="0" err="1"/>
              <a:t>Kring</a:t>
            </a:r>
            <a:r>
              <a:rPr lang="en-US" dirty="0"/>
              <a:t> </a:t>
            </a:r>
            <a:br>
              <a:rPr lang="en-US"/>
            </a:br>
            <a:r>
              <a:rPr lang="en-US"/>
              <a:t>07/12/2022</a:t>
            </a:r>
            <a:endParaRPr lang="en-US" dirty="0"/>
          </a:p>
          <a:p>
            <a:r>
              <a:rPr lang="en-US" dirty="0"/>
              <a:t>om 19.30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38B83E-1587-48B3-B361-3358E712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81897F-7B5E-0424-DF8E-839416A14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3029"/>
            <a:ext cx="4355303" cy="635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B2026-F4A8-C25A-62EE-0EEB3B88C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Rijkeluisspeeltjes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A6D09-A3D1-D4F5-62C0-8D43F4FF0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nl-NL" dirty="0"/>
              <a:t>1950: Portable  (</a:t>
            </a:r>
            <a:r>
              <a:rPr lang="nl-NL" dirty="0">
                <a:hlinkClick r:id="rId4"/>
              </a:rPr>
              <a:t>EverReady model C/E</a:t>
            </a:r>
            <a:r>
              <a:rPr lang="nl-NL" dirty="0"/>
              <a:t>)</a:t>
            </a:r>
          </a:p>
          <a:p>
            <a:r>
              <a:rPr lang="nl-NL" dirty="0"/>
              <a:t>Zuiniger buizen en kleiner dan in 1930: </a:t>
            </a:r>
            <a:br>
              <a:rPr lang="nl-NL" dirty="0"/>
            </a:br>
            <a:r>
              <a:rPr lang="nl-NL" dirty="0">
                <a:hlinkClick r:id="rId5"/>
              </a:rPr>
              <a:t>Serie D*92</a:t>
            </a:r>
            <a:endParaRPr lang="nl-NL" dirty="0"/>
          </a:p>
          <a:p>
            <a:r>
              <a:rPr lang="nl-NL" dirty="0"/>
              <a:t>H = 32cm, m = 5kg</a:t>
            </a:r>
          </a:p>
          <a:p>
            <a:r>
              <a:rPr lang="nl-NL" dirty="0"/>
              <a:t>MG/LG, raamant</a:t>
            </a:r>
          </a:p>
          <a:p>
            <a:endParaRPr lang="nl-NL" dirty="0"/>
          </a:p>
          <a:p>
            <a:r>
              <a:rPr lang="nl-NL" dirty="0"/>
              <a:t>Batterijkosten: </a:t>
            </a:r>
            <a:br>
              <a:rPr lang="nl-NL" dirty="0"/>
            </a:br>
            <a:r>
              <a:rPr lang="nl-NL" dirty="0"/>
              <a:t>altijd hoog!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BF2AE-2D3A-5E9B-993F-5D3335FD1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10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737194-380D-B398-A6C2-4FE47FEFE6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8" t="7241"/>
          <a:stretch/>
        </p:blipFill>
        <p:spPr>
          <a:xfrm>
            <a:off x="4312592" y="2852937"/>
            <a:ext cx="4645472" cy="3868538"/>
          </a:xfrm>
          <a:prstGeom prst="rect">
            <a:avLst/>
          </a:prstGeom>
        </p:spPr>
      </p:pic>
      <p:pic>
        <p:nvPicPr>
          <p:cNvPr id="7" name="EverModCE">
            <a:hlinkClick r:id="" action="ppaction://media"/>
            <a:extLst>
              <a:ext uri="{FF2B5EF4-FFF2-40B4-BE49-F238E27FC236}">
                <a16:creationId xmlns:a16="http://schemas.microsoft.com/office/drawing/2014/main" id="{403974CF-5AB5-3576-2570-5966F3E82F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63888" y="458400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08B0B-FD8D-C90D-3375-5AB91A1ED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Philips deed mee vanaf 1949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2E24C-8802-B3A4-9047-20E1DA20F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4528391" cy="5322120"/>
          </a:xfrm>
        </p:spPr>
        <p:txBody>
          <a:bodyPr/>
          <a:lstStyle/>
          <a:p>
            <a:r>
              <a:rPr lang="nl-NL" dirty="0"/>
              <a:t>Advertentie LX381B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Niet op boeren of schippers gericht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12381-E865-38A9-0C95-62B24280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11</a:t>
            </a:fld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F8220-1EDC-D2C1-540B-B5D54E919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21440"/>
            <a:ext cx="4473340" cy="2815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865A80-203D-10C6-023A-2391C0DD0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91" y="1261242"/>
            <a:ext cx="3683189" cy="53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6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32D5-CEB7-98BD-B8A3-59777589B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Thuisluisteren op accu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FB4B4-2251-D524-C71A-143686CDD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1950: Accuradio met trilleromvormer, V, 12kg</a:t>
            </a:r>
          </a:p>
          <a:p>
            <a:endParaRPr lang="nl-NL" dirty="0"/>
          </a:p>
          <a:p>
            <a:r>
              <a:rPr lang="nl-NL" dirty="0"/>
              <a:t>Philips BX505AV</a:t>
            </a:r>
          </a:p>
          <a:p>
            <a:r>
              <a:rPr lang="nl-NL" dirty="0"/>
              <a:t>6V buizen (serie E)</a:t>
            </a:r>
          </a:p>
          <a:p>
            <a:r>
              <a:rPr lang="nl-NL" dirty="0"/>
              <a:t>Zuinige EL42: 0,2A</a:t>
            </a:r>
          </a:p>
          <a:p>
            <a:r>
              <a:rPr lang="nl-NL" dirty="0"/>
              <a:t>L/M/T/4xK</a:t>
            </a:r>
          </a:p>
          <a:p>
            <a:endParaRPr lang="nl-NL" dirty="0"/>
          </a:p>
          <a:p>
            <a:r>
              <a:rPr lang="nl-NL" dirty="0"/>
              <a:t>Je moet wel je accu kunnen laden: auto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05172-0D9E-B6AB-DC28-812668D7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12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5160AF-769F-DB24-23F6-B0FA68FC8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276" y="2348792"/>
            <a:ext cx="4727848" cy="302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34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A73EA-0A3E-8BA0-0696-34312DBBC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Gloeidraden in de Koude Oorlog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586E0-2512-C730-9B43-84F2E7E5D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063" y="1564651"/>
            <a:ext cx="4114800" cy="2008366"/>
          </a:xfrm>
        </p:spPr>
        <p:txBody>
          <a:bodyPr/>
          <a:lstStyle/>
          <a:p>
            <a:r>
              <a:rPr lang="nl-NL" dirty="0"/>
              <a:t>Zenith TransOceanic</a:t>
            </a:r>
          </a:p>
          <a:p>
            <a:r>
              <a:rPr lang="nl-NL" dirty="0"/>
              <a:t>43cm, 8kg, M/5xK</a:t>
            </a:r>
          </a:p>
          <a:p>
            <a:r>
              <a:rPr lang="nl-NL" dirty="0"/>
              <a:t>117V of 10,5 &amp; 90V</a:t>
            </a:r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415B8-9199-140C-195B-926C5BBA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13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8099E3-3852-6779-2CF8-BD19BBD2E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39498"/>
            <a:ext cx="4114800" cy="392035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7DD8179-21BB-5F3E-6EBA-B7E6E93DC0ED}"/>
              </a:ext>
            </a:extLst>
          </p:cNvPr>
          <p:cNvSpPr txBox="1">
            <a:spLocks/>
          </p:cNvSpPr>
          <p:nvPr/>
        </p:nvSpPr>
        <p:spPr>
          <a:xfrm>
            <a:off x="218873" y="5546561"/>
            <a:ext cx="5112567" cy="723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Wie zingt hier en waarom?</a:t>
            </a:r>
          </a:p>
          <a:p>
            <a:endParaRPr lang="nl-N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31F6DA-EEF8-C304-5045-BE13EA51A2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73017"/>
            <a:ext cx="3777175" cy="3008169"/>
          </a:xfrm>
          <a:prstGeom prst="rect">
            <a:avLst/>
          </a:prstGeom>
        </p:spPr>
      </p:pic>
      <p:pic>
        <p:nvPicPr>
          <p:cNvPr id="10" name="ZenTO800">
            <a:hlinkClick r:id="" action="ppaction://media"/>
            <a:extLst>
              <a:ext uri="{FF2B5EF4-FFF2-40B4-BE49-F238E27FC236}">
                <a16:creationId xmlns:a16="http://schemas.microsoft.com/office/drawing/2014/main" id="{C1AEDADF-BDF8-BB18-AF5C-11615BE5FF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39952" y="62373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AF01D-BCA8-D436-22FF-64E54FD5B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Popularisering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8BF84-D37C-DEA0-7CB6-AEBD9E63D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r>
              <a:rPr lang="nl-NL" dirty="0"/>
              <a:t>1954+: D*96 buizen, 25mA wolfraam (11</a:t>
            </a:r>
            <a:r>
              <a:rPr lang="el-GR" dirty="0"/>
              <a:t>μ</a:t>
            </a:r>
            <a:r>
              <a:rPr lang="nl-NL" dirty="0"/>
              <a:t> dik)</a:t>
            </a:r>
          </a:p>
          <a:p>
            <a:r>
              <a:rPr lang="nl-NL" dirty="0"/>
              <a:t>Radio werd ingeburgerd vermaaksartikel</a:t>
            </a:r>
          </a:p>
          <a:p>
            <a:r>
              <a:rPr lang="nl-NL" dirty="0"/>
              <a:t>Meer mensen hadden geld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CE668-15B7-38CF-3567-2DD9890FA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14</a:t>
            </a:fld>
            <a:endParaRPr lang="nl-NL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161783-2BFE-5C3D-9E7B-CA3BC33FED0F}"/>
              </a:ext>
            </a:extLst>
          </p:cNvPr>
          <p:cNvSpPr txBox="1">
            <a:spLocks/>
          </p:cNvSpPr>
          <p:nvPr/>
        </p:nvSpPr>
        <p:spPr>
          <a:xfrm>
            <a:off x="4644008" y="4005064"/>
            <a:ext cx="4248472" cy="2578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hlinkClick r:id="rId2"/>
              </a:rPr>
              <a:t>Tesla Minor Duo 3002</a:t>
            </a:r>
            <a:endParaRPr lang="nl-NL" dirty="0"/>
          </a:p>
          <a:p>
            <a:r>
              <a:rPr lang="nl-NL" dirty="0"/>
              <a:t>Tsjechië, 1958</a:t>
            </a:r>
          </a:p>
          <a:p>
            <a:r>
              <a:rPr lang="nl-NL" dirty="0"/>
              <a:t>MG/KG</a:t>
            </a:r>
          </a:p>
          <a:p>
            <a:r>
              <a:rPr lang="nl-NL" dirty="0"/>
              <a:t>Los netdeel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71C10B-07EB-1B73-B51F-BDE7BC72E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56519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4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96150-E91C-F6E1-9E74-D053407CB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Donkere wolk, de bui barst los!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738C-7A12-DF11-2FC0-26F75E19D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1019"/>
          </a:xfrm>
        </p:spPr>
        <p:txBody>
          <a:bodyPr/>
          <a:lstStyle/>
          <a:p>
            <a:r>
              <a:rPr lang="nl-NL" dirty="0"/>
              <a:t>1957: Philips lanceert de </a:t>
            </a:r>
            <a:r>
              <a:rPr lang="nl-NL" dirty="0">
                <a:hlinkClick r:id="rId4"/>
              </a:rPr>
              <a:t>L3X71T Sharpie</a:t>
            </a:r>
            <a:endParaRPr lang="nl-NL" dirty="0"/>
          </a:p>
          <a:p>
            <a:endParaRPr lang="nl-NL" dirty="0"/>
          </a:p>
          <a:p>
            <a:r>
              <a:rPr lang="nl-NL" dirty="0"/>
              <a:t>6V, 20-40mA</a:t>
            </a:r>
          </a:p>
          <a:p>
            <a:r>
              <a:rPr lang="nl-NL" dirty="0"/>
              <a:t>MG / KG</a:t>
            </a:r>
          </a:p>
          <a:p>
            <a:r>
              <a:rPr lang="nl-NL" dirty="0"/>
              <a:t>6x OC transistor</a:t>
            </a:r>
          </a:p>
          <a:p>
            <a:r>
              <a:rPr lang="nl-NL" dirty="0"/>
              <a:t>Werkt “altijd”</a:t>
            </a:r>
          </a:p>
          <a:p>
            <a:endParaRPr lang="nl-NL" dirty="0"/>
          </a:p>
          <a:p>
            <a:r>
              <a:rPr lang="nl-NL" dirty="0"/>
              <a:t>Exit batterijbuis!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4CBD4-77FB-CEC6-59FD-6344CEE2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15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C39EFA-9E6B-3538-C1EC-9E02EAD64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564904"/>
            <a:ext cx="5055261" cy="3791446"/>
          </a:xfrm>
          <a:prstGeom prst="rect">
            <a:avLst/>
          </a:prstGeom>
        </p:spPr>
      </p:pic>
      <p:pic>
        <p:nvPicPr>
          <p:cNvPr id="5" name="Phil371">
            <a:hlinkClick r:id="" action="ppaction://media"/>
            <a:extLst>
              <a:ext uri="{FF2B5EF4-FFF2-40B4-BE49-F238E27FC236}">
                <a16:creationId xmlns:a16="http://schemas.microsoft.com/office/drawing/2014/main" id="{EF6EE4D7-824F-FFCD-94E7-E743FEAFD6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15816" y="5257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3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7B80-D7D0-C0A9-DE6C-90DAD5897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4"/>
              </a:rPr>
              <a:t>Novak Atlantic 793 </a:t>
            </a:r>
            <a:r>
              <a:rPr lang="nl-NL" dirty="0"/>
              <a:t>(1957)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23622-28B3-5C9B-E93A-B8BAE8824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080" y="1528192"/>
            <a:ext cx="3466728" cy="1900808"/>
          </a:xfrm>
        </p:spPr>
        <p:txBody>
          <a:bodyPr/>
          <a:lstStyle/>
          <a:p>
            <a:r>
              <a:rPr lang="nl-NL" dirty="0"/>
              <a:t>Boerderijradio</a:t>
            </a:r>
          </a:p>
          <a:p>
            <a:r>
              <a:rPr lang="nl-NL" dirty="0"/>
              <a:t>6x Germ. trans</a:t>
            </a:r>
          </a:p>
          <a:p>
            <a:r>
              <a:rPr lang="nl-NL" dirty="0"/>
              <a:t>L/M/KK, 6x D-cel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ED260-8AE0-210C-DDF6-A343A4E29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16</a:t>
            </a:fld>
            <a:endParaRPr lang="nl-NL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195841-F063-AF0C-7C50-05FC94ADF03A}"/>
              </a:ext>
            </a:extLst>
          </p:cNvPr>
          <p:cNvSpPr txBox="1">
            <a:spLocks/>
          </p:cNvSpPr>
          <p:nvPr/>
        </p:nvSpPr>
        <p:spPr>
          <a:xfrm>
            <a:off x="1598986" y="4820667"/>
            <a:ext cx="3466728" cy="1900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Buisvoet-gaten waren al geboord! Toch transistors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379955-B1E2-1D06-EC85-B35E98C915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8429"/>
            <a:ext cx="4064000" cy="304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70447C-C646-4961-4106-12C7AFF6B5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14" y="3838079"/>
            <a:ext cx="3844528" cy="2883396"/>
          </a:xfrm>
          <a:prstGeom prst="rect">
            <a:avLst/>
          </a:prstGeom>
        </p:spPr>
      </p:pic>
      <p:pic>
        <p:nvPicPr>
          <p:cNvPr id="6" name="Novaktt">
            <a:hlinkClick r:id="" action="ppaction://media"/>
            <a:extLst>
              <a:ext uri="{FF2B5EF4-FFF2-40B4-BE49-F238E27FC236}">
                <a16:creationId xmlns:a16="http://schemas.microsoft.com/office/drawing/2014/main" id="{C2C1A728-7FD9-57A4-D633-ED5AD3BBA3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5576" y="556787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3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D1B60-04CE-D5E9-40D0-7B515573A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5498"/>
            <a:ext cx="8229600" cy="1143000"/>
          </a:xfrm>
        </p:spPr>
        <p:txBody>
          <a:bodyPr/>
          <a:lstStyle/>
          <a:p>
            <a:r>
              <a:rPr lang="nl-NL" dirty="0"/>
              <a:t>Uitzondering: FM radio’s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5019C-6729-304E-8EC6-5830DA686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121274"/>
          </a:xfrm>
        </p:spPr>
        <p:txBody>
          <a:bodyPr/>
          <a:lstStyle/>
          <a:p>
            <a:r>
              <a:rPr lang="nl-NL" dirty="0"/>
              <a:t>1957/8: Transistors werken niet bij 100MHz</a:t>
            </a:r>
          </a:p>
          <a:p>
            <a:r>
              <a:rPr lang="nl-NL" dirty="0"/>
              <a:t>Buizenportables met </a:t>
            </a:r>
            <a:br>
              <a:rPr lang="nl-NL" dirty="0"/>
            </a:br>
            <a:r>
              <a:rPr lang="nl-NL" dirty="0"/>
              <a:t>FM, zeer duur!</a:t>
            </a:r>
          </a:p>
          <a:p>
            <a:r>
              <a:rPr lang="nl-NL" dirty="0"/>
              <a:t>Model Annette, </a:t>
            </a:r>
            <a:br>
              <a:rPr lang="nl-NL" dirty="0"/>
            </a:br>
            <a:r>
              <a:rPr lang="nl-NL" dirty="0"/>
              <a:t>L4X71AB, batt/net</a:t>
            </a:r>
          </a:p>
          <a:p>
            <a:r>
              <a:rPr lang="nl-NL" dirty="0"/>
              <a:t>In 1959 ook nog</a:t>
            </a:r>
          </a:p>
          <a:p>
            <a:r>
              <a:rPr lang="nl-NL" dirty="0"/>
              <a:t>In 1960: geen radio’s </a:t>
            </a:r>
            <a:br>
              <a:rPr lang="nl-NL" dirty="0"/>
            </a:br>
            <a:r>
              <a:rPr lang="nl-NL" dirty="0"/>
              <a:t>met batterijbuizen</a:t>
            </a:r>
          </a:p>
          <a:p>
            <a:r>
              <a:rPr lang="nl-NL" dirty="0"/>
              <a:t>Demo door Eduard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9C014-F8F0-24A9-C6F9-3291B8A2F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17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37FC9C-7B81-5643-36E5-1E833C51D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92896"/>
            <a:ext cx="4102608" cy="315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37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E7005-A55D-1399-45F7-A625D2107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Typologische indeling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C75CD-27DE-B9FC-8160-B4B354C1C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960" y="1624012"/>
            <a:ext cx="4474840" cy="4525963"/>
          </a:xfrm>
        </p:spPr>
        <p:txBody>
          <a:bodyPr/>
          <a:lstStyle/>
          <a:p>
            <a:r>
              <a:rPr lang="nl-NL" dirty="0"/>
              <a:t>Philips onderscheidt</a:t>
            </a:r>
          </a:p>
          <a:p>
            <a:pPr lvl="1"/>
            <a:r>
              <a:rPr lang="nl-NL" dirty="0"/>
              <a:t>Draagbare ontvanger</a:t>
            </a:r>
          </a:p>
          <a:p>
            <a:pPr lvl="1"/>
            <a:r>
              <a:rPr lang="nl-NL" dirty="0"/>
              <a:t>ABC ontvanger</a:t>
            </a:r>
          </a:p>
          <a:p>
            <a:pPr lvl="1"/>
            <a:r>
              <a:rPr lang="nl-NL" dirty="0" err="1"/>
              <a:t>Stationnaire</a:t>
            </a:r>
            <a:r>
              <a:rPr lang="nl-NL" dirty="0"/>
              <a:t> ontvanger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Boekje </a:t>
            </a:r>
            <a:r>
              <a:rPr lang="nl-NL">
                <a:hlinkClick r:id="rId2"/>
              </a:rPr>
              <a:t>Rodenhuis</a:t>
            </a:r>
            <a:r>
              <a:rPr lang="nl-NL"/>
              <a:t> </a:t>
            </a:r>
            <a:br>
              <a:rPr lang="nl-NL"/>
            </a:br>
            <a:r>
              <a:rPr lang="nl-NL"/>
              <a:t>in </a:t>
            </a:r>
            <a:r>
              <a:rPr lang="nl-NL" dirty="0"/>
              <a:t>NVHR Bibliotheek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304E9-127B-C78A-61D8-414EA33F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18</a:t>
            </a:fld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92BAF-2422-3EA3-A951-59846A277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3476346" cy="507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64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3771BA-389C-1D60-63F9-308E12377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416" y="1341276"/>
            <a:ext cx="4604072" cy="3453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200023-C9BA-97B2-46AA-DCE67A8C1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60" y="3757821"/>
            <a:ext cx="3672408" cy="27543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84EC02-C93A-1B4C-1EEB-1CA29AAD2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Draagbare ontvanger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A069C-F385-31FF-20DA-56C9C7E67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1276"/>
            <a:ext cx="4258816" cy="2266765"/>
          </a:xfrm>
        </p:spPr>
        <p:txBody>
          <a:bodyPr/>
          <a:lstStyle/>
          <a:p>
            <a:r>
              <a:rPr lang="nl-NL" dirty="0"/>
              <a:t>Klein en licht</a:t>
            </a:r>
          </a:p>
          <a:p>
            <a:r>
              <a:rPr lang="nl-NL" dirty="0"/>
              <a:t>Simpel: MG</a:t>
            </a:r>
          </a:p>
          <a:p>
            <a:r>
              <a:rPr lang="nl-NL" dirty="0">
                <a:hlinkClick r:id="rId6"/>
              </a:rPr>
              <a:t>Highness</a:t>
            </a:r>
            <a:r>
              <a:rPr lang="nl-NL" dirty="0"/>
              <a:t>, 1954, </a:t>
            </a:r>
            <a:br>
              <a:rPr lang="nl-NL" dirty="0"/>
            </a:br>
            <a:r>
              <a:rPr lang="nl-NL" dirty="0"/>
              <a:t>19cm, 4x 50mA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0F982-FBDD-DBD3-6185-F1EB5D476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19</a:t>
            </a:fld>
            <a:endParaRPr lang="nl-NL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352872-5ECE-07BD-AFD9-477CE1F85F3D}"/>
              </a:ext>
            </a:extLst>
          </p:cNvPr>
          <p:cNvSpPr txBox="1">
            <a:spLocks/>
          </p:cNvSpPr>
          <p:nvPr/>
        </p:nvSpPr>
        <p:spPr>
          <a:xfrm>
            <a:off x="4474592" y="5085184"/>
            <a:ext cx="4258816" cy="1426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Mini chassis, ferriet</a:t>
            </a:r>
          </a:p>
          <a:p>
            <a:r>
              <a:rPr lang="nl-NL" dirty="0"/>
              <a:t>1x D-cell, B is 67V </a:t>
            </a:r>
          </a:p>
        </p:txBody>
      </p:sp>
      <p:pic>
        <p:nvPicPr>
          <p:cNvPr id="10" name="Highness">
            <a:hlinkClick r:id="" action="ppaction://media"/>
            <a:extLst>
              <a:ext uri="{FF2B5EF4-FFF2-40B4-BE49-F238E27FC236}">
                <a16:creationId xmlns:a16="http://schemas.microsoft.com/office/drawing/2014/main" id="{3638AB0E-408E-F0C4-2AFF-8E08FF146F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75856" y="19888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8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Historische</a:t>
            </a:r>
            <a:r>
              <a:rPr lang="en-US" dirty="0"/>
              <a:t> </a:t>
            </a:r>
            <a:r>
              <a:rPr lang="en-US" dirty="0" err="1"/>
              <a:t>ontwikkeling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typen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Batterij-schakelingen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Voeden</a:t>
            </a:r>
            <a:r>
              <a:rPr lang="en-US" dirty="0"/>
              <a:t> van </a:t>
            </a:r>
            <a:r>
              <a:rPr lang="en-US" dirty="0" err="1"/>
              <a:t>batterijradio’s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Hoortoestellen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Tecla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Conclusies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4A977A-F9AC-45AF-AF62-B49EC598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51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491DB-0C77-F79D-7391-D3782A67B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Stationnaire ontvanger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99467-49C4-ECFF-B7A0-D444A9D8B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120" y="1340769"/>
            <a:ext cx="3384376" cy="5242594"/>
          </a:xfrm>
        </p:spPr>
        <p:txBody>
          <a:bodyPr>
            <a:normAutofit/>
          </a:bodyPr>
          <a:lstStyle/>
          <a:p>
            <a:r>
              <a:rPr lang="nl-NL" dirty="0"/>
              <a:t>Vaste plek  zonder stroom</a:t>
            </a:r>
          </a:p>
          <a:p>
            <a:r>
              <a:rPr lang="nl-NL" dirty="0"/>
              <a:t>Grote batterij</a:t>
            </a:r>
          </a:p>
          <a:p>
            <a:r>
              <a:rPr lang="nl-NL" dirty="0"/>
              <a:t>Zware kast</a:t>
            </a:r>
          </a:p>
          <a:p>
            <a:endParaRPr lang="nl-NL" dirty="0"/>
          </a:p>
          <a:p>
            <a:r>
              <a:rPr lang="nl-NL" dirty="0">
                <a:hlinkClick r:id="rId4"/>
              </a:rPr>
              <a:t>BX439B</a:t>
            </a:r>
            <a:r>
              <a:rPr lang="nl-NL" dirty="0"/>
              <a:t>, 1954</a:t>
            </a:r>
          </a:p>
          <a:p>
            <a:r>
              <a:rPr lang="nl-NL" dirty="0"/>
              <a:t>8x D*96</a:t>
            </a:r>
          </a:p>
          <a:p>
            <a:r>
              <a:rPr lang="nl-NL" dirty="0"/>
              <a:t>L/M/KKK, Balans</a:t>
            </a:r>
          </a:p>
          <a:p>
            <a:r>
              <a:rPr lang="nl-NL" dirty="0"/>
              <a:t>Batt 1,5 &amp; 90V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D6C20-9F9E-8B99-B0DF-A1C6C90D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20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04E1E9-7F30-3CBB-86AC-31B1A60966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99011"/>
            <a:ext cx="5080000" cy="3810000"/>
          </a:xfrm>
          <a:prstGeom prst="rect">
            <a:avLst/>
          </a:prstGeom>
        </p:spPr>
      </p:pic>
      <p:pic>
        <p:nvPicPr>
          <p:cNvPr id="7" name="PhBX439B">
            <a:hlinkClick r:id="" action="ppaction://media"/>
            <a:extLst>
              <a:ext uri="{FF2B5EF4-FFF2-40B4-BE49-F238E27FC236}">
                <a16:creationId xmlns:a16="http://schemas.microsoft.com/office/drawing/2014/main" id="{B220A89E-3DA8-CEB0-384D-D75EC2092E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91980" y="599038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2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1EB1-50EC-9401-4F7E-431AF11BA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Niet kiezen?  ABC-ontvanger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5B39C-1243-AEC2-7BB7-DBBFD5473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Ontvanger op batterijen met netvoeding</a:t>
            </a:r>
          </a:p>
          <a:p>
            <a:r>
              <a:rPr lang="nl-NL" dirty="0"/>
              <a:t>Zomer draagbaar, </a:t>
            </a:r>
            <a:br>
              <a:rPr lang="nl-NL" dirty="0"/>
            </a:br>
            <a:r>
              <a:rPr lang="nl-NL" dirty="0"/>
              <a:t>Winter 2</a:t>
            </a:r>
            <a:r>
              <a:rPr lang="nl-NL" baseline="30000" dirty="0"/>
              <a:t>e</a:t>
            </a:r>
            <a:r>
              <a:rPr lang="nl-NL" dirty="0"/>
              <a:t> in huis</a:t>
            </a:r>
          </a:p>
          <a:p>
            <a:r>
              <a:rPr lang="nl-NL" dirty="0"/>
              <a:t>Veel variatie, </a:t>
            </a:r>
            <a:br>
              <a:rPr lang="nl-NL" dirty="0"/>
            </a:br>
            <a:r>
              <a:rPr lang="nl-NL" dirty="0"/>
              <a:t>lastige voeding</a:t>
            </a:r>
          </a:p>
          <a:p>
            <a:endParaRPr lang="nl-NL" dirty="0"/>
          </a:p>
          <a:p>
            <a:r>
              <a:rPr lang="nl-NL" dirty="0"/>
              <a:t>Perfecta, 1954, Fr</a:t>
            </a:r>
          </a:p>
          <a:p>
            <a:r>
              <a:rPr lang="nl-NL" dirty="0"/>
              <a:t>L/M/K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B8117-F34E-6CD2-4272-9A562DFB7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21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E3A22B-5DEB-FFAC-8958-1F1314A0A4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509711"/>
            <a:ext cx="4813465" cy="3610099"/>
          </a:xfrm>
          <a:prstGeom prst="rect">
            <a:avLst/>
          </a:prstGeom>
        </p:spPr>
      </p:pic>
      <p:pic>
        <p:nvPicPr>
          <p:cNvPr id="7" name="Perfecta">
            <a:hlinkClick r:id="" action="ppaction://media"/>
            <a:extLst>
              <a:ext uri="{FF2B5EF4-FFF2-40B4-BE49-F238E27FC236}">
                <a16:creationId xmlns:a16="http://schemas.microsoft.com/office/drawing/2014/main" id="{A38488C3-109E-B6CB-8DA7-347DE5223A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87824" y="571341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8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CB74F-1032-9168-9BD7-C4FD00077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1143000"/>
          </a:xfrm>
        </p:spPr>
        <p:txBody>
          <a:bodyPr/>
          <a:lstStyle/>
          <a:p>
            <a:r>
              <a:rPr lang="nl-NL" dirty="0"/>
              <a:t>Philips 122ABC (1941)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77E81-CFBD-D669-4239-F6BB403B1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240" y="4370377"/>
            <a:ext cx="5122912" cy="2476872"/>
          </a:xfrm>
        </p:spPr>
        <p:txBody>
          <a:bodyPr/>
          <a:lstStyle/>
          <a:p>
            <a:r>
              <a:rPr lang="nl-NL" dirty="0"/>
              <a:t>Buizen D*21, Octal</a:t>
            </a:r>
          </a:p>
          <a:p>
            <a:pPr lvl="1"/>
            <a:r>
              <a:rPr lang="nl-NL" dirty="0"/>
              <a:t>DK21, DF21, DAC21, DL21</a:t>
            </a:r>
          </a:p>
          <a:p>
            <a:r>
              <a:rPr lang="nl-NL" dirty="0"/>
              <a:t>Gloei Ser/Par 4,5V 50mA</a:t>
            </a:r>
          </a:p>
          <a:p>
            <a:r>
              <a:rPr lang="nl-NL" dirty="0"/>
              <a:t>Net/Bat: relais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8B546-AC37-E59F-A6E8-38C7C9F96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22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4507BF-DE0F-0413-4385-DD3B97952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71674"/>
            <a:ext cx="2385772" cy="64256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EB770C-6DD4-EBE6-DB35-477AAA635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315722"/>
            <a:ext cx="2808312" cy="305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34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E620D4-71FA-B762-3467-C9E44E608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Toestel van Geri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142CF1-6894-42A6-3B06-CC33091F3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5384973"/>
            <a:ext cx="6445696" cy="1198389"/>
          </a:xfrm>
        </p:spPr>
        <p:txBody>
          <a:bodyPr>
            <a:normAutofit/>
          </a:bodyPr>
          <a:lstStyle/>
          <a:p>
            <a:r>
              <a:rPr lang="nl-NL" dirty="0"/>
              <a:t>1 tot 3 A-</a:t>
            </a:r>
            <a:r>
              <a:rPr lang="nl-NL" dirty="0" err="1"/>
              <a:t>batt</a:t>
            </a:r>
            <a:r>
              <a:rPr lang="nl-NL" dirty="0"/>
              <a:t> 4,5V</a:t>
            </a:r>
          </a:p>
          <a:p>
            <a:r>
              <a:rPr lang="nl-NL" dirty="0"/>
              <a:t>Knoppen hoog voor </a:t>
            </a:r>
            <a:r>
              <a:rPr lang="nl-NL" dirty="0" err="1"/>
              <a:t>batterijvak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4EC7BEB-19C0-ECFA-9E00-34FD24C4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23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C79A7DC-2693-29C1-DD30-9C56A8E25F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5" t="8343" b="10658"/>
          <a:stretch/>
        </p:blipFill>
        <p:spPr>
          <a:xfrm>
            <a:off x="971600" y="1312520"/>
            <a:ext cx="6800800" cy="387383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2AAE4E5-7F2E-5059-6607-D873575FCE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3708400"/>
            <a:ext cx="2838450" cy="301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74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1FE6EA-684A-CC71-B378-9BEACD506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007791"/>
            <a:ext cx="3312368" cy="2689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DB7304-5680-AE90-9A99-855CB51366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1174" r="963" b="32512"/>
          <a:stretch/>
        </p:blipFill>
        <p:spPr>
          <a:xfrm>
            <a:off x="4157685" y="3985000"/>
            <a:ext cx="4631955" cy="2736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D59C9-FECA-0FD9-1710-1D9A7FCC9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Verschillende uitvoeringen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347EB-31E3-6182-5A23-B69A75A2F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6"/>
              </a:rPr>
              <a:t>LX381B Picnic</a:t>
            </a:r>
            <a:endParaRPr lang="nl-NL" dirty="0"/>
          </a:p>
          <a:p>
            <a:pPr lvl="1"/>
            <a:r>
              <a:rPr lang="nl-NL" dirty="0"/>
              <a:t>Houten kist, 7kg</a:t>
            </a:r>
          </a:p>
          <a:p>
            <a:pPr lvl="1"/>
            <a:r>
              <a:rPr lang="nl-NL" dirty="0"/>
              <a:t>Handvat</a:t>
            </a:r>
          </a:p>
          <a:p>
            <a:r>
              <a:rPr lang="nl-NL" dirty="0"/>
              <a:t>BX484B</a:t>
            </a:r>
          </a:p>
          <a:p>
            <a:pPr lvl="1"/>
            <a:r>
              <a:rPr lang="nl-NL" dirty="0"/>
              <a:t>Houten kast</a:t>
            </a:r>
          </a:p>
          <a:p>
            <a:pPr lvl="1"/>
            <a:r>
              <a:rPr lang="nl-NL" dirty="0"/>
              <a:t>Grotere batt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28A5-BCF0-44B5-B484-86A97860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24</a:t>
            </a:fld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1CD815-2249-90A1-9CE8-3D9B48EA96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68" y="4887229"/>
            <a:ext cx="2963109" cy="1864715"/>
          </a:xfrm>
          <a:prstGeom prst="rect">
            <a:avLst/>
          </a:prstGeom>
        </p:spPr>
      </p:pic>
      <p:pic>
        <p:nvPicPr>
          <p:cNvPr id="5" name="Phil381">
            <a:hlinkClick r:id="" action="ppaction://media"/>
            <a:extLst>
              <a:ext uri="{FF2B5EF4-FFF2-40B4-BE49-F238E27FC236}">
                <a16:creationId xmlns:a16="http://schemas.microsoft.com/office/drawing/2014/main" id="{12E2F41C-2267-DA65-FD6B-05375D4394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65600" y="170544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4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4D29B-D4B1-1C6F-8AA4-73F7FC256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Batterij-schakelingen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0FB4F-C8C3-7DFA-299D-53F638472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nl-NL" dirty="0"/>
              <a:t>Het zijn gewoon buizenradio’s! </a:t>
            </a:r>
          </a:p>
          <a:p>
            <a:r>
              <a:rPr lang="nl-NL" dirty="0"/>
              <a:t>Weerstanden &gt; 1 MΩ</a:t>
            </a:r>
          </a:p>
          <a:p>
            <a:r>
              <a:rPr lang="nl-NL" dirty="0"/>
              <a:t>Paar schakelingen om op te letten</a:t>
            </a:r>
          </a:p>
          <a:p>
            <a:pPr lvl="1"/>
            <a:r>
              <a:rPr lang="nl-NL" dirty="0"/>
              <a:t>Mengtrap met DK92 / DK96</a:t>
            </a:r>
          </a:p>
          <a:p>
            <a:pPr lvl="1"/>
            <a:r>
              <a:rPr lang="nl-NL" dirty="0"/>
              <a:t>Balans uitgang</a:t>
            </a:r>
          </a:p>
          <a:p>
            <a:pPr lvl="1"/>
            <a:r>
              <a:rPr lang="nl-NL" dirty="0"/>
              <a:t>Seriegloeidraden met shunts</a:t>
            </a:r>
          </a:p>
          <a:p>
            <a:pPr lvl="1"/>
            <a:r>
              <a:rPr lang="nl-NL" dirty="0"/>
              <a:t>NiCd cel in gloeicircuit</a:t>
            </a:r>
          </a:p>
          <a:p>
            <a:pPr lvl="1"/>
            <a:r>
              <a:rPr lang="nl-NL" dirty="0"/>
              <a:t>Penthode als AF trap</a:t>
            </a:r>
          </a:p>
          <a:p>
            <a:pPr lvl="1"/>
            <a:r>
              <a:rPr lang="nl-NL" dirty="0"/>
              <a:t>Afstemoog DM70 / DM71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7A096-0AE9-EFEC-AA52-E249C4250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3905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DC7E5-1AB7-7F1B-A086-57E45F92D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Mengen met een </a:t>
            </a:r>
            <a:r>
              <a:rPr lang="nl-NL" dirty="0" err="1"/>
              <a:t>heptode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E0C25-CB15-5248-5801-46AF9CD63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nl-NL" dirty="0"/>
              <a:t>Oscillator is g1/g2, antenne op g3</a:t>
            </a:r>
          </a:p>
          <a:p>
            <a:r>
              <a:rPr lang="nl-NL" dirty="0"/>
              <a:t>Complete meng- buis in 7-pins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9A2D0-56FE-BB85-5AF0-69CF14A2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26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AF2D25-A704-D16B-8830-F0B78833D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58950"/>
            <a:ext cx="7465811" cy="32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23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45EC9-0305-20A9-AEEF-EC0D11FE1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Balans uitgang, klasse 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50A4F-A64B-41D3-C94B-D583E4038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r>
              <a:rPr lang="nl-NL" dirty="0"/>
              <a:t>Klinkt Luxe?</a:t>
            </a:r>
          </a:p>
          <a:p>
            <a:r>
              <a:rPr lang="nl-NL" dirty="0"/>
              <a:t>Batterijbesparing!</a:t>
            </a:r>
          </a:p>
          <a:p>
            <a:pPr lvl="1"/>
            <a:r>
              <a:rPr lang="nl-NL" dirty="0"/>
              <a:t>Klasse A is duur</a:t>
            </a:r>
          </a:p>
          <a:p>
            <a:pPr lvl="1"/>
            <a:r>
              <a:rPr lang="nl-NL" dirty="0"/>
              <a:t>8 à 10mA nodig</a:t>
            </a:r>
          </a:p>
          <a:p>
            <a:r>
              <a:rPr lang="nl-NL" dirty="0"/>
              <a:t>Hoog vermogen</a:t>
            </a:r>
          </a:p>
          <a:p>
            <a:r>
              <a:rPr lang="nl-NL" dirty="0"/>
              <a:t>Lage anodestroom bij lage output</a:t>
            </a:r>
          </a:p>
          <a:p>
            <a:pPr lvl="1"/>
            <a:r>
              <a:rPr lang="nl-NL" dirty="0"/>
              <a:t>2x 2mA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E8123-7278-C83A-60A5-B142CB1BA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27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EA6AD-D0B5-A818-5FA0-B64EFE31A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141450" y="2066428"/>
            <a:ext cx="4924984" cy="410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82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D54E9F-F4B6-99A3-BC96-68A85A936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279910"/>
            <a:ext cx="8386246" cy="34415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2431BD-318E-BC69-96D8-471E47B09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Shunts in Voeding </a:t>
            </a:r>
            <a:r>
              <a:rPr lang="nl-NL" dirty="0">
                <a:hlinkClick r:id="rId3"/>
              </a:rPr>
              <a:t>Philips LX444AB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1A1E8-6320-D99D-908A-DF4932CE1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Serievoeding voor lage stroom</a:t>
            </a:r>
          </a:p>
          <a:p>
            <a:r>
              <a:rPr lang="nl-NL" dirty="0"/>
              <a:t>Buizen zijn direct verhit, stroom shunten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46B43-A74F-00CA-6850-F40F14766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0253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22367-6232-0622-3C8F-DCD7563AC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Afvlakking met NiCd cel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6565B-4182-7117-3B7C-C6A328FC0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7859216" cy="2980928"/>
          </a:xfrm>
        </p:spPr>
        <p:txBody>
          <a:bodyPr/>
          <a:lstStyle/>
          <a:p>
            <a:r>
              <a:rPr lang="nl-NL" dirty="0"/>
              <a:t>Parallelvoeding: goede afvlakking nodig</a:t>
            </a:r>
          </a:p>
          <a:p>
            <a:r>
              <a:rPr lang="nl-NL" dirty="0"/>
              <a:t>Ingebouwde NiCd cel, ook voor bedrijf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6E6AF-04A4-8064-AAA0-5E420CED5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29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881699-554A-7DFA-A76B-BAE72661E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88809" y="1667775"/>
            <a:ext cx="3107139" cy="66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49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E3C64-544F-AE4B-CAB0-EF3DC242E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Historische ontwikkeling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F8702-80EF-BA20-5042-4D93B22D9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r>
              <a:rPr lang="nl-NL" dirty="0"/>
              <a:t>Jaren 20: alles begint met de batterij</a:t>
            </a:r>
          </a:p>
          <a:p>
            <a:r>
              <a:rPr lang="nl-NL" dirty="0"/>
              <a:t>Jaren 30: batterijen in huizen zonder stroom</a:t>
            </a:r>
          </a:p>
          <a:p>
            <a:r>
              <a:rPr lang="nl-NL" dirty="0"/>
              <a:t>Jaren 40: oorlog, miniatuurbuizen</a:t>
            </a:r>
          </a:p>
          <a:p>
            <a:r>
              <a:rPr lang="nl-NL" dirty="0"/>
              <a:t>Jaren 50: gouden eeuw van batterijradio</a:t>
            </a:r>
          </a:p>
          <a:p>
            <a:r>
              <a:rPr lang="nl-NL" dirty="0"/>
              <a:t>Jaren 60: geen batterijbuizenradio’s meer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BD00A-1CE6-C176-1A8A-1B3366C09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7666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22B95-B03C-93A7-FF1A-A62AD470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 versterking met penthode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084B9-1FDC-4F4B-046A-824CF047F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r>
              <a:rPr lang="nl-NL" dirty="0"/>
              <a:t>Buis DAF91 of DAF96</a:t>
            </a:r>
          </a:p>
          <a:p>
            <a:r>
              <a:rPr lang="nl-NL" dirty="0"/>
              <a:t>Hier DAF96 in LX444AB</a:t>
            </a:r>
          </a:p>
          <a:p>
            <a:endParaRPr lang="nl-NL" dirty="0"/>
          </a:p>
          <a:p>
            <a:r>
              <a:rPr lang="nl-NL" dirty="0"/>
              <a:t>R18: 1 M</a:t>
            </a:r>
            <a:r>
              <a:rPr lang="el-GR" dirty="0"/>
              <a:t>Ω</a:t>
            </a:r>
            <a:r>
              <a:rPr lang="nl-NL" dirty="0"/>
              <a:t>,  R17</a:t>
            </a:r>
            <a:r>
              <a:rPr lang="nl-NL"/>
              <a:t>: 4,7M</a:t>
            </a:r>
            <a:r>
              <a:rPr lang="el-GR"/>
              <a:t>Ω</a:t>
            </a:r>
            <a:endParaRPr lang="nl-NL" dirty="0"/>
          </a:p>
          <a:p>
            <a:r>
              <a:rPr lang="nl-NL" dirty="0"/>
              <a:t>C30 is 1500pF</a:t>
            </a:r>
          </a:p>
          <a:p>
            <a:r>
              <a:rPr lang="nl-NL" dirty="0"/>
              <a:t>I</a:t>
            </a:r>
            <a:r>
              <a:rPr lang="nl-NL" baseline="-25000" dirty="0"/>
              <a:t>k</a:t>
            </a:r>
            <a:r>
              <a:rPr lang="nl-NL" dirty="0"/>
              <a:t> is 60</a:t>
            </a:r>
            <a:r>
              <a:rPr lang="el-GR" dirty="0"/>
              <a:t>μ</a:t>
            </a:r>
            <a:r>
              <a:rPr lang="nl-NL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BC6FB-B07E-FF6A-CFF3-0D81145F0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30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76DA8C-9F04-D419-13B1-0E82F2E93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800986" y="2536532"/>
            <a:ext cx="5070703" cy="270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40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F22A3-0533-16FC-BAF2-373BFF12E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Afstemindicator DM70/71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F3866-5003-2138-FC64-CB27F00C5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376" y="1758156"/>
            <a:ext cx="4330824" cy="4944423"/>
          </a:xfrm>
        </p:spPr>
        <p:txBody>
          <a:bodyPr>
            <a:normAutofit/>
          </a:bodyPr>
          <a:lstStyle/>
          <a:p>
            <a:r>
              <a:rPr lang="nl-NL" dirty="0"/>
              <a:t>Verschillende voet</a:t>
            </a:r>
          </a:p>
          <a:p>
            <a:r>
              <a:rPr lang="nl-NL" dirty="0"/>
              <a:t>Omgekeerde indicatie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Gloei 1,4V 25mA</a:t>
            </a:r>
          </a:p>
          <a:p>
            <a:r>
              <a:rPr lang="nl-NL" dirty="0"/>
              <a:t>Anode 85V</a:t>
            </a:r>
          </a:p>
          <a:p>
            <a:r>
              <a:rPr lang="nl-NL" dirty="0"/>
              <a:t>I</a:t>
            </a:r>
            <a:r>
              <a:rPr lang="nl-NL" baseline="-25000" dirty="0"/>
              <a:t>a</a:t>
            </a:r>
            <a:r>
              <a:rPr lang="nl-NL" dirty="0"/>
              <a:t> is 0,17mA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33928-9A55-BDC2-C668-D394B9BEE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31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EFCA98-FFCC-06CB-72EC-A3C11F91F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255" y="1736996"/>
            <a:ext cx="1788927" cy="48463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34715B-B081-35B2-A1B8-A0D6FB286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0" y="1653380"/>
            <a:ext cx="1637840" cy="494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65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D50EC2-F778-4528-E1D7-8F6A7DAC7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/>
          <a:lstStyle/>
          <a:p>
            <a:r>
              <a:rPr lang="nl-NL" dirty="0"/>
              <a:t>Anodebatterijleegloop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5A5D4A-708B-77C0-64D2-4F959D401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968" y="1600199"/>
            <a:ext cx="4402832" cy="5121275"/>
          </a:xfrm>
        </p:spPr>
        <p:txBody>
          <a:bodyPr>
            <a:normAutofit/>
          </a:bodyPr>
          <a:lstStyle/>
          <a:p>
            <a:r>
              <a:rPr lang="nl-NL" dirty="0"/>
              <a:t>Bij UIT blijft B-</a:t>
            </a:r>
            <a:r>
              <a:rPr lang="nl-NL" dirty="0" err="1"/>
              <a:t>batt</a:t>
            </a:r>
            <a:r>
              <a:rPr lang="nl-NL" dirty="0"/>
              <a:t> AAN</a:t>
            </a:r>
          </a:p>
          <a:p>
            <a:pPr lvl="1"/>
            <a:r>
              <a:rPr lang="nl-NL" dirty="0"/>
              <a:t>Via R2 van 800k</a:t>
            </a:r>
          </a:p>
          <a:p>
            <a:pPr lvl="1"/>
            <a:r>
              <a:rPr lang="nl-NL" dirty="0"/>
              <a:t>Tegen aanzetlaadpiek</a:t>
            </a:r>
          </a:p>
          <a:p>
            <a:pPr lvl="1"/>
            <a:r>
              <a:rPr lang="nl-NL" dirty="0"/>
              <a:t>Conditie C41</a:t>
            </a:r>
          </a:p>
          <a:p>
            <a:r>
              <a:rPr lang="nl-NL" dirty="0"/>
              <a:t>Lek in C41: leegloop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Spaarschakeling P3 met serieweerstand</a:t>
            </a:r>
          </a:p>
          <a:p>
            <a:pPr lvl="1"/>
            <a:r>
              <a:rPr lang="nl-NL" dirty="0"/>
              <a:t>9mA </a:t>
            </a:r>
            <a:r>
              <a:rPr lang="nl-NL" dirty="0" err="1"/>
              <a:t>ipv</a:t>
            </a:r>
            <a:r>
              <a:rPr lang="nl-NL" dirty="0"/>
              <a:t> 17mA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E246FFA-2464-9055-6435-5147253F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6A03584-84E1-69BD-4453-3E80200B75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" r="16210"/>
          <a:stretch/>
        </p:blipFill>
        <p:spPr>
          <a:xfrm>
            <a:off x="107504" y="1959706"/>
            <a:ext cx="4082083" cy="293858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A28DBF0-37B1-F3F3-6786-1BAC9E29E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74638"/>
            <a:ext cx="152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23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AE8A-8167-DF2B-3CAA-4ED0A187C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Voeden van Batterij-radio’s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739EE-603B-1F4C-D69C-DD4B873C1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10546"/>
          </a:xfrm>
        </p:spPr>
        <p:txBody>
          <a:bodyPr/>
          <a:lstStyle/>
          <a:p>
            <a:r>
              <a:rPr lang="nl-NL" dirty="0"/>
              <a:t>Batterijen niet </a:t>
            </a:r>
            <a:br>
              <a:rPr lang="nl-NL" dirty="0"/>
            </a:br>
            <a:r>
              <a:rPr lang="nl-NL" dirty="0"/>
              <a:t>meer te krijgen</a:t>
            </a:r>
          </a:p>
          <a:p>
            <a:r>
              <a:rPr lang="nl-NL" dirty="0"/>
              <a:t>Vreselijk duur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Twee nodig</a:t>
            </a:r>
          </a:p>
          <a:p>
            <a:pPr lvl="1"/>
            <a:r>
              <a:rPr lang="nl-NL" dirty="0"/>
              <a:t>A, Gloei, meest 1,5V soms 7,5V</a:t>
            </a:r>
          </a:p>
          <a:p>
            <a:pPr lvl="1"/>
            <a:r>
              <a:rPr lang="nl-NL" dirty="0"/>
              <a:t>B, Anode, 45, 67,5, 90, 130, 150V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5C346-8E78-8413-A064-0DEF3934C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33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905711-0DBB-40B5-7C1D-75B30465F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209" y="1600200"/>
            <a:ext cx="5116005" cy="29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984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A1F86-9BF2-9B03-15ED-D6398F38A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Gloeibatterij 1,5V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C928E-3B7D-58B7-0988-9986EEE5A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nl-NL" dirty="0"/>
              <a:t>Vaak gewone D-cel(</a:t>
            </a:r>
            <a:r>
              <a:rPr lang="nl-NL" dirty="0" err="1"/>
              <a:t>len</a:t>
            </a:r>
            <a:r>
              <a:rPr lang="nl-NL" dirty="0"/>
              <a:t>)</a:t>
            </a:r>
          </a:p>
          <a:p>
            <a:r>
              <a:rPr lang="nl-NL" dirty="0"/>
              <a:t>Soms blokbatterij, kan door D-cel vervangen</a:t>
            </a:r>
          </a:p>
          <a:p>
            <a:endParaRPr lang="nl-NL" dirty="0"/>
          </a:p>
          <a:p>
            <a:r>
              <a:rPr lang="nl-NL" dirty="0"/>
              <a:t>Spanning is</a:t>
            </a:r>
            <a:br>
              <a:rPr lang="nl-NL" dirty="0"/>
            </a:br>
            <a:r>
              <a:rPr lang="nl-NL" dirty="0"/>
              <a:t>1,6 to 1,1 V</a:t>
            </a:r>
          </a:p>
          <a:p>
            <a:r>
              <a:rPr lang="nl-NL" dirty="0"/>
              <a:t>Werkt v.a. </a:t>
            </a:r>
            <a:br>
              <a:rPr lang="nl-NL" dirty="0"/>
            </a:br>
            <a:r>
              <a:rPr lang="nl-NL" dirty="0"/>
              <a:t>70%: 1,05V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971F7-1718-DC6F-99FE-F33D318D8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34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998B0B-720A-9472-6912-669D7479D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914185"/>
            <a:ext cx="5774556" cy="379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59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27A60-7096-4CA2-119A-BE9DF6B9C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Kan een oplaadbare batterij?  JA!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E5E0E-2AF5-EF1A-53DC-76BD36969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nl-NL" dirty="0"/>
              <a:t>NiCd / NiMH: vrijwel geen inwendige weerstand</a:t>
            </a:r>
            <a:br>
              <a:rPr lang="nl-NL" dirty="0"/>
            </a:br>
            <a:r>
              <a:rPr lang="nl-NL" dirty="0"/>
              <a:t>(Kan </a:t>
            </a:r>
            <a:r>
              <a:rPr lang="nl-NL" dirty="0">
                <a:solidFill>
                  <a:srgbClr val="FF0000"/>
                </a:solidFill>
              </a:rPr>
              <a:t>gevaarlijk grote stroom </a:t>
            </a:r>
            <a:r>
              <a:rPr lang="nl-NL" dirty="0"/>
              <a:t>leveren)</a:t>
            </a:r>
          </a:p>
          <a:p>
            <a:r>
              <a:rPr lang="nl-NL" dirty="0"/>
              <a:t>BX439B, 8x D*96, </a:t>
            </a:r>
            <a:br>
              <a:rPr lang="nl-NL" dirty="0"/>
            </a:br>
            <a:r>
              <a:rPr lang="nl-NL" dirty="0"/>
              <a:t>speelt prima op </a:t>
            </a:r>
            <a:br>
              <a:rPr lang="nl-NL" dirty="0"/>
            </a:br>
            <a:r>
              <a:rPr lang="nl-NL" dirty="0"/>
              <a:t>1 AA-tje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9B722-702D-FCFD-AAFA-D44122B01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35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7009A6-F005-5C2C-A57A-5F1A5819F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219" y="2780928"/>
            <a:ext cx="4877962" cy="32403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AE741B-AFFE-6215-C47A-526165A101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98603" y="4014065"/>
            <a:ext cx="232225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88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9D743-50F9-628C-A1C8-B7ACBF571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Anodebatterij, 67 tot 150V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4EF01-1227-4C89-1973-80A740CA1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426" y="1624012"/>
            <a:ext cx="4258816" cy="4525963"/>
          </a:xfrm>
        </p:spPr>
        <p:txBody>
          <a:bodyPr/>
          <a:lstStyle/>
          <a:p>
            <a:r>
              <a:rPr lang="nl-NL" dirty="0"/>
              <a:t>10x P-blokje in serie</a:t>
            </a:r>
          </a:p>
          <a:p>
            <a:r>
              <a:rPr lang="nl-NL" dirty="0"/>
              <a:t>Kost ca 12€ (Action)</a:t>
            </a:r>
          </a:p>
          <a:p>
            <a:r>
              <a:rPr lang="nl-NL" dirty="0"/>
              <a:t>Speelduur 30 uur</a:t>
            </a:r>
          </a:p>
          <a:p>
            <a:r>
              <a:rPr lang="nl-NL" dirty="0"/>
              <a:t>Houdbaar 5 – 10j</a:t>
            </a:r>
          </a:p>
          <a:p>
            <a:endParaRPr lang="nl-NL" dirty="0"/>
          </a:p>
          <a:p>
            <a:r>
              <a:rPr lang="nl-NL" dirty="0"/>
              <a:t>Geschikt voor heel weinig gebruik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BD5C5-DB11-3B1C-E273-0E2CC4F4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36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26B311-863C-52B4-B4C1-1E3FDCB2E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82" y="1401762"/>
            <a:ext cx="3886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932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DCF6C-D6B1-5271-A4E0-DE5BD75B0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664" cy="1143000"/>
          </a:xfrm>
        </p:spPr>
        <p:txBody>
          <a:bodyPr/>
          <a:lstStyle/>
          <a:p>
            <a:r>
              <a:rPr lang="nl-NL" dirty="0"/>
              <a:t>Oplaadbaar kan 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AFC0E-694C-D3D5-20EE-AEE7B4B91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64683"/>
          </a:xfrm>
        </p:spPr>
        <p:txBody>
          <a:bodyPr/>
          <a:lstStyle/>
          <a:p>
            <a:r>
              <a:rPr lang="nl-NL" dirty="0"/>
              <a:t>6 of 10 stuks oplaadbare P</a:t>
            </a:r>
          </a:p>
          <a:p>
            <a:r>
              <a:rPr lang="nl-NL" dirty="0"/>
              <a:t>Met 150mAh speelt ca 15 uur</a:t>
            </a:r>
          </a:p>
          <a:p>
            <a:endParaRPr lang="nl-NL" dirty="0"/>
          </a:p>
          <a:p>
            <a:r>
              <a:rPr lang="nl-NL" dirty="0"/>
              <a:t>Batterijen na paar jaar</a:t>
            </a:r>
            <a:br>
              <a:rPr lang="nl-NL" dirty="0"/>
            </a:br>
            <a:r>
              <a:rPr lang="nl-NL" dirty="0"/>
              <a:t>versleten </a:t>
            </a:r>
            <a:r>
              <a:rPr lang="nl-NL" dirty="0">
                <a:sym typeface="Wingdings" panose="05000000000000000000" pitchFamily="2" charset="2"/>
              </a:rPr>
              <a:t>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Plaatlader, V- en I- 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begrensde voeding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E81E8-3E39-EB01-0189-3E3F58F8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37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0AFC56-D246-F3CA-DC14-AF7A48C5F0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39398"/>
            <a:ext cx="4187304" cy="3140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434725-FC67-BD90-9E6C-78CD862B30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4"/>
          <a:stretch/>
        </p:blipFill>
        <p:spPr>
          <a:xfrm>
            <a:off x="6495540" y="230647"/>
            <a:ext cx="2458864" cy="306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771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6C8E1-4823-3109-D9C9-F4AA4B9A6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Stand “Laden” in radio?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689FE-1065-F719-2D4A-0DD9D140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229200"/>
          </a:xfrm>
        </p:spPr>
        <p:txBody>
          <a:bodyPr>
            <a:normAutofit/>
          </a:bodyPr>
          <a:lstStyle/>
          <a:p>
            <a:r>
              <a:rPr lang="nl-NL" dirty="0"/>
              <a:t>Droge batterij kan niet worden geladen!</a:t>
            </a:r>
          </a:p>
          <a:p>
            <a:r>
              <a:rPr lang="nl-NL" dirty="0"/>
              <a:t>Tegenstroom (ca. 1 mA) stelt uitputting uit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Uit gebruiksaanwijzing </a:t>
            </a:r>
            <a:r>
              <a:rPr lang="nl-NL" dirty="0">
                <a:hlinkClick r:id="rId2"/>
              </a:rPr>
              <a:t>LX444AB</a:t>
            </a:r>
            <a:endParaRPr lang="nl-NL" dirty="0"/>
          </a:p>
          <a:p>
            <a:r>
              <a:rPr lang="nl-NL" dirty="0"/>
              <a:t>Ombouw voor opladen NiMH??? </a:t>
            </a:r>
            <a:br>
              <a:rPr lang="nl-NL" dirty="0"/>
            </a:br>
            <a:r>
              <a:rPr lang="nl-NL" dirty="0"/>
              <a:t>Misschien laadweerstand verkleinen...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B3FA6-2768-C799-39D0-119EB0EE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38</a:t>
            </a:fld>
            <a:endParaRPr lang="nl-NL"/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C0F5B795-C349-D990-ECF6-B8828FC40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3" y="2780928"/>
            <a:ext cx="7558451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801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762D8-18C4-31AD-8E7D-58D6D97BC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netvoeding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4A9FB-8D3A-5D68-7AF5-FCC1C5679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120" y="1600200"/>
            <a:ext cx="3034680" cy="4525963"/>
          </a:xfrm>
        </p:spPr>
        <p:txBody>
          <a:bodyPr>
            <a:normAutofit/>
          </a:bodyPr>
          <a:lstStyle/>
          <a:p>
            <a:r>
              <a:rPr lang="nl-NL" dirty="0"/>
              <a:t>Meest voor </a:t>
            </a:r>
            <a:br>
              <a:rPr lang="nl-NL" dirty="0"/>
            </a:br>
            <a:r>
              <a:rPr lang="nl-NL" dirty="0"/>
              <a:t>jaren 20 of stationnair</a:t>
            </a:r>
          </a:p>
          <a:p>
            <a:r>
              <a:rPr lang="nl-NL" dirty="0"/>
              <a:t>Niet mobiel, niet “echt”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Deze 4 / 90V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26152-A809-4126-D73A-B502D752C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39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4BDE41-CE44-A0E4-2E8D-EE53AC51C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3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F59D-C009-6E46-7A2C-E31722B2C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Radio begint met batterij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393E9-4FEB-C5C4-8892-BE25A8E00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16" y="1600200"/>
            <a:ext cx="3970784" cy="4525963"/>
          </a:xfrm>
        </p:spPr>
        <p:txBody>
          <a:bodyPr/>
          <a:lstStyle/>
          <a:p>
            <a:r>
              <a:rPr lang="nl-NL" dirty="0"/>
              <a:t>1920s: Eerste radio’s</a:t>
            </a:r>
          </a:p>
          <a:p>
            <a:r>
              <a:rPr lang="nl-NL" dirty="0"/>
              <a:t>Triodes, geen net</a:t>
            </a:r>
          </a:p>
          <a:p>
            <a:r>
              <a:rPr lang="nl-NL" dirty="0"/>
              <a:t>Batterijen</a:t>
            </a:r>
          </a:p>
          <a:p>
            <a:pPr lvl="1"/>
            <a:r>
              <a:rPr lang="nl-NL" dirty="0"/>
              <a:t>A: Gloei, accu</a:t>
            </a:r>
          </a:p>
          <a:p>
            <a:pPr lvl="1"/>
            <a:r>
              <a:rPr lang="nl-NL" dirty="0"/>
              <a:t>B: Hoogspanning</a:t>
            </a:r>
          </a:p>
          <a:p>
            <a:pPr lvl="1"/>
            <a:r>
              <a:rPr lang="nl-NL" dirty="0"/>
              <a:t>C: Roosterbias</a:t>
            </a:r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8EFB7-C565-EC49-58DE-BA9FE1F4C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DC5E57-22F9-844F-8534-CA8E6C12EB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6" y="1417638"/>
            <a:ext cx="4386064" cy="328954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BD28014-6D1D-F580-98C9-65D4B250F045}"/>
              </a:ext>
            </a:extLst>
          </p:cNvPr>
          <p:cNvSpPr txBox="1">
            <a:spLocks/>
          </p:cNvSpPr>
          <p:nvPr/>
        </p:nvSpPr>
        <p:spPr>
          <a:xfrm>
            <a:off x="428782" y="4869161"/>
            <a:ext cx="3970784" cy="148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Netvoeding heette “Battery eliminator”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7E6AF5-5DCC-985E-3822-F0C3CA836C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99" y="4941168"/>
            <a:ext cx="2373743" cy="178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570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38A922-6609-CECF-E173-F62E68F30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710" y="3429000"/>
            <a:ext cx="6076911" cy="33433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3A4DF3-51D9-C21B-3412-0FD6B6088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Upconverter vanuit batterij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5A890-8160-7E8B-BE6A-5AEDE92C0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 of P is goedkoopst </a:t>
            </a:r>
          </a:p>
          <a:p>
            <a:r>
              <a:rPr lang="nl-NL" dirty="0"/>
              <a:t>DC/DC naar 67 of 90V, inbouw batt doosje</a:t>
            </a:r>
          </a:p>
          <a:p>
            <a:r>
              <a:rPr lang="nl-NL" dirty="0"/>
              <a:t>Auto-off voor nullast, liefst geen storing</a:t>
            </a:r>
          </a:p>
          <a:p>
            <a:r>
              <a:rPr lang="nl-NL" dirty="0"/>
              <a:t>Oscillator: </a:t>
            </a:r>
            <a:br>
              <a:rPr lang="nl-NL" dirty="0"/>
            </a:br>
            <a:r>
              <a:rPr lang="nl-NL" dirty="0"/>
              <a:t>40/24kHz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56B0A-FD90-C110-37FE-6EFE9E35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55705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B8CBD-580F-0FE5-E6B5-26D3A3A96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Hoortoestellen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5BC14-D8DB-B6FF-57D5-BA25F0AF4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Ca. 1950: Potloodbuisjes</a:t>
            </a:r>
          </a:p>
          <a:p>
            <a:r>
              <a:rPr lang="nl-NL" dirty="0"/>
              <a:t>Werkt op AA en 22,5V batt</a:t>
            </a:r>
          </a:p>
          <a:p>
            <a:r>
              <a:rPr lang="nl-NL" dirty="0"/>
              <a:t>Kristal mic, 2x DF, 1x DL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LC-Kring 7/21: </a:t>
            </a:r>
            <a:br>
              <a:rPr lang="nl-NL" dirty="0"/>
            </a:br>
            <a:r>
              <a:rPr lang="nl-NL" dirty="0">
                <a:hlinkClick r:id="rId2"/>
              </a:rPr>
              <a:t>Hoortoestellen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29B50-3307-13DE-49AF-F9581AA5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41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11C27D-AF05-DA62-F147-E571531AD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802" y="2348881"/>
            <a:ext cx="3096300" cy="434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672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1C6CA5-7443-8E37-44DE-14C72E5DB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70991"/>
            <a:ext cx="4064000" cy="304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4FD8A1-F207-2588-F430-95C54E910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Blaupunkt Omniton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72180-D677-6472-49B1-2AE5D96DC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1950, 2xDF65, DL65</a:t>
            </a:r>
          </a:p>
          <a:p>
            <a:r>
              <a:rPr lang="nl-NL" dirty="0"/>
              <a:t>F: 13mA, 0,625V</a:t>
            </a:r>
          </a:p>
          <a:p>
            <a:r>
              <a:rPr lang="nl-NL" dirty="0"/>
              <a:t>L: 13mA, .46mA, 1.6mW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27E1C-0DC1-FB42-7724-6696C5465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42</a:t>
            </a:fld>
            <a:endParaRPr lang="nl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392710-17BC-CBE8-374C-0E5EC0A364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7"/>
          <a:stretch/>
        </p:blipFill>
        <p:spPr>
          <a:xfrm>
            <a:off x="323528" y="3485633"/>
            <a:ext cx="4968552" cy="321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982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431B7A-B574-7E16-9935-908F28256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65982"/>
            <a:ext cx="8740236" cy="630935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A41243-8A13-8AC9-3FDB-A9A6F44F7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79107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F4E55-B899-D58C-9A15-082F9911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Phonak 330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3CBD2-4A3D-1B27-446B-7F49680EA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684" y="1450295"/>
            <a:ext cx="2602632" cy="4525963"/>
          </a:xfrm>
        </p:spPr>
        <p:txBody>
          <a:bodyPr/>
          <a:lstStyle/>
          <a:p>
            <a:r>
              <a:rPr lang="nl-NL" dirty="0"/>
              <a:t>Zwitserland</a:t>
            </a:r>
          </a:p>
          <a:p>
            <a:r>
              <a:rPr lang="nl-NL" dirty="0"/>
              <a:t>Ca 1955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FF829-6743-C09E-F067-C6826829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44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70D1B3-897B-12B4-953D-2EDB58BB2B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b="18500"/>
          <a:stretch/>
        </p:blipFill>
        <p:spPr>
          <a:xfrm>
            <a:off x="222684" y="1350972"/>
            <a:ext cx="5954407" cy="42210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061D62-1CBD-8487-4F4C-746379721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41" y="3293820"/>
            <a:ext cx="3194765" cy="346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507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FC9B7-A8F2-CE90-F216-92B85D6E7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nl-NL" dirty="0"/>
              <a:t>DF64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FE692-CFED-77A6-056B-D7E1AEAEF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1830387"/>
            <a:ext cx="5122912" cy="4525963"/>
          </a:xfrm>
        </p:spPr>
        <p:txBody>
          <a:bodyPr/>
          <a:lstStyle/>
          <a:p>
            <a:r>
              <a:rPr lang="nl-NL" dirty="0"/>
              <a:t>Plat buisje 9 x 27 x 6 mm</a:t>
            </a:r>
          </a:p>
          <a:p>
            <a:r>
              <a:rPr lang="nl-NL" dirty="0"/>
              <a:t>Gloei 0,625V, 10mA</a:t>
            </a:r>
          </a:p>
          <a:p>
            <a:r>
              <a:rPr lang="nl-NL" dirty="0"/>
              <a:t>Va = 15V</a:t>
            </a:r>
          </a:p>
          <a:p>
            <a:r>
              <a:rPr lang="nl-NL" dirty="0"/>
              <a:t>Ia = 60μA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BC75F-CB75-12F4-322A-91DED4E3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45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05047A-8509-8D48-94CE-6FB98AF90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15" y="488082"/>
            <a:ext cx="2940918" cy="58818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3303FE-937E-0CDA-A189-21B7F07CD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153" y="3212976"/>
            <a:ext cx="2697632" cy="286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608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61C0D-8C0D-D70C-08CC-1F5B7D086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>
                <a:hlinkClick r:id="rId2"/>
              </a:rPr>
              <a:t>Tecla Zakradio </a:t>
            </a:r>
            <a:r>
              <a:rPr lang="nl-NL" dirty="0"/>
              <a:t>(1955)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CFB25-7895-2842-524B-AE4F1297E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3898776" cy="4708525"/>
          </a:xfrm>
        </p:spPr>
        <p:txBody>
          <a:bodyPr/>
          <a:lstStyle/>
          <a:p>
            <a:r>
              <a:rPr lang="nl-NL" dirty="0"/>
              <a:t>Vervang kristalmic </a:t>
            </a:r>
            <a:br>
              <a:rPr lang="nl-NL" dirty="0"/>
            </a:br>
            <a:r>
              <a:rPr lang="nl-NL" dirty="0"/>
              <a:t>door afstemkring</a:t>
            </a:r>
          </a:p>
          <a:p>
            <a:r>
              <a:rPr lang="nl-NL" dirty="0"/>
              <a:t>En metalen kast </a:t>
            </a:r>
            <a:br>
              <a:rPr lang="nl-NL" dirty="0"/>
            </a:br>
            <a:r>
              <a:rPr lang="nl-NL" dirty="0"/>
              <a:t>door plastic</a:t>
            </a:r>
          </a:p>
          <a:p>
            <a:r>
              <a:rPr lang="nl-NL" dirty="0"/>
              <a:t>Gloei AA: 15h</a:t>
            </a:r>
            <a:br>
              <a:rPr lang="nl-NL" dirty="0"/>
            </a:br>
            <a:r>
              <a:rPr lang="nl-NL" dirty="0"/>
              <a:t>Plaat 22,5V:  225h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95233-97EE-3895-F128-C2F5EB267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46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464C1B-EB7B-89BD-2D2B-DF3800620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00200"/>
            <a:ext cx="4678536" cy="3508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DFF088-4CE7-045F-8876-7528FF243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814609"/>
            <a:ext cx="5472608" cy="176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246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33103-657F-49F7-D72E-CF0216CF2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Schema van Tecla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B1C6F-0283-1221-72AB-3CEC6CFD9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47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D66101-AED2-5CE4-2A28-D8873A3B0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1"/>
            <a:ext cx="8774278" cy="36724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2AF17-C96A-7A33-817C-374129970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153" y="5342085"/>
            <a:ext cx="7211144" cy="1184995"/>
          </a:xfrm>
        </p:spPr>
        <p:txBody>
          <a:bodyPr/>
          <a:lstStyle/>
          <a:p>
            <a:r>
              <a:rPr lang="nl-NL" dirty="0"/>
              <a:t>Anodebatterij is niet geschakeld!!</a:t>
            </a:r>
          </a:p>
          <a:p>
            <a:r>
              <a:rPr lang="nl-NL" dirty="0"/>
              <a:t>Loopt leeg als condensators lekken</a:t>
            </a:r>
          </a:p>
        </p:txBody>
      </p:sp>
    </p:spTree>
    <p:extLst>
      <p:ext uri="{BB962C8B-B14F-4D97-AF65-F5344CB8AC3E}">
        <p14:creationId xmlns:p14="http://schemas.microsoft.com/office/powerpoint/2010/main" val="25875121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889E2A-4671-F805-80BA-B2A08038A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835275"/>
            <a:ext cx="5181600" cy="388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53D8F2-760B-D390-CEEA-71C5F7D98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 aan de Tecla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9BC0C-F08A-0C96-E8EE-F3D238C7C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Condensators &amp; 2 buisjes vervangen</a:t>
            </a:r>
          </a:p>
          <a:p>
            <a:r>
              <a:rPr lang="nl-NL" dirty="0"/>
              <a:t>(1k</a:t>
            </a:r>
            <a:r>
              <a:rPr lang="el-GR" dirty="0"/>
              <a:t>Ω</a:t>
            </a:r>
            <a:r>
              <a:rPr lang="nl-NL" dirty="0"/>
              <a:t> in Hsp leiding tegen stukgaan)</a:t>
            </a:r>
          </a:p>
          <a:p>
            <a:r>
              <a:rPr lang="nl-NL" dirty="0"/>
              <a:t>B-batt: 8x CR2032</a:t>
            </a:r>
          </a:p>
          <a:p>
            <a:r>
              <a:rPr lang="nl-NL" dirty="0"/>
              <a:t>Snoer solderen</a:t>
            </a:r>
          </a:p>
          <a:p>
            <a:endParaRPr lang="nl-NL" dirty="0"/>
          </a:p>
          <a:p>
            <a:r>
              <a:rPr lang="nl-NL" dirty="0"/>
              <a:t>Werkt (slecht)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51A7C-5FA4-1583-8EB9-E52DB7C7B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97989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887A9-C0C0-3D1B-2277-1D9C0619F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Conclusies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31859-74CE-4B5A-ED90-D888DBEC0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/>
          <a:lstStyle/>
          <a:p>
            <a:r>
              <a:rPr lang="nl-NL" dirty="0"/>
              <a:t>Aparte wereld: de mobiele buizen</a:t>
            </a:r>
          </a:p>
          <a:p>
            <a:r>
              <a:rPr lang="nl-NL" dirty="0"/>
              <a:t>Zit leuk spul tussen</a:t>
            </a:r>
          </a:p>
          <a:p>
            <a:endParaRPr lang="nl-NL" dirty="0"/>
          </a:p>
          <a:p>
            <a:r>
              <a:rPr lang="nl-NL" dirty="0"/>
              <a:t>Alle boeken tot 1955 met </a:t>
            </a:r>
            <a:br>
              <a:rPr lang="nl-NL" dirty="0"/>
            </a:br>
            <a:r>
              <a:rPr lang="nl-NL" dirty="0"/>
              <a:t>radio: buizen!</a:t>
            </a:r>
          </a:p>
          <a:p>
            <a:pPr lvl="1"/>
            <a:r>
              <a:rPr lang="nl-NL" dirty="0"/>
              <a:t>Altijd prutsen aan batterij</a:t>
            </a:r>
          </a:p>
          <a:p>
            <a:pPr lvl="1"/>
            <a:r>
              <a:rPr lang="nl-NL" dirty="0"/>
              <a:t>“De Vijf” gaan kamperen </a:t>
            </a:r>
            <a:br>
              <a:rPr lang="nl-NL" dirty="0"/>
            </a:br>
            <a:r>
              <a:rPr lang="nl-NL" dirty="0"/>
              <a:t>met radio (1957)</a:t>
            </a:r>
          </a:p>
          <a:p>
            <a:pPr lvl="1"/>
            <a:r>
              <a:rPr lang="nl-NL" dirty="0">
                <a:hlinkClick r:id="rId2"/>
              </a:rPr>
              <a:t>Bob Evers</a:t>
            </a:r>
            <a:r>
              <a:rPr lang="nl-NL" dirty="0"/>
              <a:t>, Caravan, </a:t>
            </a:r>
            <a:r>
              <a:rPr lang="nl-NL" dirty="0" err="1"/>
              <a:t>Nr</a:t>
            </a:r>
            <a:r>
              <a:rPr lang="nl-NL" dirty="0"/>
              <a:t> 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AD89C-FC3A-D093-E91C-69F6C3F4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15B582F-76A8-2991-75FD-DEDE496BC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2219094"/>
            <a:ext cx="3073558" cy="450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76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41F1A-61AF-BB47-C8D0-CED0BEB74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Boerderij</a:t>
            </a:r>
            <a:r>
              <a:rPr lang="nl-NL" dirty="0"/>
              <a:t> / Schippersradio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7E40A-AA59-6463-1AA5-CAF123505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5120730"/>
          </a:xfrm>
        </p:spPr>
        <p:txBody>
          <a:bodyPr/>
          <a:lstStyle/>
          <a:p>
            <a:r>
              <a:rPr lang="nl-NL" dirty="0"/>
              <a:t>1930s: alles AC, behalve ...</a:t>
            </a:r>
          </a:p>
          <a:p>
            <a:r>
              <a:rPr lang="nl-NL" dirty="0"/>
              <a:t>2V </a:t>
            </a:r>
            <a:r>
              <a:rPr lang="nl-NL"/>
              <a:t>buizen K*, </a:t>
            </a:r>
            <a:r>
              <a:rPr lang="nl-NL" dirty="0"/>
              <a:t>D*21</a:t>
            </a:r>
          </a:p>
          <a:p>
            <a:r>
              <a:rPr lang="nl-NL" dirty="0"/>
              <a:t>Tafelmodel met batterijen erin (A/B)</a:t>
            </a:r>
          </a:p>
          <a:p>
            <a:endParaRPr lang="nl-NL" dirty="0"/>
          </a:p>
          <a:p>
            <a:r>
              <a:rPr lang="nl-NL" dirty="0"/>
              <a:t>Herkenbaar als B?</a:t>
            </a:r>
          </a:p>
          <a:p>
            <a:endParaRPr lang="nl-NL" dirty="0"/>
          </a:p>
          <a:p>
            <a:r>
              <a:rPr lang="nl-NL" dirty="0">
                <a:hlinkClick r:id="rId3"/>
              </a:rPr>
              <a:t>Philips 837B</a:t>
            </a:r>
            <a:endParaRPr lang="nl-NL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D4792-88E9-40F7-8A8D-D498EC58E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71F0F3-18B5-8DFF-C68B-51A550736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7638"/>
            <a:ext cx="4259312" cy="319448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0ED2179-8A38-B10F-9563-9640D97C3B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612121"/>
            <a:ext cx="1871088" cy="210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711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0053E1-81FC-76BA-BB29-07A5CE08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LC-Kring 11 jan 23: B3X00U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8A821D55-0AC4-DAD8-CA71-8E6A503B8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" t="23270" b="5689"/>
          <a:stretch/>
        </p:blipFill>
        <p:spPr>
          <a:xfrm>
            <a:off x="762294" y="2282775"/>
            <a:ext cx="7554123" cy="4300587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49640F7-9D9D-A577-6A2E-6CB618BD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50</a:t>
            </a:fld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5115C-8FA6-C907-13D0-8B579F849AE8}"/>
              </a:ext>
            </a:extLst>
          </p:cNvPr>
          <p:cNvSpPr txBox="1">
            <a:spLocks/>
          </p:cNvSpPr>
          <p:nvPr/>
        </p:nvSpPr>
        <p:spPr>
          <a:xfrm>
            <a:off x="683568" y="1417639"/>
            <a:ext cx="7632849" cy="787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Thema “buis” beetje verwaarloosd .. </a:t>
            </a:r>
            <a:r>
              <a:rPr lang="nl-NL" dirty="0">
                <a:sym typeface="Wingdings" panose="05000000000000000000" pitchFamily="2" charset="2"/>
              </a:rPr>
              <a:t> 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1960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E394-A954-1111-3FF9-129B6B51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Meenemen / Tonen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3043-BF58-216F-C94E-3DF75F5AD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nl-NL" dirty="0"/>
              <a:t>Boekje Batterijontvangers</a:t>
            </a:r>
          </a:p>
          <a:p>
            <a:r>
              <a:rPr lang="nl-NL" dirty="0"/>
              <a:t>D buisjes</a:t>
            </a:r>
            <a:r>
              <a:rPr lang="nl-NL"/>
              <a:t>, potlood</a:t>
            </a:r>
            <a:endParaRPr lang="nl-NL" dirty="0"/>
          </a:p>
          <a:p>
            <a:r>
              <a:rPr lang="nl-NL" dirty="0"/>
              <a:t>Tesla 3101B</a:t>
            </a:r>
          </a:p>
          <a:p>
            <a:r>
              <a:rPr lang="nl-NL" dirty="0"/>
              <a:t>Sharpie</a:t>
            </a:r>
          </a:p>
          <a:p>
            <a:r>
              <a:rPr lang="nl-NL" dirty="0"/>
              <a:t>Tecla</a:t>
            </a:r>
          </a:p>
          <a:p>
            <a:r>
              <a:rPr lang="nl-NL" dirty="0"/>
              <a:t>Phonak 330</a:t>
            </a:r>
          </a:p>
          <a:p>
            <a:r>
              <a:rPr lang="nl-NL" dirty="0"/>
              <a:t>Bob Evers: Caravan, New York</a:t>
            </a:r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242B4-21EC-3EAB-A9EC-0AEAE78E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0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41F1A-61AF-BB47-C8D0-CED0BEB74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Boerderij / Schippersradio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7E40A-AA59-6463-1AA5-CAF123505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5120730"/>
          </a:xfrm>
        </p:spPr>
        <p:txBody>
          <a:bodyPr/>
          <a:lstStyle/>
          <a:p>
            <a:r>
              <a:rPr lang="nl-NL" dirty="0"/>
              <a:t>1930s: alles AC, behalve ...</a:t>
            </a:r>
          </a:p>
          <a:p>
            <a:r>
              <a:rPr lang="nl-NL" dirty="0"/>
              <a:t>2V </a:t>
            </a:r>
            <a:r>
              <a:rPr lang="nl-NL"/>
              <a:t>buizen K*, </a:t>
            </a:r>
            <a:r>
              <a:rPr lang="nl-NL" dirty="0"/>
              <a:t>D*21</a:t>
            </a:r>
          </a:p>
          <a:p>
            <a:r>
              <a:rPr lang="nl-NL" dirty="0"/>
              <a:t>Tafelmodel met batterijen erin (A/B)</a:t>
            </a:r>
          </a:p>
          <a:p>
            <a:endParaRPr lang="nl-NL" dirty="0"/>
          </a:p>
          <a:p>
            <a:r>
              <a:rPr lang="nl-NL" dirty="0"/>
              <a:t>Herkenbaar als B?</a:t>
            </a:r>
          </a:p>
          <a:p>
            <a:endParaRPr lang="nl-NL" dirty="0"/>
          </a:p>
          <a:p>
            <a:r>
              <a:rPr lang="nl-NL" dirty="0">
                <a:hlinkClick r:id="rId4"/>
              </a:rPr>
              <a:t>Philips 837B</a:t>
            </a:r>
            <a:endParaRPr lang="nl-NL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D4792-88E9-40F7-8A8D-D498EC58E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6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71F0F3-18B5-8DFF-C68B-51A550736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7638"/>
            <a:ext cx="4259312" cy="31944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182FE7-9D5D-323A-AB26-64DE1A5FFE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691641"/>
            <a:ext cx="2705720" cy="2029290"/>
          </a:xfrm>
          <a:prstGeom prst="rect">
            <a:avLst/>
          </a:prstGeom>
        </p:spPr>
      </p:pic>
      <p:pic>
        <p:nvPicPr>
          <p:cNvPr id="11" name="DeccaBat">
            <a:hlinkClick r:id="" action="ppaction://media"/>
            <a:extLst>
              <a:ext uri="{FF2B5EF4-FFF2-40B4-BE49-F238E27FC236}">
                <a16:creationId xmlns:a16="http://schemas.microsoft.com/office/drawing/2014/main" id="{83DE4C45-B860-242D-125C-FB4F6F164D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33083" y="575512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3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3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E24BA-BF9C-9749-D753-9962CED6E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Militaire ontwikkelingen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0A868-DAB3-E667-FC0E-A0E67D29C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Communicatie op slagveld was (is) belangrijk</a:t>
            </a:r>
          </a:p>
          <a:p>
            <a:r>
              <a:rPr lang="nl-NL" dirty="0"/>
              <a:t>Doorontwikkeling van</a:t>
            </a:r>
            <a:br>
              <a:rPr lang="nl-NL" dirty="0"/>
            </a:br>
            <a:r>
              <a:rPr lang="nl-NL" dirty="0"/>
              <a:t>Miniatuur-buisjes (90)</a:t>
            </a:r>
          </a:p>
          <a:p>
            <a:endParaRPr lang="nl-NL" dirty="0"/>
          </a:p>
          <a:p>
            <a:r>
              <a:rPr lang="nl-NL" dirty="0"/>
              <a:t>Nikkelen gloeidraad, </a:t>
            </a:r>
            <a:br>
              <a:rPr lang="nl-NL" dirty="0"/>
            </a:br>
            <a:r>
              <a:rPr lang="nl-NL" dirty="0"/>
              <a:t>50mA bij 1,4V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79F7D-FF82-893E-7495-97BFB4A6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7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D9934B-3C99-C39F-735A-DB860E174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30455"/>
            <a:ext cx="4277270" cy="383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41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6FC96-2BF3-1963-A0FE-4B947FCDA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Belangrijke </a:t>
            </a:r>
            <a:r>
              <a:rPr lang="nl-NL" dirty="0">
                <a:hlinkClick r:id="rId2"/>
              </a:rPr>
              <a:t>uitvinding 1947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241A8-07BC-AE1E-215E-070148283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2770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7F5A6-03A2-6F69-A75C-BA64A28C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8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38BCEC-1769-1AD7-11F4-A8E8D51C8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17638"/>
            <a:ext cx="4763368" cy="379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1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6FC96-2BF3-1963-A0FE-4B947FCDA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Belangrijke </a:t>
            </a:r>
            <a:r>
              <a:rPr lang="nl-NL" dirty="0">
                <a:hlinkClick r:id="rId2"/>
              </a:rPr>
              <a:t>uitvinding 1947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241A8-07BC-AE1E-215E-070148283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983162"/>
          </a:xfrm>
        </p:spPr>
        <p:txBody>
          <a:bodyPr/>
          <a:lstStyle/>
          <a:p>
            <a:r>
              <a:rPr lang="nl-NL" dirty="0"/>
              <a:t>Lilienfeld, 1923</a:t>
            </a:r>
          </a:p>
          <a:p>
            <a:r>
              <a:rPr lang="nl-NL" dirty="0"/>
              <a:t>Oskar Heil, 1934</a:t>
            </a:r>
          </a:p>
          <a:p>
            <a:r>
              <a:rPr lang="nl-NL" dirty="0"/>
              <a:t>Bardeen, Brattain, </a:t>
            </a:r>
            <a:br>
              <a:rPr lang="nl-NL" dirty="0"/>
            </a:br>
            <a:r>
              <a:rPr lang="nl-NL" dirty="0"/>
              <a:t>Shockley, 1947</a:t>
            </a:r>
          </a:p>
          <a:p>
            <a:r>
              <a:rPr lang="nl-NL" dirty="0"/>
              <a:t>Nobelprijs 1956</a:t>
            </a:r>
          </a:p>
          <a:p>
            <a:endParaRPr lang="nl-NL" dirty="0"/>
          </a:p>
          <a:p>
            <a:r>
              <a:rPr lang="nl-NL" dirty="0"/>
              <a:t>Transistor = </a:t>
            </a:r>
            <a:br>
              <a:rPr lang="nl-NL" dirty="0"/>
            </a:br>
            <a:r>
              <a:rPr lang="nl-NL" dirty="0"/>
              <a:t>TRANSconductor + varISTOR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7F5A6-03A2-6F69-A75C-BA64A28C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9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38BCEC-1769-1AD7-11F4-A8E8D51C8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17638"/>
            <a:ext cx="4763368" cy="379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109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2417</TotalTime>
  <Words>1332</Words>
  <Application>Microsoft Office PowerPoint</Application>
  <PresentationFormat>Diavoorstelling (4:3)</PresentationFormat>
  <Paragraphs>359</Paragraphs>
  <Slides>51</Slides>
  <Notes>0</Notes>
  <HiddenSlides>0</HiddenSlides>
  <MMClips>9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51</vt:i4>
      </vt:variant>
    </vt:vector>
  </HeadingPairs>
  <TitlesOfParts>
    <vt:vector size="54" baseType="lpstr">
      <vt:lpstr>Arial</vt:lpstr>
      <vt:lpstr>Calibri</vt:lpstr>
      <vt:lpstr>Kantoorthema</vt:lpstr>
      <vt:lpstr>Batterijbuizen</vt:lpstr>
      <vt:lpstr>Wat gaan we doen</vt:lpstr>
      <vt:lpstr>1. Historische ontwikkeling</vt:lpstr>
      <vt:lpstr>Radio begint met batterij</vt:lpstr>
      <vt:lpstr>Boerderij / Schippersradio</vt:lpstr>
      <vt:lpstr>Boerderij / Schippersradio</vt:lpstr>
      <vt:lpstr>Militaire ontwikkelingen</vt:lpstr>
      <vt:lpstr>Belangrijke uitvinding 1947</vt:lpstr>
      <vt:lpstr>Belangrijke uitvinding 1947</vt:lpstr>
      <vt:lpstr>Rijkeluisspeeltjes</vt:lpstr>
      <vt:lpstr>Philips deed mee vanaf 1949</vt:lpstr>
      <vt:lpstr>Thuisluisteren op accu</vt:lpstr>
      <vt:lpstr>Gloeidraden in de Koude Oorlog</vt:lpstr>
      <vt:lpstr>Popularisering</vt:lpstr>
      <vt:lpstr>Donkere wolk, de bui barst los!</vt:lpstr>
      <vt:lpstr>Novak Atlantic 793 (1957)</vt:lpstr>
      <vt:lpstr>Uitzondering: FM radio’s</vt:lpstr>
      <vt:lpstr>Typologische indeling</vt:lpstr>
      <vt:lpstr>Draagbare ontvanger</vt:lpstr>
      <vt:lpstr>Stationnaire ontvanger</vt:lpstr>
      <vt:lpstr>Niet kiezen?  ABC-ontvanger</vt:lpstr>
      <vt:lpstr>Philips 122ABC (1941)</vt:lpstr>
      <vt:lpstr>Toestel van Geri</vt:lpstr>
      <vt:lpstr>Verschillende uitvoeringen</vt:lpstr>
      <vt:lpstr>2. Batterij-schakelingen</vt:lpstr>
      <vt:lpstr>Mengen met een heptode</vt:lpstr>
      <vt:lpstr>Balans uitgang, klasse AB</vt:lpstr>
      <vt:lpstr>Shunts in Voeding Philips LX444AB</vt:lpstr>
      <vt:lpstr>Afvlakking met NiCd cel</vt:lpstr>
      <vt:lpstr>AF versterking met penthode</vt:lpstr>
      <vt:lpstr>Afstemindicator DM70/71</vt:lpstr>
      <vt:lpstr>Anodebatterijleegloop</vt:lpstr>
      <vt:lpstr>3. Voeden van Batterij-radio’s</vt:lpstr>
      <vt:lpstr>Gloeibatterij 1,5V</vt:lpstr>
      <vt:lpstr>Kan een oplaadbare batterij?  JA!</vt:lpstr>
      <vt:lpstr>Anodebatterij, 67 tot 150V</vt:lpstr>
      <vt:lpstr>Oplaadbaar kan ook</vt:lpstr>
      <vt:lpstr>Stand “Laden” in radio?</vt:lpstr>
      <vt:lpstr>Een netvoeding</vt:lpstr>
      <vt:lpstr>Upconverter vanuit batterij</vt:lpstr>
      <vt:lpstr>4. Hoortoestellen</vt:lpstr>
      <vt:lpstr>Blaupunkt Omniton</vt:lpstr>
      <vt:lpstr>PowerPoint-presentatie</vt:lpstr>
      <vt:lpstr>Phonak 330</vt:lpstr>
      <vt:lpstr>DF64</vt:lpstr>
      <vt:lpstr>De Tecla Zakradio (1955)</vt:lpstr>
      <vt:lpstr>Schema van Tecla</vt:lpstr>
      <vt:lpstr>Werk aan de Tecla</vt:lpstr>
      <vt:lpstr>5. Conclusies</vt:lpstr>
      <vt:lpstr>LC-Kring 11 jan 23: B3X00U</vt:lpstr>
      <vt:lpstr>Meenemen / Tonen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Gerard Tel</cp:lastModifiedBy>
  <cp:revision>85</cp:revision>
  <dcterms:created xsi:type="dcterms:W3CDTF">2019-01-19T09:21:01Z</dcterms:created>
  <dcterms:modified xsi:type="dcterms:W3CDTF">2022-12-08T09:57:54Z</dcterms:modified>
</cp:coreProperties>
</file>