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0" r:id="rId7"/>
    <p:sldId id="261" r:id="rId8"/>
    <p:sldId id="281" r:id="rId9"/>
    <p:sldId id="262" r:id="rId10"/>
    <p:sldId id="263" r:id="rId11"/>
    <p:sldId id="289" r:id="rId12"/>
    <p:sldId id="266" r:id="rId13"/>
    <p:sldId id="268" r:id="rId14"/>
    <p:sldId id="264" r:id="rId15"/>
    <p:sldId id="265" r:id="rId16"/>
    <p:sldId id="267" r:id="rId17"/>
    <p:sldId id="269" r:id="rId18"/>
    <p:sldId id="271" r:id="rId19"/>
    <p:sldId id="272" r:id="rId20"/>
    <p:sldId id="273" r:id="rId21"/>
    <p:sldId id="274" r:id="rId22"/>
    <p:sldId id="275" r:id="rId23"/>
    <p:sldId id="270" r:id="rId24"/>
    <p:sldId id="276" r:id="rId25"/>
    <p:sldId id="277" r:id="rId26"/>
    <p:sldId id="278" r:id="rId27"/>
    <p:sldId id="279" r:id="rId28"/>
    <p:sldId id="292" r:id="rId29"/>
    <p:sldId id="280" r:id="rId30"/>
    <p:sldId id="295" r:id="rId31"/>
    <p:sldId id="282" r:id="rId32"/>
    <p:sldId id="291" r:id="rId33"/>
    <p:sldId id="293" r:id="rId34"/>
    <p:sldId id="294" r:id="rId35"/>
    <p:sldId id="283" r:id="rId36"/>
    <p:sldId id="284" r:id="rId37"/>
    <p:sldId id="285" r:id="rId38"/>
    <p:sldId id="286" r:id="rId39"/>
    <p:sldId id="287" r:id="rId40"/>
    <p:sldId id="296" r:id="rId41"/>
    <p:sldId id="288" r:id="rId4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7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7" Type="http://schemas.openxmlformats.org/officeDocument/2006/relationships/image" Target="../media/image2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2.png"/><Relationship Id="rId4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Frequentie-uitlezing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Gerard Tel,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, 14 </a:t>
            </a:r>
            <a:r>
              <a:rPr lang="en-US" dirty="0" err="1"/>
              <a:t>dec</a:t>
            </a:r>
            <a:r>
              <a:rPr lang="en-US" dirty="0"/>
              <a:t> 2016</a:t>
            </a:r>
          </a:p>
          <a:p>
            <a:r>
              <a:rPr lang="en-US" dirty="0" err="1"/>
              <a:t>RadioCafe</a:t>
            </a:r>
            <a:r>
              <a:rPr lang="en-US" dirty="0"/>
              <a:t>, 21 </a:t>
            </a:r>
            <a:r>
              <a:rPr lang="en-US" dirty="0" err="1"/>
              <a:t>feb</a:t>
            </a:r>
            <a:r>
              <a:rPr lang="en-US" dirty="0"/>
              <a:t> 2017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085184"/>
            <a:ext cx="2880320" cy="6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9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Afstemmen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beetje</a:t>
            </a:r>
            <a:r>
              <a:rPr lang="en-US" dirty="0"/>
              <a:t> </a:t>
            </a:r>
            <a:r>
              <a:rPr lang="en-US" dirty="0" err="1"/>
              <a:t>gokken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 MG </a:t>
            </a:r>
            <a:r>
              <a:rPr lang="en-US" dirty="0" err="1"/>
              <a:t>omroepontvangers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probleem</a:t>
            </a:r>
            <a:endParaRPr lang="en-US" dirty="0"/>
          </a:p>
          <a:p>
            <a:pPr lvl="1"/>
            <a:r>
              <a:rPr lang="en-US" dirty="0" err="1"/>
              <a:t>Zenders</a:t>
            </a:r>
            <a:r>
              <a:rPr lang="en-US" dirty="0"/>
              <a:t> </a:t>
            </a:r>
            <a:r>
              <a:rPr lang="en-US" dirty="0" err="1"/>
              <a:t>continu</a:t>
            </a:r>
            <a:r>
              <a:rPr lang="en-US" dirty="0"/>
              <a:t> in de </a:t>
            </a:r>
            <a:r>
              <a:rPr lang="en-US" dirty="0" err="1"/>
              <a:t>lucht</a:t>
            </a:r>
            <a:endParaRPr lang="en-US" dirty="0"/>
          </a:p>
          <a:p>
            <a:pPr lvl="1"/>
            <a:r>
              <a:rPr lang="en-US" dirty="0" err="1"/>
              <a:t>Sterkste</a:t>
            </a:r>
            <a:r>
              <a:rPr lang="en-US" dirty="0"/>
              <a:t> </a:t>
            </a:r>
            <a:r>
              <a:rPr lang="en-US" dirty="0" err="1"/>
              <a:t>zender</a:t>
            </a:r>
            <a:r>
              <a:rPr lang="en-US" dirty="0"/>
              <a:t> is de </a:t>
            </a:r>
            <a:r>
              <a:rPr lang="en-US" dirty="0" err="1"/>
              <a:t>goeie</a:t>
            </a:r>
            <a:endParaRPr lang="en-US" dirty="0"/>
          </a:p>
          <a:p>
            <a:pPr lvl="1"/>
            <a:r>
              <a:rPr lang="en-US" dirty="0" err="1"/>
              <a:t>Onthoud</a:t>
            </a:r>
            <a:r>
              <a:rPr lang="en-US" dirty="0"/>
              <a:t> </a:t>
            </a:r>
            <a:r>
              <a:rPr lang="en-US" dirty="0" err="1"/>
              <a:t>plekje</a:t>
            </a:r>
            <a:r>
              <a:rPr lang="en-US" dirty="0"/>
              <a:t> van </a:t>
            </a:r>
            <a:r>
              <a:rPr lang="en-US" dirty="0" err="1"/>
              <a:t>mooi</a:t>
            </a:r>
            <a:r>
              <a:rPr lang="en-US" dirty="0"/>
              <a:t> station</a:t>
            </a:r>
          </a:p>
          <a:p>
            <a:r>
              <a:rPr lang="en-US" dirty="0" err="1"/>
              <a:t>Zwak</a:t>
            </a:r>
            <a:r>
              <a:rPr lang="en-US" dirty="0"/>
              <a:t> KG station op</a:t>
            </a:r>
          </a:p>
          <a:p>
            <a:pPr lvl="1"/>
            <a:r>
              <a:rPr lang="en-US" dirty="0" err="1"/>
              <a:t>Bekende</a:t>
            </a:r>
            <a:r>
              <a:rPr lang="en-US" dirty="0"/>
              <a:t> </a:t>
            </a:r>
            <a:r>
              <a:rPr lang="en-US" dirty="0" err="1"/>
              <a:t>frequentie</a:t>
            </a:r>
            <a:r>
              <a:rPr lang="en-US" dirty="0"/>
              <a:t> </a:t>
            </a:r>
            <a:r>
              <a:rPr lang="en-US" dirty="0" err="1"/>
              <a:t>moeilijk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vinden</a:t>
            </a:r>
            <a:endParaRPr lang="en-US" dirty="0"/>
          </a:p>
          <a:p>
            <a:pPr lvl="1"/>
            <a:r>
              <a:rPr lang="en-US" dirty="0" err="1"/>
              <a:t>Onbekende</a:t>
            </a:r>
            <a:r>
              <a:rPr lang="en-US" dirty="0"/>
              <a:t> </a:t>
            </a:r>
            <a:r>
              <a:rPr lang="en-US" dirty="0" err="1"/>
              <a:t>frequentie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identificeren</a:t>
            </a:r>
            <a:endParaRPr lang="en-US" dirty="0"/>
          </a:p>
          <a:p>
            <a:r>
              <a:rPr lang="en-US" dirty="0" err="1"/>
              <a:t>Als</a:t>
            </a:r>
            <a:r>
              <a:rPr lang="en-US" dirty="0"/>
              <a:t> ‘t station (nog)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zendt</a:t>
            </a:r>
            <a:r>
              <a:rPr lang="en-US" dirty="0"/>
              <a:t>?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34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Siemens E566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Communicatie-ontvangers</a:t>
            </a:r>
            <a:r>
              <a:rPr lang="en-US" dirty="0"/>
              <a:t>: </a:t>
            </a:r>
            <a:r>
              <a:rPr lang="en-US" dirty="0" err="1"/>
              <a:t>betere</a:t>
            </a:r>
            <a:r>
              <a:rPr lang="en-US" dirty="0"/>
              <a:t> </a:t>
            </a:r>
            <a:r>
              <a:rPr lang="en-US" dirty="0" err="1"/>
              <a:t>indicatie</a:t>
            </a:r>
            <a:r>
              <a:rPr lang="en-US" dirty="0"/>
              <a:t>!!  </a:t>
            </a:r>
          </a:p>
          <a:p>
            <a:endParaRPr lang="en-US" dirty="0"/>
          </a:p>
          <a:p>
            <a:r>
              <a:rPr lang="en-US" dirty="0" err="1"/>
              <a:t>Subschaal</a:t>
            </a:r>
            <a:r>
              <a:rPr lang="en-US" dirty="0"/>
              <a:t> 100kHz </a:t>
            </a:r>
          </a:p>
          <a:p>
            <a:r>
              <a:rPr lang="en-US" dirty="0" err="1"/>
              <a:t>IJkosc</a:t>
            </a:r>
            <a:r>
              <a:rPr lang="en-US" dirty="0"/>
              <a:t>. </a:t>
            </a:r>
            <a:r>
              <a:rPr lang="en-US" dirty="0" err="1"/>
              <a:t>voor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hoofdschaal</a:t>
            </a:r>
            <a:endParaRPr lang="en-US" dirty="0"/>
          </a:p>
          <a:p>
            <a:pPr lvl="1"/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B99E1C9-3DE8-4717-800A-11FC0893C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68226"/>
            <a:ext cx="5224272" cy="3249168"/>
          </a:xfr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A79DEE1-60E1-425E-A87D-1082394932E3}"/>
              </a:ext>
            </a:extLst>
          </p:cNvPr>
          <p:cNvCxnSpPr/>
          <p:nvPr/>
        </p:nvCxnSpPr>
        <p:spPr>
          <a:xfrm>
            <a:off x="971600" y="3284984"/>
            <a:ext cx="15121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564DEF9-6ED1-42AF-9170-203ACEEE55D5}"/>
              </a:ext>
            </a:extLst>
          </p:cNvPr>
          <p:cNvCxnSpPr>
            <a:cxnSpLocks/>
          </p:cNvCxnSpPr>
          <p:nvPr/>
        </p:nvCxnSpPr>
        <p:spPr>
          <a:xfrm>
            <a:off x="899592" y="3861048"/>
            <a:ext cx="8280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A6C153D-94DA-445F-A6DC-613D254A7889}"/>
              </a:ext>
            </a:extLst>
          </p:cNvPr>
          <p:cNvCxnSpPr>
            <a:cxnSpLocks/>
          </p:cNvCxnSpPr>
          <p:nvPr/>
        </p:nvCxnSpPr>
        <p:spPr>
          <a:xfrm>
            <a:off x="2195736" y="3284984"/>
            <a:ext cx="4032448" cy="19728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585A4BFC-12C5-4192-8F78-7A586D0008DA}"/>
              </a:ext>
            </a:extLst>
          </p:cNvPr>
          <p:cNvCxnSpPr>
            <a:cxnSpLocks/>
          </p:cNvCxnSpPr>
          <p:nvPr/>
        </p:nvCxnSpPr>
        <p:spPr>
          <a:xfrm>
            <a:off x="1242858" y="3844280"/>
            <a:ext cx="3545166" cy="21267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07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Nauwkeurigheid</a:t>
            </a:r>
            <a:r>
              <a:rPr lang="en-US" dirty="0"/>
              <a:t> van </a:t>
            </a:r>
            <a:r>
              <a:rPr lang="en-US" dirty="0" err="1"/>
              <a:t>zenders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VEEL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van </a:t>
            </a:r>
            <a:r>
              <a:rPr lang="en-US" dirty="0" err="1"/>
              <a:t>ontvangers</a:t>
            </a:r>
            <a:r>
              <a:rPr lang="en-US" dirty="0"/>
              <a:t>!</a:t>
            </a:r>
          </a:p>
          <a:p>
            <a:r>
              <a:rPr lang="en-US" dirty="0" err="1"/>
              <a:t>Omroepzender</a:t>
            </a:r>
            <a:r>
              <a:rPr lang="en-US" dirty="0"/>
              <a:t> MG: </a:t>
            </a:r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1Hz</a:t>
            </a:r>
          </a:p>
          <a:p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afwijkingen</a:t>
            </a:r>
            <a:r>
              <a:rPr lang="en-US" dirty="0"/>
              <a:t> tot 10Hz (wet: 20Hz)</a:t>
            </a:r>
          </a:p>
          <a:p>
            <a:endParaRPr lang="en-US" dirty="0"/>
          </a:p>
          <a:p>
            <a:r>
              <a:rPr lang="en-US" dirty="0" err="1"/>
              <a:t>Meten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Interferentie</a:t>
            </a:r>
            <a:r>
              <a:rPr lang="en-US" dirty="0"/>
              <a:t> met </a:t>
            </a:r>
            <a:r>
              <a:rPr lang="en-US" dirty="0" err="1"/>
              <a:t>nauwkeurige</a:t>
            </a:r>
            <a:r>
              <a:rPr lang="en-US" dirty="0"/>
              <a:t> generator</a:t>
            </a:r>
          </a:p>
          <a:p>
            <a:pPr lvl="1"/>
            <a:r>
              <a:rPr lang="en-US" dirty="0" err="1"/>
              <a:t>Rechtstreeks</a:t>
            </a:r>
            <a:r>
              <a:rPr lang="en-US" dirty="0"/>
              <a:t> </a:t>
            </a:r>
            <a:r>
              <a:rPr lang="en-US" dirty="0" err="1"/>
              <a:t>meten</a:t>
            </a:r>
            <a:r>
              <a:rPr lang="en-US" dirty="0"/>
              <a:t> </a:t>
            </a:r>
            <a:r>
              <a:rPr lang="en-US" dirty="0" err="1"/>
              <a:t>evt</a:t>
            </a:r>
            <a:r>
              <a:rPr lang="en-US" dirty="0"/>
              <a:t>.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conversie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313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Uitproberen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 err="1"/>
              <a:t>Zwak</a:t>
            </a:r>
            <a:r>
              <a:rPr lang="en-US" dirty="0"/>
              <a:t> station </a:t>
            </a:r>
            <a:r>
              <a:rPr lang="en-US" dirty="0" err="1"/>
              <a:t>tussen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1200 </a:t>
            </a:r>
            <a:r>
              <a:rPr lang="en-US" dirty="0" err="1"/>
              <a:t>en</a:t>
            </a:r>
            <a:r>
              <a:rPr lang="en-US" dirty="0"/>
              <a:t> 1500</a:t>
            </a:r>
          </a:p>
          <a:p>
            <a:r>
              <a:rPr lang="en-US" dirty="0" err="1"/>
              <a:t>Aflezen</a:t>
            </a:r>
            <a:r>
              <a:rPr lang="en-US" dirty="0"/>
              <a:t> f ??</a:t>
            </a:r>
          </a:p>
          <a:p>
            <a:r>
              <a:rPr lang="en-US" dirty="0" err="1"/>
              <a:t>Interferentie</a:t>
            </a:r>
            <a:r>
              <a:rPr lang="en-US" dirty="0"/>
              <a:t> met</a:t>
            </a:r>
            <a:br>
              <a:rPr lang="en-US" dirty="0"/>
            </a:br>
            <a:r>
              <a:rPr lang="en-US" dirty="0"/>
              <a:t>LSG-10, </a:t>
            </a:r>
            <a:r>
              <a:rPr lang="en-US" dirty="0" err="1"/>
              <a:t>aflezen</a:t>
            </a:r>
            <a:r>
              <a:rPr lang="en-US" dirty="0"/>
              <a:t>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85" y="3542541"/>
            <a:ext cx="4187957" cy="31409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2BD6F53-4AA8-445D-92CC-E010F46E9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85" y="219011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2: </a:t>
            </a:r>
            <a:r>
              <a:rPr lang="en-US" dirty="0" err="1"/>
              <a:t>Theorie</a:t>
            </a:r>
            <a:r>
              <a:rPr lang="en-US" dirty="0"/>
              <a:t> van </a:t>
            </a:r>
            <a:r>
              <a:rPr lang="en-US" dirty="0" err="1"/>
              <a:t>Frequentie</a:t>
            </a:r>
            <a:r>
              <a:rPr lang="en-US" dirty="0"/>
              <a:t> display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Ontvangfrequentie</a:t>
            </a:r>
            <a:r>
              <a:rPr lang="en-US" dirty="0"/>
              <a:t> </a:t>
            </a:r>
            <a:r>
              <a:rPr lang="en-US" dirty="0" err="1"/>
              <a:t>electrisch</a:t>
            </a:r>
            <a:r>
              <a:rPr lang="en-US" dirty="0"/>
              <a:t> </a:t>
            </a:r>
            <a:r>
              <a:rPr lang="en-US" dirty="0" err="1"/>
              <a:t>opmeten</a:t>
            </a:r>
            <a:endParaRPr lang="en-US" dirty="0"/>
          </a:p>
          <a:p>
            <a:r>
              <a:rPr lang="en-US" dirty="0" err="1"/>
              <a:t>Frequentie</a:t>
            </a:r>
            <a:r>
              <a:rPr lang="en-US" dirty="0"/>
              <a:t>/</a:t>
            </a:r>
            <a:r>
              <a:rPr lang="en-US" dirty="0" err="1"/>
              <a:t>Tijd</a:t>
            </a:r>
            <a:r>
              <a:rPr lang="en-US" dirty="0"/>
              <a:t>: </a:t>
            </a:r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nauwkeurig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meten</a:t>
            </a:r>
            <a:endParaRPr lang="en-US" dirty="0"/>
          </a:p>
          <a:p>
            <a:r>
              <a:rPr lang="en-US" dirty="0"/>
              <a:t>1 op </a:t>
            </a:r>
            <a:r>
              <a:rPr lang="en-US" dirty="0" err="1"/>
              <a:t>miljoen</a:t>
            </a:r>
            <a:r>
              <a:rPr lang="en-US" dirty="0"/>
              <a:t> met HTK-</a:t>
            </a:r>
            <a:r>
              <a:rPr lang="en-US" dirty="0" err="1"/>
              <a:t>methode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</a:t>
            </a:r>
            <a:r>
              <a:rPr lang="en-US" dirty="0" err="1"/>
              <a:t>meten</a:t>
            </a:r>
            <a:r>
              <a:rPr lang="en-US" dirty="0"/>
              <a:t> het </a:t>
            </a:r>
            <a:r>
              <a:rPr lang="en-US" dirty="0" err="1"/>
              <a:t>oscillatorsignaal</a:t>
            </a:r>
            <a:endParaRPr lang="en-US" dirty="0"/>
          </a:p>
          <a:p>
            <a:r>
              <a:rPr lang="en-US" dirty="0"/>
              <a:t>Die is: </a:t>
            </a:r>
            <a:r>
              <a:rPr lang="en-US" dirty="0" err="1"/>
              <a:t>Radiofrequent</a:t>
            </a:r>
            <a:r>
              <a:rPr lang="en-US" dirty="0"/>
              <a:t> PLUS </a:t>
            </a:r>
            <a:r>
              <a:rPr lang="en-US" dirty="0" err="1"/>
              <a:t>Middenfrequent</a:t>
            </a:r>
            <a:endParaRPr lang="en-US" dirty="0"/>
          </a:p>
          <a:p>
            <a:r>
              <a:rPr lang="en-US" dirty="0" err="1"/>
              <a:t>Dus</a:t>
            </a:r>
            <a:r>
              <a:rPr lang="en-US" dirty="0"/>
              <a:t> MF </a:t>
            </a:r>
            <a:r>
              <a:rPr lang="en-US" dirty="0" err="1"/>
              <a:t>eraf</a:t>
            </a:r>
            <a:r>
              <a:rPr lang="en-US" dirty="0"/>
              <a:t> </a:t>
            </a:r>
            <a:r>
              <a:rPr lang="en-US" dirty="0" err="1"/>
              <a:t>trekken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726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RF-</a:t>
            </a:r>
            <a:r>
              <a:rPr lang="en-US" dirty="0" err="1"/>
              <a:t>signaal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zwak</a:t>
            </a:r>
            <a:endParaRPr lang="en-US" dirty="0"/>
          </a:p>
          <a:p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aanwezig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ontvangst</a:t>
            </a:r>
            <a:endParaRPr lang="en-US" dirty="0"/>
          </a:p>
          <a:p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afstemming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controleren</a:t>
            </a:r>
            <a:endParaRPr lang="en-US" dirty="0"/>
          </a:p>
          <a:p>
            <a:pPr lvl="1"/>
            <a:r>
              <a:rPr lang="en-US" dirty="0"/>
              <a:t>Meet </a:t>
            </a:r>
            <a:r>
              <a:rPr lang="en-US" dirty="0" err="1">
                <a:solidFill>
                  <a:srgbClr val="7030A0"/>
                </a:solidFill>
              </a:rPr>
              <a:t>afstemming</a:t>
            </a:r>
            <a:r>
              <a:rPr lang="en-US" dirty="0"/>
              <a:t>,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ontvangst</a:t>
            </a:r>
            <a:endParaRPr lang="nl-N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8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Werking</a:t>
            </a:r>
            <a:r>
              <a:rPr lang="en-US" dirty="0"/>
              <a:t> van </a:t>
            </a:r>
            <a:r>
              <a:rPr lang="en-US" dirty="0" err="1"/>
              <a:t>frequentiemeter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Pulsen</a:t>
            </a:r>
            <a:r>
              <a:rPr lang="en-US" dirty="0"/>
              <a:t> </a:t>
            </a:r>
            <a:r>
              <a:rPr lang="en-US" dirty="0" err="1"/>
              <a:t>tellen</a:t>
            </a:r>
            <a:endParaRPr lang="en-US" dirty="0"/>
          </a:p>
          <a:p>
            <a:pPr lvl="1"/>
            <a:r>
              <a:rPr lang="en-US" dirty="0" err="1"/>
              <a:t>Nuldoorgang</a:t>
            </a:r>
            <a:r>
              <a:rPr lang="en-US" dirty="0"/>
              <a:t> (of </a:t>
            </a:r>
            <a:r>
              <a:rPr lang="en-US" dirty="0" err="1"/>
              <a:t>ander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Triggert</a:t>
            </a:r>
            <a:r>
              <a:rPr lang="en-US" dirty="0"/>
              <a:t> t++</a:t>
            </a:r>
          </a:p>
          <a:p>
            <a:r>
              <a:rPr lang="en-US" dirty="0"/>
              <a:t>In exact </a:t>
            </a:r>
            <a:r>
              <a:rPr lang="en-US" dirty="0" err="1"/>
              <a:t>bekend</a:t>
            </a:r>
            <a:r>
              <a:rPr lang="en-US" dirty="0"/>
              <a:t> </a:t>
            </a:r>
            <a:r>
              <a:rPr lang="en-US" dirty="0" err="1"/>
              <a:t>tijdsinterval</a:t>
            </a:r>
            <a:endParaRPr lang="en-US" dirty="0"/>
          </a:p>
          <a:p>
            <a:pPr lvl="1"/>
            <a:r>
              <a:rPr lang="en-US" dirty="0" err="1"/>
              <a:t>Bv</a:t>
            </a:r>
            <a:r>
              <a:rPr lang="en-US" dirty="0"/>
              <a:t> 10ms, </a:t>
            </a:r>
            <a:r>
              <a:rPr lang="en-US" dirty="0" err="1"/>
              <a:t>afmeten</a:t>
            </a:r>
            <a:r>
              <a:rPr lang="en-US" dirty="0"/>
              <a:t> met </a:t>
            </a:r>
            <a:r>
              <a:rPr lang="en-US" dirty="0" err="1">
                <a:solidFill>
                  <a:srgbClr val="FF0000"/>
                </a:solidFill>
              </a:rPr>
              <a:t>exacte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klok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(</a:t>
            </a:r>
            <a:r>
              <a:rPr lang="en-US" dirty="0" err="1"/>
              <a:t>hierin</a:t>
            </a:r>
            <a:r>
              <a:rPr lang="en-US" dirty="0"/>
              <a:t> zit </a:t>
            </a:r>
            <a:r>
              <a:rPr lang="en-US" dirty="0" err="1"/>
              <a:t>precisie</a:t>
            </a:r>
            <a:r>
              <a:rPr lang="en-US" dirty="0"/>
              <a:t> van meting)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/>
              <a:t>Ververst</a:t>
            </a:r>
            <a:r>
              <a:rPr lang="en-US" dirty="0"/>
              <a:t> 100x per </a:t>
            </a:r>
            <a:r>
              <a:rPr lang="en-US" dirty="0" err="1"/>
              <a:t>seconde</a:t>
            </a:r>
            <a:endParaRPr lang="en-US" dirty="0"/>
          </a:p>
          <a:p>
            <a:pPr lvl="1"/>
            <a:r>
              <a:rPr lang="en-US" dirty="0"/>
              <a:t>Elke </a:t>
            </a:r>
            <a:r>
              <a:rPr lang="en-US" dirty="0" err="1"/>
              <a:t>puls</a:t>
            </a:r>
            <a:r>
              <a:rPr lang="en-US" dirty="0"/>
              <a:t> is 100Hz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0940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Praktijk</a:t>
            </a:r>
            <a:r>
              <a:rPr lang="en-US" dirty="0"/>
              <a:t> van </a:t>
            </a:r>
            <a:r>
              <a:rPr lang="en-US" dirty="0" err="1"/>
              <a:t>inbouw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Welke</a:t>
            </a:r>
            <a:r>
              <a:rPr lang="en-US" dirty="0"/>
              <a:t> Teller</a:t>
            </a:r>
          </a:p>
          <a:p>
            <a:r>
              <a:rPr lang="en-US" dirty="0" err="1"/>
              <a:t>Voeding</a:t>
            </a:r>
            <a:r>
              <a:rPr lang="en-US" dirty="0"/>
              <a:t> </a:t>
            </a:r>
          </a:p>
          <a:p>
            <a:r>
              <a:rPr lang="en-US" dirty="0" err="1"/>
              <a:t>Aansluiten</a:t>
            </a:r>
            <a:endParaRPr lang="en-US" dirty="0"/>
          </a:p>
          <a:p>
            <a:r>
              <a:rPr lang="en-US" dirty="0" err="1"/>
              <a:t>Inbouw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198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je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hebben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Ali’s </a:t>
            </a:r>
            <a:r>
              <a:rPr lang="en-US" dirty="0" err="1"/>
              <a:t>bouwpakket</a:t>
            </a:r>
            <a:r>
              <a:rPr lang="en-US" dirty="0"/>
              <a:t> E0330</a:t>
            </a:r>
            <a:br>
              <a:rPr lang="en-US" dirty="0"/>
            </a:br>
            <a:r>
              <a:rPr lang="en-US" dirty="0"/>
              <a:t>van 6 euro</a:t>
            </a:r>
          </a:p>
          <a:p>
            <a:r>
              <a:rPr lang="en-US" dirty="0" err="1"/>
              <a:t>Ingang</a:t>
            </a:r>
            <a:r>
              <a:rPr lang="en-US" dirty="0"/>
              <a:t> is direct </a:t>
            </a:r>
            <a:r>
              <a:rPr lang="en-US" dirty="0" err="1"/>
              <a:t>poort</a:t>
            </a:r>
            <a:br>
              <a:rPr lang="en-US" dirty="0"/>
            </a:br>
            <a:r>
              <a:rPr lang="en-US" dirty="0"/>
              <a:t>van processor</a:t>
            </a:r>
          </a:p>
          <a:p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gevoeligheid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ca 5Vpp </a:t>
            </a:r>
            <a:r>
              <a:rPr lang="en-US" dirty="0" err="1"/>
              <a:t>signaal</a:t>
            </a:r>
            <a:r>
              <a:rPr lang="en-US" dirty="0"/>
              <a:t> </a:t>
            </a:r>
            <a:r>
              <a:rPr lang="en-US" dirty="0" err="1"/>
              <a:t>nodig</a:t>
            </a:r>
            <a:endParaRPr lang="en-US" dirty="0"/>
          </a:p>
          <a:p>
            <a:r>
              <a:rPr lang="en-US" dirty="0" err="1"/>
              <a:t>Produceert</a:t>
            </a:r>
            <a:r>
              <a:rPr lang="en-US" dirty="0"/>
              <a:t> storing in </a:t>
            </a:r>
            <a:r>
              <a:rPr lang="en-US" dirty="0" err="1"/>
              <a:t>radiosignaal</a:t>
            </a:r>
            <a:endParaRPr lang="en-US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11" y="1686106"/>
            <a:ext cx="4098032" cy="30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1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Teller met display:  </a:t>
            </a:r>
            <a:r>
              <a:rPr lang="en-US" dirty="0" err="1"/>
              <a:t>Zes</a:t>
            </a:r>
            <a:r>
              <a:rPr lang="en-US" dirty="0"/>
              <a:t> digit Cymometer,</a:t>
            </a:r>
            <a:br>
              <a:rPr lang="en-US" dirty="0"/>
            </a:br>
            <a:r>
              <a:rPr lang="en-US" dirty="0" err="1"/>
              <a:t>kost</a:t>
            </a:r>
            <a:r>
              <a:rPr lang="en-US" dirty="0"/>
              <a:t> 8 tot 10 euro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Aliexpress</a:t>
            </a:r>
            <a:endParaRPr lang="en-US" dirty="0"/>
          </a:p>
          <a:p>
            <a:r>
              <a:rPr lang="en-US" dirty="0" err="1"/>
              <a:t>Transistorversterker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ingang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uP</a:t>
            </a:r>
            <a:br>
              <a:rPr lang="en-US" dirty="0"/>
            </a:br>
            <a:r>
              <a:rPr lang="en-US" dirty="0" err="1"/>
              <a:t>Gevoeligheid</a:t>
            </a:r>
            <a:r>
              <a:rPr lang="en-US" dirty="0"/>
              <a:t> 60mV (PP)</a:t>
            </a:r>
          </a:p>
          <a:p>
            <a:r>
              <a:rPr lang="en-US" dirty="0"/>
              <a:t>Meet 0,1 tot 65 MHz</a:t>
            </a:r>
          </a:p>
          <a:p>
            <a:r>
              <a:rPr lang="en-US" dirty="0" err="1"/>
              <a:t>Instelbaar</a:t>
            </a:r>
            <a:r>
              <a:rPr lang="en-US" dirty="0"/>
              <a:t> increment of decrement</a:t>
            </a:r>
          </a:p>
          <a:p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acht</a:t>
            </a:r>
            <a:r>
              <a:rPr lang="en-US" dirty="0"/>
              <a:t> digit van 14 euro </a:t>
            </a:r>
            <a:r>
              <a:rPr lang="en-US" dirty="0" err="1"/>
              <a:t>dan</a:t>
            </a:r>
            <a:r>
              <a:rPr lang="en-US" dirty="0"/>
              <a:t>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087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Samenvatting</a:t>
            </a:r>
            <a:r>
              <a:rPr lang="en-US" dirty="0"/>
              <a:t> in </a:t>
            </a:r>
            <a:r>
              <a:rPr lang="en-US" dirty="0" err="1"/>
              <a:t>Formule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Buizenradio’s</a:t>
            </a:r>
            <a:r>
              <a:rPr lang="en-US" dirty="0"/>
              <a:t>			=	</a:t>
            </a:r>
            <a:r>
              <a:rPr lang="en-US" dirty="0" err="1"/>
              <a:t>Leuk</a:t>
            </a:r>
            <a:endParaRPr lang="en-US" dirty="0"/>
          </a:p>
          <a:p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frequentie</a:t>
            </a:r>
            <a:r>
              <a:rPr lang="en-US" dirty="0"/>
              <a:t>-		=	</a:t>
            </a:r>
            <a:r>
              <a:rPr lang="en-US" dirty="0" err="1"/>
              <a:t>Handig</a:t>
            </a:r>
            <a:br>
              <a:rPr lang="en-US" dirty="0"/>
            </a:br>
            <a:r>
              <a:rPr lang="en-US" dirty="0" err="1"/>
              <a:t>indicatie</a:t>
            </a:r>
            <a:r>
              <a:rPr lang="en-US" dirty="0"/>
              <a:t>			</a:t>
            </a:r>
          </a:p>
          <a:p>
            <a:endParaRPr lang="en-US" dirty="0"/>
          </a:p>
          <a:p>
            <a:r>
              <a:rPr lang="en-US" dirty="0" err="1"/>
              <a:t>Buizenradio</a:t>
            </a:r>
            <a:r>
              <a:rPr lang="en-US" dirty="0"/>
              <a:t> met</a:t>
            </a:r>
            <a:br>
              <a:rPr lang="en-US" dirty="0"/>
            </a:b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frequentie</a:t>
            </a:r>
            <a:r>
              <a:rPr lang="en-US" dirty="0"/>
              <a:t>-		=	</a:t>
            </a:r>
            <a:r>
              <a:rPr lang="en-US" dirty="0" err="1"/>
              <a:t>Leuk</a:t>
            </a:r>
            <a:r>
              <a:rPr lang="en-US" dirty="0"/>
              <a:t> </a:t>
            </a:r>
            <a:r>
              <a:rPr lang="en-US" dirty="0" err="1"/>
              <a:t>en</a:t>
            </a:r>
            <a:br>
              <a:rPr lang="en-US" dirty="0"/>
            </a:br>
            <a:r>
              <a:rPr lang="en-US" dirty="0" err="1"/>
              <a:t>indicatie</a:t>
            </a:r>
            <a:r>
              <a:rPr lang="en-US" dirty="0"/>
              <a:t>					</a:t>
            </a:r>
            <a:r>
              <a:rPr lang="en-US" dirty="0" err="1"/>
              <a:t>Handig</a:t>
            </a:r>
            <a:endParaRPr lang="en-US" dirty="0"/>
          </a:p>
          <a:p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827584" y="3573016"/>
            <a:ext cx="6552728" cy="0"/>
          </a:xfrm>
          <a:prstGeom prst="line">
            <a:avLst/>
          </a:prstGeom>
          <a:ln w="53975" cap="rnd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8172400" y="3573016"/>
            <a:ext cx="5760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8460432" y="3284984"/>
            <a:ext cx="0" cy="57606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299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Voeding</a:t>
            </a:r>
            <a:r>
              <a:rPr lang="en-US" dirty="0"/>
              <a:t> van 8 -15 V DC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/>
              <a:t>De teller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werkt</a:t>
            </a:r>
            <a:r>
              <a:rPr lang="en-US" dirty="0"/>
              <a:t> op </a:t>
            </a:r>
            <a:r>
              <a:rPr lang="en-US" dirty="0" err="1"/>
              <a:t>gelijkspanning</a:t>
            </a:r>
            <a:endParaRPr lang="en-US" dirty="0"/>
          </a:p>
          <a:p>
            <a:r>
              <a:rPr lang="en-US" dirty="0"/>
              <a:t>In de radio is </a:t>
            </a:r>
            <a:r>
              <a:rPr lang="en-US" dirty="0" err="1"/>
              <a:t>gloeispanning</a:t>
            </a:r>
            <a:r>
              <a:rPr lang="en-US" dirty="0"/>
              <a:t> 6,3V AC (</a:t>
            </a:r>
            <a:r>
              <a:rPr lang="en-US" dirty="0" err="1"/>
              <a:t>groen</a:t>
            </a:r>
            <a:r>
              <a:rPr lang="en-US" dirty="0"/>
              <a:t>)</a:t>
            </a:r>
          </a:p>
          <a:p>
            <a:r>
              <a:rPr lang="en-US" dirty="0"/>
              <a:t>Diode 1N4007 met </a:t>
            </a:r>
            <a:r>
              <a:rPr lang="en-US" dirty="0" err="1"/>
              <a:t>ratel</a:t>
            </a:r>
            <a:r>
              <a:rPr lang="en-US" dirty="0"/>
              <a:t>-C 100n</a:t>
            </a:r>
          </a:p>
          <a:p>
            <a:r>
              <a:rPr lang="en-US" dirty="0"/>
              <a:t>Filter 2x 220uF/13</a:t>
            </a:r>
            <a:r>
              <a:rPr lang="el-GR" dirty="0"/>
              <a:t>Ω</a:t>
            </a:r>
            <a:endParaRPr lang="en-US" dirty="0"/>
          </a:p>
          <a:p>
            <a:r>
              <a:rPr lang="en-US" dirty="0" err="1"/>
              <a:t>Draadsteuntje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Totaal</a:t>
            </a:r>
            <a:r>
              <a:rPr lang="en-US" dirty="0"/>
              <a:t> </a:t>
            </a:r>
            <a:r>
              <a:rPr lang="en-US" dirty="0" err="1"/>
              <a:t>drie</a:t>
            </a:r>
            <a:br>
              <a:rPr lang="en-US" dirty="0"/>
            </a:br>
            <a:r>
              <a:rPr lang="en-US" dirty="0" err="1"/>
              <a:t>aansluitingen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r="42360" b="52830"/>
          <a:stretch/>
        </p:blipFill>
        <p:spPr>
          <a:xfrm>
            <a:off x="4788024" y="3456409"/>
            <a:ext cx="413325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27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Aansluiten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oscillator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Niet</a:t>
            </a:r>
            <a:r>
              <a:rPr lang="en-US" dirty="0"/>
              <a:t> op </a:t>
            </a:r>
            <a:r>
              <a:rPr lang="en-US" dirty="0" err="1"/>
              <a:t>afstem</a:t>
            </a:r>
            <a:r>
              <a:rPr lang="en-US" dirty="0"/>
              <a:t>-C of </a:t>
            </a:r>
            <a:r>
              <a:rPr lang="en-US" dirty="0" err="1"/>
              <a:t>aan</a:t>
            </a:r>
            <a:r>
              <a:rPr lang="en-US" dirty="0"/>
              <a:t> LC-</a:t>
            </a:r>
            <a:r>
              <a:rPr lang="en-US" dirty="0" err="1"/>
              <a:t>Kring</a:t>
            </a:r>
            <a:r>
              <a:rPr lang="en-US" dirty="0"/>
              <a:t>!</a:t>
            </a:r>
          </a:p>
          <a:p>
            <a:r>
              <a:rPr lang="en-US" dirty="0" err="1"/>
              <a:t>Bedrading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afstemming</a:t>
            </a:r>
            <a:r>
              <a:rPr lang="en-US" dirty="0"/>
              <a:t> </a:t>
            </a:r>
            <a:r>
              <a:rPr lang="en-US" dirty="0" err="1"/>
              <a:t>beinvloeden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Meetfout</a:t>
            </a:r>
            <a:r>
              <a:rPr lang="en-US" dirty="0"/>
              <a:t>?  Of nee </a:t>
            </a:r>
            <a:r>
              <a:rPr lang="en-US" dirty="0" err="1"/>
              <a:t>toch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?!)</a:t>
            </a:r>
          </a:p>
          <a:p>
            <a:r>
              <a:rPr lang="en-US" dirty="0" err="1"/>
              <a:t>Genometer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uitgang</a:t>
            </a:r>
            <a:r>
              <a:rPr lang="en-US" dirty="0"/>
              <a:t> met </a:t>
            </a:r>
            <a:r>
              <a:rPr lang="en-US" dirty="0" err="1"/>
              <a:t>weerstand</a:t>
            </a:r>
            <a:endParaRPr lang="en-US" dirty="0"/>
          </a:p>
          <a:p>
            <a:r>
              <a:rPr lang="en-US" dirty="0"/>
              <a:t>Neem 15pF of 22pF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aansluiting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7840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Inbouw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Gat in </a:t>
            </a:r>
            <a:r>
              <a:rPr lang="en-US" dirty="0" err="1"/>
              <a:t>kast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?</a:t>
            </a:r>
          </a:p>
          <a:p>
            <a:r>
              <a:rPr lang="en-US" dirty="0" err="1"/>
              <a:t>Aanvulling</a:t>
            </a:r>
            <a:r>
              <a:rPr lang="en-US" dirty="0"/>
              <a:t> of </a:t>
            </a:r>
            <a:r>
              <a:rPr lang="en-US" dirty="0" err="1"/>
              <a:t>vervangen</a:t>
            </a:r>
            <a:r>
              <a:rPr lang="en-US" dirty="0"/>
              <a:t> van </a:t>
            </a:r>
            <a:r>
              <a:rPr lang="en-US" dirty="0" err="1"/>
              <a:t>schaal</a:t>
            </a:r>
            <a:r>
              <a:rPr lang="en-US" dirty="0"/>
              <a:t>?</a:t>
            </a:r>
          </a:p>
          <a:p>
            <a:r>
              <a:rPr lang="en-US" dirty="0" err="1"/>
              <a:t>Ziet</a:t>
            </a:r>
            <a:r>
              <a:rPr lang="en-US" dirty="0"/>
              <a:t> het </a:t>
            </a:r>
            <a:r>
              <a:rPr lang="en-US" dirty="0" err="1"/>
              <a:t>er</a:t>
            </a:r>
            <a:r>
              <a:rPr lang="en-US" dirty="0"/>
              <a:t> nog </a:t>
            </a:r>
            <a:r>
              <a:rPr lang="en-US" dirty="0" err="1"/>
              <a:t>mooi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3436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projecten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Genometer</a:t>
            </a:r>
            <a:r>
              <a:rPr lang="en-US" dirty="0"/>
              <a:t> 156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Philips </a:t>
            </a:r>
            <a:r>
              <a:rPr lang="en-US" dirty="0" err="1"/>
              <a:t>Piraten</a:t>
            </a:r>
            <a:r>
              <a:rPr lang="en-US" dirty="0"/>
              <a:t>- </a:t>
            </a:r>
            <a:r>
              <a:rPr lang="en-US" dirty="0" err="1"/>
              <a:t>en</a:t>
            </a:r>
            <a:br>
              <a:rPr lang="en-US" dirty="0"/>
            </a:br>
            <a:r>
              <a:rPr lang="en-US" dirty="0" err="1"/>
              <a:t>Amateurjager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Jennen</a:t>
            </a:r>
            <a:r>
              <a:rPr lang="en-US" dirty="0"/>
              <a:t> Trio TR102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70039"/>
            <a:ext cx="2492932" cy="186969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08920"/>
            <a:ext cx="2657872" cy="19934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16" y="4437112"/>
            <a:ext cx="2854648" cy="21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40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PAUZE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Probeer</a:t>
            </a:r>
            <a:r>
              <a:rPr lang="en-US" dirty="0"/>
              <a:t> de </a:t>
            </a:r>
            <a:r>
              <a:rPr lang="en-US" dirty="0" err="1"/>
              <a:t>apparaten</a:t>
            </a:r>
            <a:r>
              <a:rPr lang="en-US" dirty="0"/>
              <a:t> </a:t>
            </a:r>
            <a:r>
              <a:rPr lang="en-US" dirty="0" err="1"/>
              <a:t>uit</a:t>
            </a:r>
            <a:endParaRPr lang="en-US" dirty="0"/>
          </a:p>
          <a:p>
            <a:r>
              <a:rPr lang="en-US" dirty="0"/>
              <a:t>Maar </a:t>
            </a:r>
            <a:r>
              <a:rPr lang="en-US" dirty="0" err="1"/>
              <a:t>vergeet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de </a:t>
            </a:r>
            <a:r>
              <a:rPr lang="en-US" dirty="0" err="1"/>
              <a:t>inwendige</a:t>
            </a:r>
            <a:r>
              <a:rPr lang="en-US" dirty="0"/>
              <a:t> </a:t>
            </a:r>
            <a:r>
              <a:rPr lang="en-US" dirty="0" err="1"/>
              <a:t>mens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</a:t>
            </a:r>
            <a:r>
              <a:rPr lang="en-US" sz="6000" dirty="0"/>
              <a:t>      +                 =</a:t>
            </a:r>
            <a:endParaRPr lang="nl-NL" dirty="0"/>
          </a:p>
        </p:txBody>
      </p:sp>
      <p:pic>
        <p:nvPicPr>
          <p:cNvPr id="1026" name="Picture 2" descr="C:\Users\Gerard.Aarde\AppData\Local\Microsoft\Windows\INetCache\IE\A40AITDN\eureka_bier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38283"/>
            <a:ext cx="2261238" cy="23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erard.Aarde\AppData\Local\Microsoft\Windows\INetCache\IE\A40AITDN\Pepperidge-Farm-Nantucket-Cooki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434232"/>
            <a:ext cx="1944216" cy="12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erard.Aarde\AppData\Local\Microsoft\Windows\INetCache\IE\O6DVKGO5\Narro_smiley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78768"/>
            <a:ext cx="2040568" cy="204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97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Genometer</a:t>
            </a:r>
            <a:r>
              <a:rPr lang="en-US" dirty="0"/>
              <a:t> 156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meetzender</a:t>
            </a:r>
            <a:br>
              <a:rPr lang="en-US" dirty="0"/>
            </a:br>
            <a:r>
              <a:rPr lang="en-US" dirty="0"/>
              <a:t>0,25 – 135 MHz</a:t>
            </a:r>
          </a:p>
          <a:p>
            <a:r>
              <a:rPr lang="en-US" dirty="0"/>
              <a:t>Pure RF golf of met</a:t>
            </a:r>
            <a:br>
              <a:rPr lang="en-US" dirty="0"/>
            </a:br>
            <a:r>
              <a:rPr lang="en-US" dirty="0"/>
              <a:t>400Hz of </a:t>
            </a:r>
            <a:r>
              <a:rPr lang="en-US" dirty="0" err="1"/>
              <a:t>stippen</a:t>
            </a:r>
            <a:endParaRPr lang="en-US" dirty="0"/>
          </a:p>
          <a:p>
            <a:r>
              <a:rPr lang="en-US" dirty="0"/>
              <a:t>Ca 1960, $38,50</a:t>
            </a:r>
          </a:p>
          <a:p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buizen</a:t>
            </a:r>
            <a:endParaRPr lang="en-US" dirty="0"/>
          </a:p>
          <a:p>
            <a:r>
              <a:rPr lang="en-US" dirty="0" err="1"/>
              <a:t>Gekocht</a:t>
            </a:r>
            <a:r>
              <a:rPr lang="en-US" dirty="0"/>
              <a:t> in </a:t>
            </a:r>
            <a:r>
              <a:rPr lang="en-US" dirty="0" err="1"/>
              <a:t>Hoenderloo</a:t>
            </a:r>
            <a:r>
              <a:rPr lang="en-US" dirty="0"/>
              <a:t> 10 euro</a:t>
            </a:r>
          </a:p>
          <a:p>
            <a:r>
              <a:rPr lang="en-US" dirty="0" err="1"/>
              <a:t>Stalen</a:t>
            </a:r>
            <a:r>
              <a:rPr lang="en-US" dirty="0"/>
              <a:t> </a:t>
            </a:r>
            <a:r>
              <a:rPr lang="en-US" dirty="0" err="1"/>
              <a:t>kast</a:t>
            </a:r>
            <a:r>
              <a:rPr lang="en-US" dirty="0"/>
              <a:t> met </a:t>
            </a:r>
            <a:r>
              <a:rPr lang="en-US" dirty="0" err="1"/>
              <a:t>aluminium</a:t>
            </a:r>
            <a:r>
              <a:rPr lang="en-US" dirty="0"/>
              <a:t> front (boor/</a:t>
            </a:r>
            <a:r>
              <a:rPr lang="en-US" dirty="0" err="1"/>
              <a:t>zaag</a:t>
            </a:r>
            <a:r>
              <a:rPr lang="en-US" dirty="0"/>
              <a:t>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00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/>
              <a:t>VEEL </a:t>
            </a:r>
            <a:r>
              <a:rPr lang="en-US" dirty="0" err="1"/>
              <a:t>nauwkeuriger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gebruiken</a:t>
            </a:r>
            <a:endParaRPr lang="en-US" dirty="0"/>
          </a:p>
          <a:p>
            <a:r>
              <a:rPr lang="en-US" dirty="0" err="1"/>
              <a:t>Doel</a:t>
            </a:r>
            <a:r>
              <a:rPr lang="en-US" dirty="0"/>
              <a:t> was: </a:t>
            </a:r>
            <a:r>
              <a:rPr lang="en-US" dirty="0" err="1"/>
              <a:t>Grundig</a:t>
            </a:r>
            <a:r>
              <a:rPr lang="en-US" dirty="0"/>
              <a:t> </a:t>
            </a:r>
            <a:r>
              <a:rPr lang="en-US" dirty="0" err="1"/>
              <a:t>Satellit</a:t>
            </a:r>
            <a:r>
              <a:rPr lang="en-US" dirty="0"/>
              <a:t> </a:t>
            </a:r>
            <a:r>
              <a:rPr lang="en-US" dirty="0" err="1"/>
              <a:t>afregelen</a:t>
            </a:r>
            <a:endParaRPr lang="en-US" dirty="0"/>
          </a:p>
          <a:p>
            <a:r>
              <a:rPr lang="en-US" dirty="0" err="1"/>
              <a:t>Behoefte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fijnafstemming</a:t>
            </a:r>
            <a:r>
              <a:rPr lang="en-US" dirty="0"/>
              <a:t> . . . .</a:t>
            </a:r>
          </a:p>
          <a:p>
            <a:endParaRPr lang="en-US" dirty="0"/>
          </a:p>
          <a:p>
            <a:r>
              <a:rPr lang="en-US" dirty="0" err="1"/>
              <a:t>Gemoduleerd</a:t>
            </a:r>
            <a:r>
              <a:rPr lang="en-US" dirty="0"/>
              <a:t> 400Hz</a:t>
            </a:r>
            <a:br>
              <a:rPr lang="en-US" dirty="0"/>
            </a:br>
            <a:r>
              <a:rPr lang="en-US" dirty="0" err="1"/>
              <a:t>werkt</a:t>
            </a:r>
            <a:r>
              <a:rPr lang="en-US" dirty="0"/>
              <a:t> de teller NIET</a:t>
            </a:r>
          </a:p>
          <a:p>
            <a:r>
              <a:rPr lang="en-US" dirty="0"/>
              <a:t>Les: DC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gloei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 err="1"/>
              <a:t>genoeg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933056"/>
            <a:ext cx="461583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02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810000" cy="2857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Knutselproject</a:t>
            </a:r>
            <a:r>
              <a:rPr lang="en-US" dirty="0"/>
              <a:t> “</a:t>
            </a:r>
            <a:r>
              <a:rPr lang="en-US" dirty="0" err="1"/>
              <a:t>Sloper</a:t>
            </a:r>
            <a:r>
              <a:rPr lang="en-US" dirty="0"/>
              <a:t>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Chassis met </a:t>
            </a:r>
            <a:r>
              <a:rPr lang="en-US" dirty="0" err="1"/>
              <a:t>Tropenband</a:t>
            </a:r>
            <a:br>
              <a:rPr lang="en-US" dirty="0"/>
            </a:br>
            <a:r>
              <a:rPr lang="en-US" dirty="0"/>
              <a:t>(80m)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fijnregeling</a:t>
            </a:r>
            <a:r>
              <a:rPr lang="en-US" dirty="0"/>
              <a:t> </a:t>
            </a:r>
            <a:r>
              <a:rPr lang="en-US" dirty="0" err="1"/>
              <a:t>en</a:t>
            </a:r>
            <a:br>
              <a:rPr lang="en-US" dirty="0"/>
            </a:br>
            <a:r>
              <a:rPr lang="en-US" dirty="0" err="1"/>
              <a:t>druktoetsen</a:t>
            </a:r>
            <a:endParaRPr lang="en-US" dirty="0"/>
          </a:p>
          <a:p>
            <a:r>
              <a:rPr lang="en-US" dirty="0"/>
              <a:t>Via NFOR Eur3,50</a:t>
            </a:r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kast</a:t>
            </a:r>
            <a:r>
              <a:rPr lang="en-US" dirty="0"/>
              <a:t> of </a:t>
            </a:r>
            <a:r>
              <a:rPr lang="en-US" dirty="0" err="1"/>
              <a:t>schaal</a:t>
            </a:r>
            <a:endParaRPr lang="en-US" dirty="0"/>
          </a:p>
          <a:p>
            <a:r>
              <a:rPr lang="en-US" dirty="0"/>
              <a:t>Type </a:t>
            </a:r>
            <a:r>
              <a:rPr lang="en-US" dirty="0" err="1"/>
              <a:t>onbekend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Meubel</a:t>
            </a:r>
            <a:r>
              <a:rPr lang="en-US" dirty="0"/>
              <a:t> met pickup, Zuid-</a:t>
            </a:r>
            <a:r>
              <a:rPr lang="en-US" dirty="0" err="1"/>
              <a:t>Afrika</a:t>
            </a:r>
            <a:r>
              <a:rPr lang="en-US" dirty="0"/>
              <a:t>, ca 1956</a:t>
            </a:r>
          </a:p>
          <a:p>
            <a:r>
              <a:rPr lang="en-US" dirty="0" err="1"/>
              <a:t>Doelen</a:t>
            </a:r>
            <a:r>
              <a:rPr lang="en-US" dirty="0"/>
              <a:t>: </a:t>
            </a:r>
            <a:r>
              <a:rPr lang="en-US" dirty="0" err="1"/>
              <a:t>Repareren</a:t>
            </a:r>
            <a:r>
              <a:rPr lang="en-US" dirty="0"/>
              <a:t>, </a:t>
            </a:r>
            <a:r>
              <a:rPr lang="en-US" dirty="0" err="1"/>
              <a:t>Digitaal</a:t>
            </a:r>
            <a:r>
              <a:rPr lang="en-US" dirty="0"/>
              <a:t>, FM, BFO, Kast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5380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Reparatie</a:t>
            </a:r>
            <a:r>
              <a:rPr lang="en-US" dirty="0"/>
              <a:t> </a:t>
            </a:r>
            <a:r>
              <a:rPr lang="en-US" dirty="0" err="1"/>
              <a:t>zonder</a:t>
            </a:r>
            <a:r>
              <a:rPr lang="en-US" dirty="0"/>
              <a:t> schema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Papiercondensators</a:t>
            </a:r>
            <a:r>
              <a:rPr lang="en-US" dirty="0"/>
              <a:t> </a:t>
            </a:r>
            <a:r>
              <a:rPr lang="en-US" dirty="0" err="1"/>
              <a:t>vervangen</a:t>
            </a:r>
            <a:endParaRPr lang="en-US" dirty="0"/>
          </a:p>
          <a:p>
            <a:r>
              <a:rPr lang="en-US" dirty="0" err="1"/>
              <a:t>Buizen</a:t>
            </a:r>
            <a:r>
              <a:rPr lang="en-US" dirty="0"/>
              <a:t> OK </a:t>
            </a:r>
            <a:r>
              <a:rPr lang="en-US" dirty="0" err="1"/>
              <a:t>behalve</a:t>
            </a:r>
            <a:r>
              <a:rPr lang="en-US" dirty="0"/>
              <a:t> EF42</a:t>
            </a:r>
          </a:p>
          <a:p>
            <a:r>
              <a:rPr lang="en-US" dirty="0" err="1"/>
              <a:t>Ongevoelig</a:t>
            </a:r>
            <a:r>
              <a:rPr lang="en-US" dirty="0"/>
              <a:t>: </a:t>
            </a:r>
            <a:r>
              <a:rPr lang="en-US" dirty="0" err="1"/>
              <a:t>meten</a:t>
            </a:r>
            <a:r>
              <a:rPr lang="en-US" dirty="0"/>
              <a:t> &amp; </a:t>
            </a:r>
            <a:r>
              <a:rPr lang="en-US" dirty="0" err="1"/>
              <a:t>weerstand</a:t>
            </a:r>
            <a:r>
              <a:rPr lang="en-US" dirty="0"/>
              <a:t> </a:t>
            </a:r>
            <a:r>
              <a:rPr lang="en-US" dirty="0" err="1"/>
              <a:t>vervangen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Geluid</a:t>
            </a:r>
            <a:r>
              <a:rPr lang="en-US" dirty="0"/>
              <a:t> </a:t>
            </a:r>
            <a:r>
              <a:rPr lang="en-US" dirty="0" err="1"/>
              <a:t>dof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zacht</a:t>
            </a:r>
            <a:r>
              <a:rPr lang="en-US" dirty="0"/>
              <a:t> (mist </a:t>
            </a:r>
            <a:r>
              <a:rPr lang="en-US" dirty="0" err="1"/>
              <a:t>hogetonenspeaker</a:t>
            </a:r>
            <a:r>
              <a:rPr lang="en-US" dirty="0"/>
              <a:t>?)</a:t>
            </a:r>
          </a:p>
          <a:p>
            <a:r>
              <a:rPr lang="en-US" dirty="0" err="1"/>
              <a:t>Oscilleert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belasting</a:t>
            </a:r>
            <a:r>
              <a:rPr lang="en-US" dirty="0"/>
              <a:t> &gt; 4 Ohm</a:t>
            </a:r>
          </a:p>
          <a:p>
            <a:r>
              <a:rPr lang="en-US" dirty="0"/>
              <a:t>EM84 </a:t>
            </a:r>
            <a:r>
              <a:rPr lang="en-US" dirty="0" err="1"/>
              <a:t>gemonteerd</a:t>
            </a:r>
            <a:r>
              <a:rPr lang="en-US" dirty="0"/>
              <a:t> </a:t>
            </a:r>
            <a:r>
              <a:rPr lang="en-US" dirty="0" err="1"/>
              <a:t>ipv</a:t>
            </a:r>
            <a:r>
              <a:rPr lang="en-US" dirty="0"/>
              <a:t> EM80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877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uitlees</a:t>
            </a:r>
            <a:r>
              <a:rPr lang="en-US" dirty="0"/>
              <a:t>-unit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400497"/>
            <a:ext cx="8229600" cy="4525963"/>
          </a:xfrm>
        </p:spPr>
        <p:txBody>
          <a:bodyPr/>
          <a:lstStyle/>
          <a:p>
            <a:r>
              <a:rPr lang="en-US" dirty="0" err="1"/>
              <a:t>Knutsel</a:t>
            </a:r>
            <a:br>
              <a:rPr lang="en-US" dirty="0"/>
            </a:br>
            <a:r>
              <a:rPr lang="en-US" dirty="0"/>
              <a:t>1 </a:t>
            </a:r>
            <a:r>
              <a:rPr lang="en-US" dirty="0" err="1"/>
              <a:t>uur</a:t>
            </a:r>
            <a:endParaRPr lang="en-US" dirty="0"/>
          </a:p>
          <a:p>
            <a:r>
              <a:rPr lang="en-US" dirty="0"/>
              <a:t>Decrement</a:t>
            </a:r>
            <a:br>
              <a:rPr lang="en-US" dirty="0"/>
            </a:br>
            <a:r>
              <a:rPr lang="en-US" dirty="0"/>
              <a:t>455kHz</a:t>
            </a:r>
          </a:p>
          <a:p>
            <a:r>
              <a:rPr lang="en-US" dirty="0" err="1"/>
              <a:t>Afstem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soepel</a:t>
            </a:r>
            <a:r>
              <a:rPr lang="en-US" dirty="0"/>
              <a:t>!</a:t>
            </a:r>
          </a:p>
          <a:p>
            <a:r>
              <a:rPr lang="en-US" dirty="0" err="1"/>
              <a:t>Alles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heel </a:t>
            </a:r>
            <a:r>
              <a:rPr lang="en-US" dirty="0" err="1"/>
              <a:t>klein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8"/>
            <a:ext cx="6114256" cy="45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2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Frequentie-uitlezing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Historische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achtergrond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Frequentie-aanduiding</a:t>
            </a:r>
            <a:r>
              <a:rPr lang="en-US" dirty="0"/>
              <a:t>: </a:t>
            </a:r>
            <a:r>
              <a:rPr lang="en-US" dirty="0" err="1"/>
              <a:t>Theorie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Inbouw</a:t>
            </a:r>
            <a:r>
              <a:rPr lang="en-US" dirty="0"/>
              <a:t> display: </a:t>
            </a:r>
            <a:r>
              <a:rPr lang="en-US" dirty="0" err="1"/>
              <a:t>Praktijk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uitgevoerde</a:t>
            </a:r>
            <a:r>
              <a:rPr lang="en-US" dirty="0"/>
              <a:t> </a:t>
            </a:r>
            <a:r>
              <a:rPr lang="en-US" dirty="0" err="1"/>
              <a:t>projecten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Wat kun je </a:t>
            </a:r>
            <a:r>
              <a:rPr lang="en-US" dirty="0" err="1"/>
              <a:t>ermee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wat </a:t>
            </a:r>
            <a:r>
              <a:rPr lang="en-US" dirty="0" err="1"/>
              <a:t>leren</a:t>
            </a:r>
            <a:r>
              <a:rPr lang="en-US" dirty="0"/>
              <a:t> we over </a:t>
            </a:r>
            <a:r>
              <a:rPr lang="en-US" dirty="0" err="1"/>
              <a:t>ontvangst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954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Precies</a:t>
            </a:r>
            <a:r>
              <a:rPr lang="en-US" dirty="0"/>
              <a:t> </a:t>
            </a:r>
            <a:r>
              <a:rPr lang="en-US" dirty="0" err="1"/>
              <a:t>afstemmen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R. Riyadh 1521kHz, </a:t>
            </a:r>
            <a:br>
              <a:rPr lang="en-US" dirty="0"/>
            </a:br>
            <a:r>
              <a:rPr lang="en-US" dirty="0"/>
              <a:t>4635km, </a:t>
            </a:r>
            <a:r>
              <a:rPr lang="en-US" dirty="0" err="1"/>
              <a:t>Saoudi-Arabie</a:t>
            </a:r>
            <a:r>
              <a:rPr lang="en-US" dirty="0"/>
              <a:t>, 2000kW</a:t>
            </a:r>
          </a:p>
          <a:p>
            <a:r>
              <a:rPr lang="en-US" dirty="0"/>
              <a:t>Q-AM 1395kHz, </a:t>
            </a:r>
            <a:br>
              <a:rPr lang="en-US" dirty="0"/>
            </a:br>
            <a:r>
              <a:rPr lang="en-US" dirty="0"/>
              <a:t>29km, </a:t>
            </a:r>
            <a:r>
              <a:rPr lang="en-US" dirty="0" err="1"/>
              <a:t>Waardenburg</a:t>
            </a:r>
            <a:r>
              <a:rPr lang="en-US" dirty="0"/>
              <a:t>, 0,1kW</a:t>
            </a:r>
          </a:p>
          <a:p>
            <a:r>
              <a:rPr lang="en-US" dirty="0" err="1"/>
              <a:t>Mi</a:t>
            </a:r>
            <a:r>
              <a:rPr lang="en-US" dirty="0"/>
              <a:t> Amigo Int</a:t>
            </a:r>
            <a:r>
              <a:rPr lang="en-US" baseline="30000" dirty="0"/>
              <a:t>l</a:t>
            </a:r>
            <a:r>
              <a:rPr lang="en-US" dirty="0"/>
              <a:t> 6085kHz, </a:t>
            </a:r>
            <a:br>
              <a:rPr lang="en-US" dirty="0"/>
            </a:br>
            <a:r>
              <a:rPr lang="en-US" dirty="0"/>
              <a:t>200km, Krekel, 1kW</a:t>
            </a:r>
            <a:endParaRPr lang="en-US" baseline="30000" dirty="0"/>
          </a:p>
          <a:p>
            <a:r>
              <a:rPr lang="en-US" dirty="0" err="1"/>
              <a:t>Klopt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iets</a:t>
            </a:r>
            <a:r>
              <a:rPr lang="en-US" dirty="0"/>
              <a:t> van??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P/d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/>
              <a:t>(</a:t>
            </a:r>
            <a:r>
              <a:rPr lang="en-US" dirty="0" err="1"/>
              <a:t>mW</a:t>
            </a:r>
            <a:r>
              <a:rPr lang="en-US" dirty="0"/>
              <a:t>/km</a:t>
            </a:r>
            <a:r>
              <a:rPr lang="en-US" baseline="30000" dirty="0"/>
              <a:t>2</a:t>
            </a:r>
            <a:r>
              <a:rPr lang="en-US" dirty="0"/>
              <a:t>):  88   111   525</a:t>
            </a:r>
            <a:endParaRPr lang="nl-NL" dirty="0"/>
          </a:p>
        </p:txBody>
      </p:sp>
      <p:pic>
        <p:nvPicPr>
          <p:cNvPr id="4" name="Riy151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8344" y="1628800"/>
            <a:ext cx="609600" cy="609600"/>
          </a:xfrm>
          <a:prstGeom prst="rect">
            <a:avLst/>
          </a:prstGeom>
        </p:spPr>
      </p:pic>
      <p:pic>
        <p:nvPicPr>
          <p:cNvPr id="5" name="QAM1395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8344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9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BFO,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hoe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256584"/>
          </a:xfrm>
        </p:spPr>
        <p:txBody>
          <a:bodyPr/>
          <a:lstStyle/>
          <a:p>
            <a:r>
              <a:rPr lang="en-US" dirty="0" err="1"/>
              <a:t>Enkelzijband</a:t>
            </a:r>
            <a:r>
              <a:rPr lang="en-US" dirty="0"/>
              <a:t> (amateurs 160, 80, 40, 20m)</a:t>
            </a:r>
          </a:p>
          <a:p>
            <a:r>
              <a:rPr lang="en-US" dirty="0"/>
              <a:t>Oscillator M+-3kHz</a:t>
            </a:r>
          </a:p>
          <a:p>
            <a:r>
              <a:rPr lang="en-US" dirty="0"/>
              <a:t>Koppel </a:t>
            </a:r>
            <a:r>
              <a:rPr lang="en-US" dirty="0" err="1"/>
              <a:t>aan</a:t>
            </a:r>
            <a:r>
              <a:rPr lang="en-US" dirty="0"/>
              <a:t> ECH81</a:t>
            </a:r>
          </a:p>
          <a:p>
            <a:r>
              <a:rPr lang="en-US" dirty="0" err="1"/>
              <a:t>Gehoord</a:t>
            </a:r>
            <a:r>
              <a:rPr lang="en-US" dirty="0"/>
              <a:t>: 160m, </a:t>
            </a:r>
            <a:br>
              <a:rPr lang="en-US" dirty="0"/>
            </a:br>
            <a:r>
              <a:rPr lang="en-US" dirty="0"/>
              <a:t>80m, 40m, 20m</a:t>
            </a:r>
          </a:p>
          <a:p>
            <a:r>
              <a:rPr lang="en-US" dirty="0" err="1"/>
              <a:t>Stabiliteit</a:t>
            </a:r>
            <a:r>
              <a:rPr lang="en-US" dirty="0"/>
              <a:t> BFO</a:t>
            </a:r>
            <a:br>
              <a:rPr lang="en-US" dirty="0"/>
            </a:br>
            <a:r>
              <a:rPr lang="en-US" sz="2000" dirty="0"/>
              <a:t>(</a:t>
            </a:r>
            <a:r>
              <a:rPr lang="en-US" sz="2000" dirty="0" err="1"/>
              <a:t>Paradijs</a:t>
            </a:r>
            <a:r>
              <a:rPr lang="en-US" sz="2000" dirty="0"/>
              <a:t>, </a:t>
            </a:r>
            <a:r>
              <a:rPr lang="en-US" sz="2000" dirty="0" err="1"/>
              <a:t>Endstufe</a:t>
            </a:r>
            <a:r>
              <a:rPr lang="en-US" sz="2000" dirty="0"/>
              <a:t>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4"/>
            <a:ext cx="4575944" cy="3431958"/>
          </a:xfrm>
          <a:prstGeom prst="rect">
            <a:avLst/>
          </a:prstGeom>
        </p:spPr>
      </p:pic>
      <p:pic>
        <p:nvPicPr>
          <p:cNvPr id="5" name="ParaBf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9632" y="5445224"/>
            <a:ext cx="609600" cy="609600"/>
          </a:xfrm>
          <a:prstGeom prst="rect">
            <a:avLst/>
          </a:prstGeom>
        </p:spPr>
      </p:pic>
      <p:pic>
        <p:nvPicPr>
          <p:cNvPr id="6" name="EndstuBfo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0384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BFO, </a:t>
            </a:r>
            <a:r>
              <a:rPr lang="en-US" dirty="0" err="1"/>
              <a:t>uitvoering</a:t>
            </a:r>
            <a:r>
              <a:rPr lang="en-US" dirty="0"/>
              <a:t>, </a:t>
            </a:r>
            <a:r>
              <a:rPr lang="en-US" dirty="0" err="1"/>
              <a:t>verbetering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256584"/>
          </a:xfrm>
        </p:spPr>
        <p:txBody>
          <a:bodyPr/>
          <a:lstStyle/>
          <a:p>
            <a:r>
              <a:rPr lang="en-US" dirty="0"/>
              <a:t>Oscillator </a:t>
            </a:r>
            <a:r>
              <a:rPr lang="en-US" dirty="0" err="1"/>
              <a:t>regelen</a:t>
            </a:r>
            <a:r>
              <a:rPr lang="en-US" dirty="0"/>
              <a:t>, </a:t>
            </a:r>
            <a:r>
              <a:rPr lang="en-US" dirty="0" err="1"/>
              <a:t>schakelpot</a:t>
            </a:r>
            <a:r>
              <a:rPr lang="en-US" dirty="0"/>
              <a:t> over print-pot</a:t>
            </a:r>
          </a:p>
          <a:p>
            <a:r>
              <a:rPr lang="en-US" dirty="0"/>
              <a:t>68ct, Ali, </a:t>
            </a:r>
            <a:r>
              <a:rPr lang="en-US" dirty="0" err="1"/>
              <a:t>blokgolf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Smalle</a:t>
            </a:r>
            <a:r>
              <a:rPr lang="en-US" dirty="0"/>
              <a:t> </a:t>
            </a:r>
            <a:r>
              <a:rPr lang="en-US" dirty="0" err="1"/>
              <a:t>doorlaat</a:t>
            </a:r>
            <a:endParaRPr lang="en-US" dirty="0"/>
          </a:p>
          <a:p>
            <a:pPr lvl="1"/>
            <a:r>
              <a:rPr lang="en-US" dirty="0"/>
              <a:t>Hand </a:t>
            </a:r>
            <a:r>
              <a:rPr lang="en-US" dirty="0" err="1"/>
              <a:t>sterkteregel</a:t>
            </a:r>
            <a:endParaRPr lang="en-US" dirty="0"/>
          </a:p>
          <a:p>
            <a:pPr lvl="1"/>
            <a:r>
              <a:rPr lang="en-US" dirty="0"/>
              <a:t>Product detector</a:t>
            </a:r>
          </a:p>
          <a:p>
            <a:r>
              <a:rPr lang="en-US" dirty="0"/>
              <a:t>Later: </a:t>
            </a:r>
          </a:p>
          <a:p>
            <a:pPr lvl="1"/>
            <a:r>
              <a:rPr lang="en-US" dirty="0"/>
              <a:t>Attenuator</a:t>
            </a:r>
          </a:p>
          <a:p>
            <a:pPr lvl="1"/>
            <a:r>
              <a:rPr lang="en-US" dirty="0" err="1"/>
              <a:t>Voedingsstabilisatie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Patras</a:t>
            </a:r>
            <a:r>
              <a:rPr lang="en-US" sz="2000" dirty="0"/>
              <a:t>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4"/>
            <a:ext cx="4575944" cy="3431958"/>
          </a:xfrm>
          <a:prstGeom prst="rect">
            <a:avLst/>
          </a:prstGeom>
        </p:spPr>
      </p:pic>
      <p:pic>
        <p:nvPicPr>
          <p:cNvPr id="5" name="GriekBf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5132" y="53743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0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 </a:t>
            </a:r>
            <a:r>
              <a:rPr lang="en-US" dirty="0" err="1"/>
              <a:t>en</a:t>
            </a:r>
            <a:r>
              <a:rPr lang="en-US" dirty="0"/>
              <a:t> Kast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Digitale</a:t>
            </a:r>
            <a:r>
              <a:rPr lang="en-US" dirty="0"/>
              <a:t> unit 747D,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tevreden</a:t>
            </a:r>
            <a:endParaRPr lang="en-US" dirty="0"/>
          </a:p>
          <a:p>
            <a:r>
              <a:rPr lang="en-US" dirty="0" err="1"/>
              <a:t>Printje</a:t>
            </a:r>
            <a:r>
              <a:rPr lang="en-US" dirty="0"/>
              <a:t> van </a:t>
            </a:r>
            <a:r>
              <a:rPr lang="en-US" dirty="0" err="1"/>
              <a:t>radioprul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bovenkant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Kringloopwinkel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DVD-</a:t>
            </a:r>
            <a:r>
              <a:rPr lang="en-US" dirty="0" err="1"/>
              <a:t>rekje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52936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39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Vergelijk</a:t>
            </a:r>
            <a:r>
              <a:rPr lang="en-US" dirty="0"/>
              <a:t> met </a:t>
            </a:r>
            <a:r>
              <a:rPr lang="en-US" dirty="0" err="1"/>
              <a:t>echte</a:t>
            </a:r>
            <a:r>
              <a:rPr lang="en-US" dirty="0"/>
              <a:t> ham-radio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Soepele</a:t>
            </a:r>
            <a:r>
              <a:rPr lang="en-US" dirty="0"/>
              <a:t> </a:t>
            </a:r>
            <a:r>
              <a:rPr lang="en-US" dirty="0" err="1"/>
              <a:t>afstemming</a:t>
            </a:r>
            <a:r>
              <a:rPr lang="en-US" dirty="0"/>
              <a:t>,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ontvangst</a:t>
            </a:r>
            <a:endParaRPr lang="en-US" dirty="0"/>
          </a:p>
          <a:p>
            <a:r>
              <a:rPr lang="en-US" dirty="0" err="1"/>
              <a:t>Soepele</a:t>
            </a:r>
            <a:r>
              <a:rPr lang="en-US" dirty="0"/>
              <a:t> BFO adjust; 8</a:t>
            </a:r>
            <a:r>
              <a:rPr lang="en-US" baseline="30000" dirty="0"/>
              <a:t>e</a:t>
            </a:r>
            <a:r>
              <a:rPr lang="en-US" dirty="0"/>
              <a:t> harm. </a:t>
            </a:r>
            <a:r>
              <a:rPr lang="en-US" dirty="0" err="1"/>
              <a:t>bij</a:t>
            </a:r>
            <a:r>
              <a:rPr lang="en-US"/>
              <a:t> 3620/30kHz</a:t>
            </a:r>
            <a:endParaRPr lang="en-US" dirty="0"/>
          </a:p>
          <a:p>
            <a:r>
              <a:rPr lang="en-US" dirty="0" err="1"/>
              <a:t>Geluidskwaliteit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(</a:t>
            </a:r>
            <a:r>
              <a:rPr lang="en-US" dirty="0" err="1"/>
              <a:t>zacht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Brede MF </a:t>
            </a:r>
            <a:r>
              <a:rPr lang="en-US" dirty="0" err="1"/>
              <a:t>doorlaat</a:t>
            </a:r>
            <a:r>
              <a:rPr lang="en-US" dirty="0"/>
              <a:t>: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inferentie</a:t>
            </a:r>
            <a:endParaRPr lang="en-US" dirty="0"/>
          </a:p>
          <a:p>
            <a:r>
              <a:rPr lang="en-US" dirty="0" err="1"/>
              <a:t>Slechte</a:t>
            </a:r>
            <a:r>
              <a:rPr lang="en-US" dirty="0"/>
              <a:t> </a:t>
            </a:r>
            <a:r>
              <a:rPr lang="en-US" dirty="0" err="1"/>
              <a:t>spiegelonderdrukking</a:t>
            </a:r>
            <a:r>
              <a:rPr lang="en-US" dirty="0"/>
              <a:t>: spoken</a:t>
            </a:r>
          </a:p>
          <a:p>
            <a:r>
              <a:rPr lang="en-US" dirty="0" err="1"/>
              <a:t>Afstemming</a:t>
            </a:r>
            <a:r>
              <a:rPr lang="en-US" dirty="0"/>
              <a:t>/BFO </a:t>
            </a:r>
            <a:r>
              <a:rPr lang="en-US" dirty="0" err="1"/>
              <a:t>verloopt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opwarmen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3285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2717539"/>
            <a:ext cx="4032447" cy="30243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Jennen</a:t>
            </a:r>
            <a:r>
              <a:rPr lang="en-US" dirty="0"/>
              <a:t> Trio TR-102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/>
              <a:t>Op MG: </a:t>
            </a:r>
            <a:r>
              <a:rPr lang="en-US" dirty="0" err="1">
                <a:solidFill>
                  <a:srgbClr val="FF0000"/>
                </a:solidFill>
              </a:rPr>
              <a:t>Omroep</a:t>
            </a:r>
            <a:r>
              <a:rPr lang="en-US" dirty="0"/>
              <a:t>, </a:t>
            </a:r>
            <a:r>
              <a:rPr lang="en-US" dirty="0" err="1"/>
              <a:t>DXen</a:t>
            </a:r>
            <a:r>
              <a:rPr lang="en-US" dirty="0"/>
              <a:t>, LPAM</a:t>
            </a:r>
          </a:p>
          <a:p>
            <a:r>
              <a:rPr lang="en-US" dirty="0"/>
              <a:t>Op </a:t>
            </a:r>
            <a:r>
              <a:rPr lang="en-US" dirty="0" err="1"/>
              <a:t>Tropen</a:t>
            </a:r>
            <a:r>
              <a:rPr lang="en-US" dirty="0"/>
              <a:t>/</a:t>
            </a:r>
            <a:r>
              <a:rPr lang="en-US" dirty="0" err="1"/>
              <a:t>Kortegolf</a:t>
            </a:r>
            <a:r>
              <a:rPr lang="en-US" dirty="0"/>
              <a:t>: </a:t>
            </a:r>
            <a:r>
              <a:rPr lang="en-US" dirty="0" err="1"/>
              <a:t>Piraten</a:t>
            </a:r>
            <a:r>
              <a:rPr lang="en-US" dirty="0"/>
              <a:t>, Pop, Amateurs</a:t>
            </a:r>
          </a:p>
          <a:p>
            <a:endParaRPr lang="en-US" dirty="0"/>
          </a:p>
          <a:p>
            <a:r>
              <a:rPr lang="en-US" dirty="0"/>
              <a:t>Amateur-radio</a:t>
            </a:r>
          </a:p>
          <a:p>
            <a:r>
              <a:rPr lang="en-US" dirty="0"/>
              <a:t>1964, 15 </a:t>
            </a:r>
            <a:r>
              <a:rPr lang="en-US" dirty="0" err="1"/>
              <a:t>buizen</a:t>
            </a:r>
            <a:endParaRPr lang="en-US" dirty="0"/>
          </a:p>
          <a:p>
            <a:r>
              <a:rPr lang="en-US" dirty="0"/>
              <a:t>500kHz – 30MHz</a:t>
            </a:r>
          </a:p>
          <a:p>
            <a:r>
              <a:rPr lang="en-US" dirty="0"/>
              <a:t>BFO </a:t>
            </a:r>
            <a:r>
              <a:rPr lang="en-US" dirty="0" err="1"/>
              <a:t>aanwezig</a:t>
            </a:r>
            <a:endParaRPr lang="en-US" dirty="0"/>
          </a:p>
          <a:p>
            <a:r>
              <a:rPr lang="en-US" dirty="0"/>
              <a:t>Via NFOR, </a:t>
            </a:r>
            <a:r>
              <a:rPr lang="en-US" dirty="0" err="1"/>
              <a:t>schaal</a:t>
            </a:r>
            <a:r>
              <a:rPr lang="en-US" dirty="0"/>
              <a:t> </a:t>
            </a:r>
            <a:r>
              <a:rPr lang="en-US" dirty="0" err="1"/>
              <a:t>onleesbaar</a:t>
            </a:r>
            <a:r>
              <a:rPr lang="en-US" dirty="0"/>
              <a:t>, 30 euro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5598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Jennen</a:t>
            </a:r>
            <a:r>
              <a:rPr lang="en-US" dirty="0"/>
              <a:t> </a:t>
            </a:r>
            <a:r>
              <a:rPr lang="en-US" dirty="0" err="1"/>
              <a:t>digitalisering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klein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inbouw</a:t>
            </a:r>
            <a:r>
              <a:rPr lang="en-US" dirty="0"/>
              <a:t>, jammer van </a:t>
            </a:r>
            <a:r>
              <a:rPr lang="en-US" dirty="0" err="1"/>
              <a:t>kast</a:t>
            </a:r>
            <a:endParaRPr lang="en-US" dirty="0"/>
          </a:p>
          <a:p>
            <a:r>
              <a:rPr lang="en-US" dirty="0"/>
              <a:t>Display/</a:t>
            </a:r>
            <a:r>
              <a:rPr lang="en-US" dirty="0" err="1"/>
              <a:t>voeding</a:t>
            </a:r>
            <a:r>
              <a:rPr lang="en-US" dirty="0"/>
              <a:t> in </a:t>
            </a:r>
            <a:r>
              <a:rPr lang="en-US" dirty="0" err="1"/>
              <a:t>doosje</a:t>
            </a:r>
            <a:r>
              <a:rPr lang="en-US" dirty="0"/>
              <a:t> </a:t>
            </a:r>
            <a:r>
              <a:rPr lang="en-US" dirty="0" err="1"/>
              <a:t>bovenop</a:t>
            </a:r>
            <a:endParaRPr lang="en-US" dirty="0"/>
          </a:p>
          <a:p>
            <a:r>
              <a:rPr lang="en-US" dirty="0" err="1"/>
              <a:t>Aanwijzing</a:t>
            </a:r>
            <a:r>
              <a:rPr lang="en-US" dirty="0"/>
              <a:t> in 0,1kHz</a:t>
            </a:r>
          </a:p>
          <a:p>
            <a:endParaRPr lang="en-US" dirty="0"/>
          </a:p>
          <a:p>
            <a:r>
              <a:rPr lang="en-US" dirty="0"/>
              <a:t>LS </a:t>
            </a:r>
            <a:r>
              <a:rPr lang="en-US" dirty="0" err="1"/>
              <a:t>ingebouwd</a:t>
            </a:r>
            <a:endParaRPr lang="en-US" dirty="0"/>
          </a:p>
          <a:p>
            <a:r>
              <a:rPr lang="en-US" dirty="0" err="1"/>
              <a:t>IJk-kristal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6"/>
            <a:ext cx="4546476" cy="333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17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 Wat kun je </a:t>
            </a:r>
            <a:r>
              <a:rPr lang="en-US" dirty="0" err="1"/>
              <a:t>hiermee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Frequenties</a:t>
            </a:r>
            <a:r>
              <a:rPr lang="en-US" dirty="0"/>
              <a:t> HEEL </a:t>
            </a:r>
            <a:r>
              <a:rPr lang="en-US" dirty="0" err="1"/>
              <a:t>makkelijk</a:t>
            </a:r>
            <a:r>
              <a:rPr lang="en-US" dirty="0"/>
              <a:t> </a:t>
            </a:r>
            <a:r>
              <a:rPr lang="en-US" dirty="0" err="1"/>
              <a:t>vinden</a:t>
            </a:r>
            <a:endParaRPr lang="en-US" dirty="0"/>
          </a:p>
          <a:p>
            <a:r>
              <a:rPr lang="en-US" dirty="0" err="1"/>
              <a:t>Afstemmen</a:t>
            </a:r>
            <a:r>
              <a:rPr lang="en-US" dirty="0"/>
              <a:t> VOOR </a:t>
            </a:r>
            <a:r>
              <a:rPr lang="en-US" dirty="0" err="1"/>
              <a:t>uitzending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gezoek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station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zendt</a:t>
            </a:r>
            <a:endParaRPr lang="en-US" dirty="0"/>
          </a:p>
          <a:p>
            <a:r>
              <a:rPr lang="en-US" dirty="0" err="1"/>
              <a:t>Zien</a:t>
            </a:r>
            <a:r>
              <a:rPr lang="en-US" dirty="0"/>
              <a:t> of je exact bent </a:t>
            </a:r>
            <a:r>
              <a:rPr lang="en-US" dirty="0" err="1"/>
              <a:t>afgestemd</a:t>
            </a:r>
            <a:br>
              <a:rPr lang="en-US" dirty="0"/>
            </a:br>
            <a:r>
              <a:rPr lang="en-US" dirty="0"/>
              <a:t>(Raster: </a:t>
            </a:r>
            <a:r>
              <a:rPr lang="en-US" dirty="0" err="1"/>
              <a:t>veelvoud</a:t>
            </a:r>
            <a:r>
              <a:rPr lang="en-US" dirty="0"/>
              <a:t> van 9,0 of 5,0kHz)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234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leert</a:t>
            </a:r>
            <a:r>
              <a:rPr lang="en-US" dirty="0"/>
              <a:t> het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Spiegelfrequenties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bijna</a:t>
            </a:r>
            <a:r>
              <a:rPr lang="en-US" dirty="0"/>
              <a:t> even </a:t>
            </a:r>
            <a:r>
              <a:rPr lang="en-US" dirty="0" err="1"/>
              <a:t>sterk</a:t>
            </a:r>
            <a:br>
              <a:rPr lang="en-US" dirty="0"/>
            </a:br>
            <a:r>
              <a:rPr lang="en-US" dirty="0"/>
              <a:t>(op </a:t>
            </a:r>
            <a:r>
              <a:rPr lang="en-US" dirty="0" err="1"/>
              <a:t>een</a:t>
            </a:r>
            <a:r>
              <a:rPr lang="en-US" dirty="0"/>
              <a:t> Philips KG </a:t>
            </a:r>
            <a:r>
              <a:rPr lang="en-US" dirty="0" err="1"/>
              <a:t>toestel</a:t>
            </a:r>
            <a:r>
              <a:rPr lang="en-US" dirty="0"/>
              <a:t>)</a:t>
            </a:r>
          </a:p>
          <a:p>
            <a:r>
              <a:rPr lang="en-US" dirty="0"/>
              <a:t>Hoe </a:t>
            </a:r>
            <a:r>
              <a:rPr lang="en-US" dirty="0" err="1"/>
              <a:t>groot</a:t>
            </a:r>
            <a:r>
              <a:rPr lang="en-US" dirty="0"/>
              <a:t> is het </a:t>
            </a:r>
            <a:r>
              <a:rPr lang="en-US" dirty="0" err="1"/>
              <a:t>opwarmverloop</a:t>
            </a:r>
            <a:endParaRPr lang="en-US" dirty="0"/>
          </a:p>
          <a:p>
            <a:r>
              <a:rPr lang="en-US" dirty="0" err="1"/>
              <a:t>Hoever</a:t>
            </a:r>
            <a:r>
              <a:rPr lang="en-US" dirty="0"/>
              <a:t> </a:t>
            </a:r>
            <a:r>
              <a:rPr lang="en-US" dirty="0" err="1"/>
              <a:t>ernaast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het </a:t>
            </a:r>
            <a:r>
              <a:rPr lang="en-US" dirty="0" err="1"/>
              <a:t>hinderlijk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2445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je </a:t>
            </a:r>
            <a:r>
              <a:rPr lang="en-US" dirty="0" err="1"/>
              <a:t>zoiets</a:t>
            </a:r>
            <a:r>
              <a:rPr lang="en-US" dirty="0"/>
              <a:t>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knutselen</a:t>
            </a:r>
            <a:r>
              <a:rPr lang="en-US" dirty="0"/>
              <a:t> </a:t>
            </a:r>
            <a:r>
              <a:rPr lang="en-US" dirty="0" err="1"/>
              <a:t>leuk</a:t>
            </a:r>
            <a:r>
              <a:rPr lang="en-US" dirty="0"/>
              <a:t> is</a:t>
            </a:r>
          </a:p>
          <a:p>
            <a:r>
              <a:rPr lang="en-US" dirty="0" err="1"/>
              <a:t>Enorme</a:t>
            </a:r>
            <a:r>
              <a:rPr lang="en-US" dirty="0"/>
              <a:t> </a:t>
            </a:r>
            <a:r>
              <a:rPr lang="en-US" dirty="0" err="1"/>
              <a:t>vergroting</a:t>
            </a:r>
            <a:r>
              <a:rPr lang="en-US" dirty="0"/>
              <a:t> van </a:t>
            </a:r>
            <a:r>
              <a:rPr lang="en-US" dirty="0" err="1"/>
              <a:t>gebruiksgemak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301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Historisch</a:t>
            </a:r>
            <a:r>
              <a:rPr lang="en-US" dirty="0"/>
              <a:t>: </a:t>
            </a:r>
            <a:r>
              <a:rPr lang="en-US" dirty="0" err="1"/>
              <a:t>Buizen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Digitaal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Computertijdperk</a:t>
            </a:r>
            <a:r>
              <a:rPr lang="en-US" dirty="0"/>
              <a:t> transistor-based</a:t>
            </a:r>
          </a:p>
          <a:p>
            <a:r>
              <a:rPr lang="en-US" dirty="0" err="1"/>
              <a:t>Buizencomputers</a:t>
            </a:r>
            <a:r>
              <a:rPr lang="en-US" dirty="0"/>
              <a:t> ~1950</a:t>
            </a:r>
          </a:p>
          <a:p>
            <a:r>
              <a:rPr lang="en-US" dirty="0"/>
              <a:t>Hobby-project: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klok</a:t>
            </a:r>
            <a:r>
              <a:rPr lang="en-US" dirty="0"/>
              <a:t> met </a:t>
            </a:r>
            <a:r>
              <a:rPr lang="en-US" dirty="0" err="1"/>
              <a:t>buizen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5898232" cy="315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03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B5FD6-F5D7-4C88-B58E-18B7D0656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 err="1"/>
              <a:t>Dubbelsuper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BC64FE-CAAA-4526-99E6-BA425373B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r>
              <a:rPr lang="nl-NL" dirty="0"/>
              <a:t>Als 1</a:t>
            </a:r>
            <a:r>
              <a:rPr lang="nl-NL" baseline="30000" dirty="0"/>
              <a:t>e</a:t>
            </a:r>
            <a:r>
              <a:rPr lang="nl-NL" dirty="0"/>
              <a:t> MF vast (2000kHz)</a:t>
            </a:r>
          </a:p>
          <a:p>
            <a:pPr lvl="1"/>
            <a:r>
              <a:rPr lang="nl-NL" dirty="0" err="1"/>
              <a:t>Cymometer</a:t>
            </a:r>
            <a:r>
              <a:rPr lang="nl-NL" dirty="0"/>
              <a:t> aan 1</a:t>
            </a:r>
            <a:r>
              <a:rPr lang="nl-NL" baseline="30000" dirty="0"/>
              <a:t>e</a:t>
            </a:r>
            <a:r>
              <a:rPr lang="nl-NL" dirty="0"/>
              <a:t> oscillator</a:t>
            </a:r>
          </a:p>
          <a:p>
            <a:pPr lvl="1"/>
            <a:r>
              <a:rPr lang="nl-NL" dirty="0"/>
              <a:t>Tel 1</a:t>
            </a:r>
            <a:r>
              <a:rPr lang="nl-NL" baseline="30000" dirty="0"/>
              <a:t>e</a:t>
            </a:r>
            <a:r>
              <a:rPr lang="nl-NL" dirty="0"/>
              <a:t> MF in als </a:t>
            </a:r>
            <a:r>
              <a:rPr lang="nl-NL" dirty="0" err="1"/>
              <a:t>decrement</a:t>
            </a:r>
            <a:endParaRPr lang="nl-NL" dirty="0"/>
          </a:p>
          <a:p>
            <a:r>
              <a:rPr lang="nl-NL" dirty="0"/>
              <a:t>Regelbare 1</a:t>
            </a:r>
            <a:r>
              <a:rPr lang="nl-NL" baseline="30000" dirty="0"/>
              <a:t>e</a:t>
            </a:r>
            <a:r>
              <a:rPr lang="nl-NL" dirty="0"/>
              <a:t> MF (fijnregeling)</a:t>
            </a:r>
          </a:p>
          <a:p>
            <a:pPr lvl="1"/>
            <a:r>
              <a:rPr lang="nl-NL" dirty="0"/>
              <a:t>Afstemfrequentie wijzigt met 1</a:t>
            </a:r>
            <a:r>
              <a:rPr lang="nl-NL" baseline="30000" dirty="0"/>
              <a:t>e</a:t>
            </a:r>
            <a:r>
              <a:rPr lang="nl-NL" dirty="0"/>
              <a:t> en 2</a:t>
            </a:r>
            <a:r>
              <a:rPr lang="nl-NL" baseline="30000" dirty="0"/>
              <a:t>e</a:t>
            </a:r>
            <a:r>
              <a:rPr lang="nl-NL" dirty="0"/>
              <a:t> oscillator</a:t>
            </a:r>
          </a:p>
          <a:p>
            <a:pPr lvl="1"/>
            <a:r>
              <a:rPr lang="nl-NL" dirty="0"/>
              <a:t>Combineren in </a:t>
            </a:r>
            <a:r>
              <a:rPr lang="nl-NL" dirty="0" err="1"/>
              <a:t>Cymometer</a:t>
            </a:r>
            <a:r>
              <a:rPr lang="nl-NL" dirty="0"/>
              <a:t> niet mogelijk</a:t>
            </a:r>
          </a:p>
          <a:p>
            <a:pPr lvl="1"/>
            <a:r>
              <a:rPr lang="nl-NL" dirty="0" err="1"/>
              <a:t>uP</a:t>
            </a:r>
            <a:r>
              <a:rPr lang="nl-NL" dirty="0"/>
              <a:t> (</a:t>
            </a:r>
            <a:r>
              <a:rPr lang="nl-NL" dirty="0" err="1"/>
              <a:t>Arduino</a:t>
            </a:r>
            <a:r>
              <a:rPr lang="nl-NL" dirty="0"/>
              <a:t>) nodig?</a:t>
            </a:r>
          </a:p>
          <a:p>
            <a:pPr lvl="1"/>
            <a:r>
              <a:rPr lang="nl-NL" dirty="0"/>
              <a:t>Of display alleen goed </a:t>
            </a:r>
            <a:br>
              <a:rPr lang="nl-NL" dirty="0"/>
            </a:br>
            <a:r>
              <a:rPr lang="nl-NL" dirty="0"/>
              <a:t>bij nulstand fijnregel</a:t>
            </a:r>
          </a:p>
          <a:p>
            <a:pPr lvl="1"/>
            <a:r>
              <a:rPr lang="nl-NL"/>
              <a:t>Weiland BCL-1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043158-1446-4509-AE0A-52AD13C6B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12" y="4454277"/>
            <a:ext cx="3859188" cy="240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00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klaarzetten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556792"/>
            <a:ext cx="3754760" cy="4525963"/>
          </a:xfrm>
        </p:spPr>
        <p:txBody>
          <a:bodyPr/>
          <a:lstStyle/>
          <a:p>
            <a:r>
              <a:rPr lang="en-US" dirty="0" err="1"/>
              <a:t>Genometer</a:t>
            </a:r>
            <a:r>
              <a:rPr lang="en-US" dirty="0"/>
              <a:t> 156</a:t>
            </a:r>
          </a:p>
          <a:p>
            <a:r>
              <a:rPr lang="en-US" dirty="0" err="1"/>
              <a:t>Sloper</a:t>
            </a:r>
            <a:endParaRPr lang="en-US" dirty="0"/>
          </a:p>
          <a:p>
            <a:r>
              <a:rPr lang="en-US" dirty="0" err="1"/>
              <a:t>Jennen</a:t>
            </a:r>
            <a:r>
              <a:rPr lang="en-US" dirty="0"/>
              <a:t> Trio</a:t>
            </a:r>
          </a:p>
          <a:p>
            <a:r>
              <a:rPr lang="en-US" dirty="0" err="1"/>
              <a:t>Draadantenne</a:t>
            </a:r>
            <a:endParaRPr lang="en-US" dirty="0"/>
          </a:p>
          <a:p>
            <a:r>
              <a:rPr lang="en-US" dirty="0" err="1"/>
              <a:t>Raamantenne</a:t>
            </a:r>
            <a:endParaRPr lang="en-US" dirty="0"/>
          </a:p>
          <a:p>
            <a:r>
              <a:rPr lang="en-US" dirty="0"/>
              <a:t>Citizen Green</a:t>
            </a:r>
          </a:p>
          <a:p>
            <a:r>
              <a:rPr lang="en-US" dirty="0"/>
              <a:t>Leader LSG10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5004048" y="1512243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Display</a:t>
            </a:r>
          </a:p>
          <a:p>
            <a:r>
              <a:rPr lang="en-US" dirty="0" err="1"/>
              <a:t>Verdeelstekkers</a:t>
            </a:r>
            <a:endParaRPr lang="en-US" dirty="0"/>
          </a:p>
          <a:p>
            <a:r>
              <a:rPr lang="en-US" dirty="0" err="1"/>
              <a:t>Antennes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SGs</a:t>
            </a:r>
          </a:p>
          <a:p>
            <a:r>
              <a:rPr lang="en-US" dirty="0"/>
              <a:t>Schema Geno156 </a:t>
            </a:r>
          </a:p>
          <a:p>
            <a:r>
              <a:rPr lang="en-US" dirty="0"/>
              <a:t>Schema </a:t>
            </a:r>
            <a:r>
              <a:rPr lang="en-US" dirty="0" err="1"/>
              <a:t>Jennen</a:t>
            </a:r>
            <a:endParaRPr lang="en-US" dirty="0"/>
          </a:p>
          <a:p>
            <a:r>
              <a:rPr lang="en-US" dirty="0"/>
              <a:t>Ali E0330</a:t>
            </a:r>
          </a:p>
          <a:p>
            <a:r>
              <a:rPr lang="en-US" dirty="0" err="1"/>
              <a:t>Mech</a:t>
            </a:r>
            <a:r>
              <a:rPr lang="en-US" dirty="0"/>
              <a:t> teller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184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Afstemmen</a:t>
            </a:r>
            <a:r>
              <a:rPr lang="en-US" dirty="0"/>
              <a:t> </a:t>
            </a:r>
            <a:r>
              <a:rPr lang="en-US" dirty="0" err="1"/>
              <a:t>analoge</a:t>
            </a:r>
            <a:r>
              <a:rPr lang="en-US" dirty="0"/>
              <a:t> radio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US" dirty="0" err="1"/>
              <a:t>Mechanisch</a:t>
            </a:r>
            <a:r>
              <a:rPr lang="en-US" dirty="0"/>
              <a:t>!</a:t>
            </a:r>
          </a:p>
          <a:p>
            <a:r>
              <a:rPr lang="en-US" dirty="0" err="1"/>
              <a:t>Draai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afstem</a:t>
            </a:r>
            <a:r>
              <a:rPr lang="en-US" dirty="0"/>
              <a:t>-C:</a:t>
            </a:r>
            <a:br>
              <a:rPr lang="en-US" dirty="0"/>
            </a:br>
            <a:r>
              <a:rPr lang="en-US" dirty="0" err="1"/>
              <a:t>Verstem</a:t>
            </a:r>
            <a:r>
              <a:rPr lang="en-US" dirty="0"/>
              <a:t> oscillator</a:t>
            </a:r>
          </a:p>
          <a:p>
            <a:r>
              <a:rPr lang="en-US" dirty="0" err="1"/>
              <a:t>Antennekring</a:t>
            </a:r>
            <a:r>
              <a:rPr lang="en-US" dirty="0"/>
              <a:t> ???</a:t>
            </a:r>
          </a:p>
          <a:p>
            <a:endParaRPr lang="en-US" dirty="0"/>
          </a:p>
          <a:p>
            <a:r>
              <a:rPr lang="en-US" dirty="0"/>
              <a:t>Vast </a:t>
            </a:r>
            <a:r>
              <a:rPr lang="en-US" dirty="0" err="1"/>
              <a:t>verband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ontvangfrequentie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stand van de </a:t>
            </a:r>
            <a:r>
              <a:rPr lang="en-US" dirty="0" err="1"/>
              <a:t>afstem</a:t>
            </a:r>
            <a:r>
              <a:rPr lang="en-US" dirty="0"/>
              <a:t>-C.</a:t>
            </a:r>
          </a:p>
          <a:p>
            <a:r>
              <a:rPr lang="en-US" dirty="0"/>
              <a:t>(</a:t>
            </a:r>
            <a:r>
              <a:rPr lang="en-US" dirty="0" err="1"/>
              <a:t>Meerbandstoestel</a:t>
            </a:r>
            <a:r>
              <a:rPr lang="en-US" dirty="0"/>
              <a:t>: </a:t>
            </a:r>
            <a:r>
              <a:rPr lang="en-US" dirty="0" err="1"/>
              <a:t>schakel</a:t>
            </a:r>
            <a:r>
              <a:rPr lang="en-US" dirty="0"/>
              <a:t> </a:t>
            </a:r>
            <a:r>
              <a:rPr lang="en-US" dirty="0" err="1"/>
              <a:t>spoelen</a:t>
            </a:r>
            <a:r>
              <a:rPr lang="en-US" dirty="0"/>
              <a:t>.)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27"/>
          <a:stretch/>
        </p:blipFill>
        <p:spPr>
          <a:xfrm>
            <a:off x="4211960" y="1340768"/>
            <a:ext cx="4745582" cy="30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7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Antennekring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Spiegelonderdrukking</a:t>
            </a:r>
            <a:endParaRPr lang="en-US" dirty="0"/>
          </a:p>
          <a:p>
            <a:r>
              <a:rPr lang="en-US" dirty="0" err="1"/>
              <a:t>Piek</a:t>
            </a:r>
            <a:r>
              <a:rPr lang="en-US" dirty="0"/>
              <a:t> op 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R</a:t>
            </a:r>
            <a:r>
              <a:rPr lang="en-US" dirty="0"/>
              <a:t>, </a:t>
            </a:r>
            <a:r>
              <a:rPr lang="en-US" dirty="0" err="1"/>
              <a:t>Laag</a:t>
            </a:r>
            <a:r>
              <a:rPr lang="en-US" dirty="0"/>
              <a:t> op 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 + 2 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  <a:p>
            <a:r>
              <a:rPr lang="en-US" dirty="0"/>
              <a:t>Bandpass filter</a:t>
            </a:r>
            <a:br>
              <a:rPr lang="en-US" dirty="0"/>
            </a:br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!</a:t>
            </a:r>
          </a:p>
          <a:p>
            <a:r>
              <a:rPr lang="en-US" dirty="0"/>
              <a:t>Ph D2935, </a:t>
            </a:r>
            <a:br>
              <a:rPr lang="en-US" dirty="0"/>
            </a:br>
            <a:r>
              <a:rPr lang="en-US" dirty="0"/>
              <a:t>MF = 55000kHz</a:t>
            </a:r>
            <a:br>
              <a:rPr lang="en-US" dirty="0"/>
            </a:br>
            <a:r>
              <a:rPr lang="en-US" dirty="0"/>
              <a:t>Spiegel &gt; 110MHz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09" y="3068960"/>
            <a:ext cx="480053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7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vast is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verband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err="1"/>
              <a:t>Fijnregeling</a:t>
            </a:r>
            <a:endParaRPr lang="en-US" dirty="0"/>
          </a:p>
          <a:p>
            <a:r>
              <a:rPr lang="en-US" dirty="0" err="1"/>
              <a:t>Temperatuur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veroudering</a:t>
            </a:r>
            <a:endParaRPr lang="en-US" dirty="0"/>
          </a:p>
          <a:p>
            <a:r>
              <a:rPr lang="en-US" dirty="0" err="1"/>
              <a:t>Mechanische</a:t>
            </a:r>
            <a:r>
              <a:rPr lang="en-US" dirty="0"/>
              <a:t> </a:t>
            </a:r>
            <a:r>
              <a:rPr lang="en-US" dirty="0" err="1"/>
              <a:t>precisie</a:t>
            </a:r>
            <a:r>
              <a:rPr lang="en-US" dirty="0"/>
              <a:t> van </a:t>
            </a:r>
            <a:r>
              <a:rPr lang="en-US" dirty="0" err="1"/>
              <a:t>aanwijzing</a:t>
            </a:r>
            <a:endParaRPr lang="en-US" dirty="0"/>
          </a:p>
          <a:p>
            <a:r>
              <a:rPr lang="en-US" dirty="0" err="1"/>
              <a:t>Verplaatsing</a:t>
            </a:r>
            <a:r>
              <a:rPr lang="en-US" dirty="0"/>
              <a:t>, </a:t>
            </a:r>
            <a:r>
              <a:rPr lang="en-US" dirty="0" err="1"/>
              <a:t>reparatie</a:t>
            </a:r>
            <a:r>
              <a:rPr lang="en-US" dirty="0"/>
              <a:t> van </a:t>
            </a:r>
            <a:r>
              <a:rPr lang="en-US" dirty="0" err="1"/>
              <a:t>schaal</a:t>
            </a:r>
            <a:r>
              <a:rPr lang="en-US" dirty="0"/>
              <a:t> of </a:t>
            </a:r>
            <a:r>
              <a:rPr lang="en-US" dirty="0" err="1"/>
              <a:t>wijzer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Aflezing</a:t>
            </a:r>
            <a:r>
              <a:rPr lang="en-US" dirty="0"/>
              <a:t> BX594A</a:t>
            </a:r>
            <a:br>
              <a:rPr lang="en-US" dirty="0"/>
            </a:br>
            <a:r>
              <a:rPr lang="en-US" dirty="0"/>
              <a:t>op LG nog OK…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45"/>
          <a:stretch/>
        </p:blipFill>
        <p:spPr>
          <a:xfrm>
            <a:off x="3851920" y="4159744"/>
            <a:ext cx="5144120" cy="2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5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Morningstar: </a:t>
            </a:r>
            <a:r>
              <a:rPr lang="en-US" dirty="0" err="1"/>
              <a:t>Piraten-ontvangst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/>
              <a:t>Welke ontvangers zijn geschikt? </a:t>
            </a:r>
            <a:br>
              <a:rPr lang="nl-NL" sz="3600" dirty="0"/>
            </a:br>
            <a:r>
              <a:rPr lang="nl-NL" sz="3600" dirty="0"/>
              <a:t>goede buizenradio’s … 1940 -1965 … een of meerdere </a:t>
            </a:r>
            <a:r>
              <a:rPr lang="nl-NL" sz="3600" dirty="0" err="1"/>
              <a:t>kortegolfbanden</a:t>
            </a:r>
            <a:r>
              <a:rPr lang="nl-NL" sz="3600" dirty="0"/>
              <a:t> … vaak uitstekende eigenschappen, jammer genoeg </a:t>
            </a:r>
            <a:r>
              <a:rPr lang="nl-NL" sz="3600" dirty="0">
                <a:solidFill>
                  <a:srgbClr val="0070C0"/>
                </a:solidFill>
              </a:rPr>
              <a:t>is de frequentie uitlezing hiervan vaak onnauwkeurig en is het afstemmen een beetje gokken en raden</a:t>
            </a:r>
            <a:r>
              <a:rPr lang="nl-NL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018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498"/>
          </a:xfrm>
        </p:spPr>
        <p:txBody>
          <a:bodyPr/>
          <a:lstStyle/>
          <a:p>
            <a:r>
              <a:rPr lang="en-US" dirty="0" err="1"/>
              <a:t>Aflezen</a:t>
            </a:r>
            <a:r>
              <a:rPr lang="en-US" dirty="0"/>
              <a:t> op KG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136"/>
            <a:ext cx="8229600" cy="5545224"/>
          </a:xfrm>
        </p:spPr>
        <p:txBody>
          <a:bodyPr>
            <a:normAutofit/>
          </a:bodyPr>
          <a:lstStyle/>
          <a:p>
            <a:r>
              <a:rPr lang="en-US" dirty="0"/>
              <a:t>Raster is 5kHz </a:t>
            </a:r>
            <a:r>
              <a:rPr lang="en-US" dirty="0" err="1"/>
              <a:t>dus</a:t>
            </a:r>
            <a:r>
              <a:rPr lang="en-US" dirty="0"/>
              <a:t> 200 stations per MHz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Nauwkeurigheid</a:t>
            </a:r>
            <a:r>
              <a:rPr lang="en-US" dirty="0"/>
              <a:t> 1-2%??  </a:t>
            </a:r>
            <a:r>
              <a:rPr lang="en-US" dirty="0" err="1"/>
              <a:t>Eerder</a:t>
            </a:r>
            <a:r>
              <a:rPr lang="en-US" dirty="0"/>
              <a:t> 2 </a:t>
            </a:r>
            <a:r>
              <a:rPr lang="en-US" dirty="0" err="1"/>
              <a:t>dan</a:t>
            </a:r>
            <a:r>
              <a:rPr lang="en-US" dirty="0"/>
              <a:t> 1!!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9" r="10236"/>
          <a:stretch/>
        </p:blipFill>
        <p:spPr>
          <a:xfrm>
            <a:off x="539552" y="1772816"/>
            <a:ext cx="801888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3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1248</Words>
  <Application>Microsoft Office PowerPoint</Application>
  <PresentationFormat>Diavoorstelling (4:3)</PresentationFormat>
  <Paragraphs>266</Paragraphs>
  <Slides>41</Slides>
  <Notes>0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Office-thema</vt:lpstr>
      <vt:lpstr>Digitale Frequentie-uitlezing</vt:lpstr>
      <vt:lpstr>Samenvatting in Formule</vt:lpstr>
      <vt:lpstr>Digitale Frequentie-uitlezing</vt:lpstr>
      <vt:lpstr>1. Historisch: Buizen en Digitaal</vt:lpstr>
      <vt:lpstr>Afstemmen analoge radio</vt:lpstr>
      <vt:lpstr>Antennekring</vt:lpstr>
      <vt:lpstr>Hoe vast is dat verband?</vt:lpstr>
      <vt:lpstr>Morningstar: Piraten-ontvangst</vt:lpstr>
      <vt:lpstr>Aflezen op KG</vt:lpstr>
      <vt:lpstr>Afstemmen is een beetje gokken</vt:lpstr>
      <vt:lpstr>De Siemens E566</vt:lpstr>
      <vt:lpstr>Nauwkeurigheid van zenders</vt:lpstr>
      <vt:lpstr>Uitproberen!</vt:lpstr>
      <vt:lpstr>2: Theorie van Frequentie display</vt:lpstr>
      <vt:lpstr>Waarom niet RF-signaal</vt:lpstr>
      <vt:lpstr>Werking van frequentiemeter</vt:lpstr>
      <vt:lpstr>3. Praktijk van inbouw</vt:lpstr>
      <vt:lpstr>Deze moet je niet hebben</vt:lpstr>
      <vt:lpstr>Welke dan wel?</vt:lpstr>
      <vt:lpstr>Voeding van 8 -15 V DC</vt:lpstr>
      <vt:lpstr>Aansluiten aan oscillator</vt:lpstr>
      <vt:lpstr>Inbouw</vt:lpstr>
      <vt:lpstr>4. Drie projecten</vt:lpstr>
      <vt:lpstr>PAUZE</vt:lpstr>
      <vt:lpstr>De Genometer 156</vt:lpstr>
      <vt:lpstr>Resultaat</vt:lpstr>
      <vt:lpstr>Knutselproject “Sloper”</vt:lpstr>
      <vt:lpstr>Reparatie zonder schema</vt:lpstr>
      <vt:lpstr>De digitale uitlees-unit</vt:lpstr>
      <vt:lpstr>Precies afstemmen</vt:lpstr>
      <vt:lpstr>BFO, waarom en hoe</vt:lpstr>
      <vt:lpstr>BFO, uitvoering, verbetering</vt:lpstr>
      <vt:lpstr>FM en Kast</vt:lpstr>
      <vt:lpstr>Vergelijk met echte ham-radio</vt:lpstr>
      <vt:lpstr>Jennen Trio TR-102</vt:lpstr>
      <vt:lpstr>Jennen digitalisering</vt:lpstr>
      <vt:lpstr>5. Wat kun je hiermee</vt:lpstr>
      <vt:lpstr>Wat leert het</vt:lpstr>
      <vt:lpstr>Waarom zou je zoiets doen</vt:lpstr>
      <vt:lpstr>Dubbelsuper</vt:lpstr>
      <vt:lpstr>Wat moet ik klaarzetten?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Frequentie-uitlezing</dc:title>
  <dc:creator>Gerard</dc:creator>
  <cp:lastModifiedBy>Tel, G. (Gerard)</cp:lastModifiedBy>
  <cp:revision>54</cp:revision>
  <dcterms:created xsi:type="dcterms:W3CDTF">2016-11-05T14:07:32Z</dcterms:created>
  <dcterms:modified xsi:type="dcterms:W3CDTF">2020-12-10T13:56:31Z</dcterms:modified>
</cp:coreProperties>
</file>