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9" r:id="rId4"/>
    <p:sldId id="265" r:id="rId5"/>
    <p:sldId id="266" r:id="rId6"/>
    <p:sldId id="302" r:id="rId7"/>
    <p:sldId id="267" r:id="rId8"/>
    <p:sldId id="268" r:id="rId9"/>
    <p:sldId id="299" r:id="rId10"/>
    <p:sldId id="269" r:id="rId11"/>
    <p:sldId id="270" r:id="rId12"/>
    <p:sldId id="300" r:id="rId13"/>
    <p:sldId id="301" r:id="rId14"/>
    <p:sldId id="303" r:id="rId15"/>
    <p:sldId id="260" r:id="rId16"/>
    <p:sldId id="298" r:id="rId17"/>
    <p:sldId id="296" r:id="rId18"/>
    <p:sldId id="271" r:id="rId19"/>
    <p:sldId id="272" r:id="rId20"/>
    <p:sldId id="291" r:id="rId21"/>
    <p:sldId id="292" r:id="rId22"/>
    <p:sldId id="273" r:id="rId23"/>
    <p:sldId id="295" r:id="rId24"/>
    <p:sldId id="297" r:id="rId25"/>
    <p:sldId id="274" r:id="rId26"/>
    <p:sldId id="275" r:id="rId27"/>
    <p:sldId id="261" r:id="rId28"/>
    <p:sldId id="276" r:id="rId29"/>
    <p:sldId id="277" r:id="rId30"/>
    <p:sldId id="280" r:id="rId31"/>
    <p:sldId id="279" r:id="rId32"/>
    <p:sldId id="290" r:id="rId33"/>
    <p:sldId id="294" r:id="rId34"/>
    <p:sldId id="278" r:id="rId35"/>
    <p:sldId id="262" r:id="rId36"/>
    <p:sldId id="281" r:id="rId37"/>
    <p:sldId id="282" r:id="rId38"/>
    <p:sldId id="283" r:id="rId39"/>
    <p:sldId id="284" r:id="rId40"/>
    <p:sldId id="263" r:id="rId41"/>
    <p:sldId id="285" r:id="rId42"/>
    <p:sldId id="286" r:id="rId43"/>
    <p:sldId id="288" r:id="rId44"/>
    <p:sldId id="287" r:id="rId45"/>
    <p:sldId id="264" r:id="rId46"/>
    <p:sldId id="289" r:id="rId47"/>
    <p:sldId id="258" r:id="rId4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71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9ACAD-A9CE-46D0-BB47-B4CE444833B2}" type="datetimeFigureOut">
              <a:rPr lang="nl-NL" smtClean="0"/>
              <a:t>9-2-2023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1B90F-63AA-4476-880B-D1F70AC753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3882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D047-2CBA-4E83-868C-C6A8A8321443}" type="datetime1">
              <a:rPr lang="nl-NL" smtClean="0"/>
              <a:t>9-2-2023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872A-6478-4869-AC6A-9E3A27F2059F}" type="datetime1">
              <a:rPr lang="nl-NL" smtClean="0"/>
              <a:t>9-2-2023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4B83-F00C-482B-8345-B62C698B99F8}" type="datetime1">
              <a:rPr lang="nl-NL" smtClean="0"/>
              <a:t>9-2-2023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EC8E7-A19A-4777-B579-CDBCC6771B06}" type="datetime1">
              <a:rPr lang="nl-NL" smtClean="0"/>
              <a:t>9-2-2023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F7A1-CF38-40A6-8837-E09068AB9A99}" type="datetime1">
              <a:rPr lang="nl-NL" smtClean="0"/>
              <a:t>9-2-2023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012DF-34D2-4398-9C5F-17EED7CDA590}" type="datetime1">
              <a:rPr lang="nl-NL" smtClean="0"/>
              <a:t>9-2-2023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2B2A-4226-49F6-A203-75F5DAB16A1F}" type="datetime1">
              <a:rPr lang="nl-NL" smtClean="0"/>
              <a:t>9-2-2023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132AB-4263-4A63-A560-865378C41212}" type="datetime1">
              <a:rPr lang="nl-NL" smtClean="0"/>
              <a:t>9-2-2023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4BEE-159C-4A95-A47F-C1E5D5D69217}" type="datetime1">
              <a:rPr lang="nl-NL" smtClean="0"/>
              <a:t>9-2-2023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A463-6383-4A35-AF3D-1A838EABBDC2}" type="datetime1">
              <a:rPr lang="nl-NL" smtClean="0"/>
              <a:t>9-2-2023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57A5-5B97-4A70-B47F-49A4492CE25D}" type="datetime1">
              <a:rPr lang="nl-NL" smtClean="0"/>
              <a:t>9-2-2023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19DC3-AFE5-4937-86A8-E6A5E835ED87}" type="datetime1">
              <a:rPr lang="nl-NL" smtClean="0"/>
              <a:t>9-2-2023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80112" y="2130425"/>
            <a:ext cx="3384376" cy="1470025"/>
          </a:xfrm>
        </p:spPr>
        <p:txBody>
          <a:bodyPr/>
          <a:lstStyle/>
          <a:p>
            <a:r>
              <a:rPr lang="en-US" dirty="0" err="1"/>
              <a:t>Grundig</a:t>
            </a:r>
            <a:br>
              <a:rPr lang="en-US" dirty="0"/>
            </a:br>
            <a:r>
              <a:rPr lang="en-US" dirty="0" err="1"/>
              <a:t>Satellit</a:t>
            </a:r>
            <a:r>
              <a:rPr lang="en-US" dirty="0"/>
              <a:t> 2100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652120" y="3933056"/>
            <a:ext cx="3168352" cy="1752600"/>
          </a:xfrm>
        </p:spPr>
        <p:txBody>
          <a:bodyPr/>
          <a:lstStyle/>
          <a:p>
            <a:r>
              <a:rPr lang="en-US" dirty="0"/>
              <a:t>Gerard Tel</a:t>
            </a:r>
          </a:p>
          <a:p>
            <a:r>
              <a:rPr lang="en-US" dirty="0"/>
              <a:t>LC-</a:t>
            </a:r>
            <a:r>
              <a:rPr lang="en-US" dirty="0" err="1"/>
              <a:t>Kring</a:t>
            </a:r>
            <a:br>
              <a:rPr lang="en-US" dirty="0"/>
            </a:br>
            <a:r>
              <a:rPr lang="en-US" dirty="0"/>
              <a:t>9 </a:t>
            </a:r>
            <a:r>
              <a:rPr lang="en-US" dirty="0" err="1"/>
              <a:t>juni</a:t>
            </a:r>
            <a:r>
              <a:rPr lang="en-US" dirty="0"/>
              <a:t> 2021</a:t>
            </a:r>
          </a:p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AE03DBD-9A4F-42BF-AEBB-955E324E2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</a:t>
            </a:fld>
            <a:endParaRPr lang="nl-NL"/>
          </a:p>
        </p:txBody>
      </p:sp>
      <p:pic>
        <p:nvPicPr>
          <p:cNvPr id="7" name="Afbeelding 6" descr="Afbeelding met tekst, binnen, elektronica, oven&#10;&#10;Automatisch gegenereerde beschrijving">
            <a:extLst>
              <a:ext uri="{FF2B5EF4-FFF2-40B4-BE49-F238E27FC236}">
                <a16:creationId xmlns:a16="http://schemas.microsoft.com/office/drawing/2014/main" id="{98DBC6D0-9464-41A0-8900-AD980EE6D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12" y="2470150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35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oven, binnen, magnetron&#10;&#10;Automatisch gegenereerde beschrijving">
            <a:extLst>
              <a:ext uri="{FF2B5EF4-FFF2-40B4-BE49-F238E27FC236}">
                <a16:creationId xmlns:a16="http://schemas.microsoft.com/office/drawing/2014/main" id="{5FDBB6B2-4769-4223-8F8A-1547A3A70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926" y="136014"/>
            <a:ext cx="3622562" cy="271692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5112568" cy="1143000"/>
          </a:xfrm>
        </p:spPr>
        <p:txBody>
          <a:bodyPr/>
          <a:lstStyle/>
          <a:p>
            <a:r>
              <a:rPr lang="en-US" dirty="0" err="1"/>
              <a:t>Satellit</a:t>
            </a:r>
            <a:r>
              <a:rPr lang="en-US" dirty="0"/>
              <a:t> 2000 / 2100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029231"/>
            <a:ext cx="8229600" cy="4525963"/>
          </a:xfrm>
        </p:spPr>
        <p:txBody>
          <a:bodyPr/>
          <a:lstStyle/>
          <a:p>
            <a:r>
              <a:rPr lang="en-US" dirty="0" err="1"/>
              <a:t>Introductie</a:t>
            </a:r>
            <a:r>
              <a:rPr lang="en-US" dirty="0"/>
              <a:t> 1973 / 1976</a:t>
            </a:r>
          </a:p>
          <a:p>
            <a:r>
              <a:rPr lang="en-US" dirty="0" err="1"/>
              <a:t>Eerst</a:t>
            </a:r>
            <a:r>
              <a:rPr lang="en-US" dirty="0"/>
              <a:t> </a:t>
            </a:r>
            <a:r>
              <a:rPr lang="en-US" dirty="0" err="1"/>
              <a:t>schuifpots</a:t>
            </a:r>
            <a:r>
              <a:rPr lang="en-US" dirty="0"/>
              <a:t> (2000), later </a:t>
            </a:r>
            <a:r>
              <a:rPr lang="en-US" dirty="0" err="1"/>
              <a:t>draai</a:t>
            </a:r>
            <a:r>
              <a:rPr lang="en-US" dirty="0"/>
              <a:t> (2100)</a:t>
            </a:r>
          </a:p>
          <a:p>
            <a:r>
              <a:rPr lang="en-US" dirty="0" err="1"/>
              <a:t>Enkelsuper</a:t>
            </a:r>
            <a:r>
              <a:rPr lang="en-US" dirty="0"/>
              <a:t> op Lang, </a:t>
            </a:r>
            <a:r>
              <a:rPr lang="en-US" dirty="0" err="1"/>
              <a:t>Midden</a:t>
            </a:r>
            <a:r>
              <a:rPr lang="en-US" dirty="0"/>
              <a:t>, </a:t>
            </a:r>
            <a:r>
              <a:rPr lang="en-US" dirty="0" err="1"/>
              <a:t>Tropen</a:t>
            </a:r>
            <a:r>
              <a:rPr lang="en-US" dirty="0"/>
              <a:t> (1&amp;2)</a:t>
            </a:r>
          </a:p>
          <a:p>
            <a:r>
              <a:rPr lang="en-US" dirty="0" err="1"/>
              <a:t>Dubbelsuper</a:t>
            </a:r>
            <a:r>
              <a:rPr lang="en-US" dirty="0"/>
              <a:t> op KG, 1e MF is 2000kHz</a:t>
            </a:r>
          </a:p>
          <a:p>
            <a:r>
              <a:rPr lang="en-US" dirty="0"/>
              <a:t>De 2100 </a:t>
            </a:r>
            <a:r>
              <a:rPr lang="en-US" dirty="0" err="1"/>
              <a:t>heeft</a:t>
            </a:r>
            <a:r>
              <a:rPr lang="en-US" dirty="0"/>
              <a:t> </a:t>
            </a:r>
            <a:r>
              <a:rPr lang="en-US" dirty="0" err="1"/>
              <a:t>herontworpen</a:t>
            </a:r>
            <a:r>
              <a:rPr lang="en-US" dirty="0"/>
              <a:t> LF </a:t>
            </a:r>
            <a:r>
              <a:rPr lang="en-US" dirty="0" err="1"/>
              <a:t>deel</a:t>
            </a:r>
            <a:endParaRPr lang="en-US" dirty="0"/>
          </a:p>
          <a:p>
            <a:r>
              <a:rPr lang="en-US" dirty="0" err="1"/>
              <a:t>Verder</a:t>
            </a:r>
            <a:r>
              <a:rPr lang="en-US" dirty="0"/>
              <a:t> </a:t>
            </a:r>
            <a:r>
              <a:rPr lang="en-US" dirty="0" err="1"/>
              <a:t>nagenoeg</a:t>
            </a:r>
            <a:r>
              <a:rPr lang="en-US" dirty="0"/>
              <a:t> </a:t>
            </a:r>
            <a:r>
              <a:rPr lang="en-US" dirty="0" err="1"/>
              <a:t>gelijk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Beide</a:t>
            </a:r>
            <a:r>
              <a:rPr lang="en-US" dirty="0"/>
              <a:t> in </a:t>
            </a:r>
            <a:r>
              <a:rPr lang="en-US" dirty="0" err="1"/>
              <a:t>meerdere</a:t>
            </a:r>
            <a:r>
              <a:rPr lang="en-US" dirty="0"/>
              <a:t> </a:t>
            </a:r>
            <a:r>
              <a:rPr lang="en-US" dirty="0" err="1"/>
              <a:t>kleurenschema’s</a:t>
            </a:r>
            <a:r>
              <a:rPr lang="en-US" dirty="0"/>
              <a:t>)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51EB96-438A-4666-9BDE-AB9D0363B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4614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Digiloge</a:t>
            </a:r>
            <a:r>
              <a:rPr lang="en-US" dirty="0"/>
              <a:t> </a:t>
            </a:r>
            <a:r>
              <a:rPr lang="en-US" dirty="0" err="1"/>
              <a:t>Satellits</a:t>
            </a:r>
            <a:r>
              <a:rPr lang="en-US" dirty="0"/>
              <a:t>: 3000 </a:t>
            </a:r>
            <a:r>
              <a:rPr lang="en-US" dirty="0" err="1"/>
              <a:t>uit</a:t>
            </a:r>
            <a:r>
              <a:rPr lang="en-US" dirty="0"/>
              <a:t> 1977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9384" y="1340768"/>
            <a:ext cx="8229600" cy="4525963"/>
          </a:xfrm>
        </p:spPr>
        <p:txBody>
          <a:bodyPr/>
          <a:lstStyle/>
          <a:p>
            <a:r>
              <a:rPr lang="en-US" dirty="0" err="1"/>
              <a:t>Analoge</a:t>
            </a:r>
            <a:r>
              <a:rPr lang="en-US" dirty="0"/>
              <a:t> </a:t>
            </a:r>
            <a:r>
              <a:rPr lang="en-US" dirty="0" err="1"/>
              <a:t>afstemming</a:t>
            </a:r>
            <a:r>
              <a:rPr lang="en-US" dirty="0"/>
              <a:t>, </a:t>
            </a:r>
            <a:r>
              <a:rPr lang="en-US" dirty="0" err="1"/>
              <a:t>Digitale</a:t>
            </a:r>
            <a:r>
              <a:rPr lang="en-US" dirty="0"/>
              <a:t> </a:t>
            </a:r>
            <a:r>
              <a:rPr lang="en-US" dirty="0" err="1"/>
              <a:t>uitlezing</a:t>
            </a:r>
            <a:endParaRPr lang="en-US" dirty="0"/>
          </a:p>
          <a:p>
            <a:r>
              <a:rPr lang="en-US" dirty="0"/>
              <a:t>Bandspreading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nodig</a:t>
            </a:r>
            <a:r>
              <a:rPr lang="en-US" dirty="0"/>
              <a:t>: 1400 (1979)</a:t>
            </a:r>
          </a:p>
          <a:p>
            <a:r>
              <a:rPr lang="en-US" dirty="0"/>
              <a:t>SSB </a:t>
            </a:r>
            <a:r>
              <a:rPr lang="en-US" dirty="0" err="1"/>
              <a:t>ingebouwd</a:t>
            </a:r>
            <a:endParaRPr lang="en-US" dirty="0"/>
          </a:p>
        </p:txBody>
      </p:sp>
      <p:pic>
        <p:nvPicPr>
          <p:cNvPr id="7" name="Afbeelding 6" descr="Afbeelding met tekst, elektronica, oven, magnetron&#10;&#10;Automatisch gegenereerde beschrijving">
            <a:extLst>
              <a:ext uri="{FF2B5EF4-FFF2-40B4-BE49-F238E27FC236}">
                <a16:creationId xmlns:a16="http://schemas.microsoft.com/office/drawing/2014/main" id="{6488DA42-51BE-4FE6-B4F1-966F3F5AB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557363"/>
            <a:ext cx="4876800" cy="2905125"/>
          </a:xfrm>
          <a:prstGeom prst="rect">
            <a:avLst/>
          </a:prstGeom>
        </p:spPr>
      </p:pic>
      <p:pic>
        <p:nvPicPr>
          <p:cNvPr id="5" name="Afbeelding 4" descr="Afbeelding met binnen, oven, stereo, magnetron&#10;&#10;Automatisch gegenereerde beschrijving">
            <a:extLst>
              <a:ext uri="{FF2B5EF4-FFF2-40B4-BE49-F238E27FC236}">
                <a16:creationId xmlns:a16="http://schemas.microsoft.com/office/drawing/2014/main" id="{CDAA1D52-06B8-4207-A7E9-7E7C66E7C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84" y="3422394"/>
            <a:ext cx="5526751" cy="3367864"/>
          </a:xfrm>
          <a:prstGeom prst="rect">
            <a:avLst/>
          </a:prstGeom>
        </p:spPr>
      </p:pic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88832052-1F13-4007-8136-08C69D003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295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binnen, monitor&#10;&#10;Automatisch gegenereerde beschrijving">
            <a:extLst>
              <a:ext uri="{FF2B5EF4-FFF2-40B4-BE49-F238E27FC236}">
                <a16:creationId xmlns:a16="http://schemas.microsoft.com/office/drawing/2014/main" id="{FB0A7F5A-B4B7-4BEF-B798-B2E8E4B3D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68896"/>
            <a:ext cx="4364131" cy="357995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Digitale</a:t>
            </a:r>
            <a:r>
              <a:rPr lang="en-US" dirty="0"/>
              <a:t> </a:t>
            </a:r>
            <a:r>
              <a:rPr lang="en-US" dirty="0" err="1"/>
              <a:t>Satellits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/>
              <a:t>300, 400, 500, </a:t>
            </a:r>
            <a:r>
              <a:rPr lang="en-US" dirty="0" err="1"/>
              <a:t>vanaf</a:t>
            </a:r>
            <a:r>
              <a:rPr lang="en-US" dirty="0"/>
              <a:t> 1983:</a:t>
            </a:r>
            <a:br>
              <a:rPr lang="en-US" dirty="0"/>
            </a:br>
            <a:r>
              <a:rPr lang="en-US" dirty="0" err="1"/>
              <a:t>uP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PLL </a:t>
            </a:r>
            <a:r>
              <a:rPr lang="en-US" dirty="0" err="1"/>
              <a:t>en</a:t>
            </a:r>
            <a:r>
              <a:rPr lang="en-US" dirty="0"/>
              <a:t> Hoge 1e MF</a:t>
            </a:r>
          </a:p>
          <a:p>
            <a:r>
              <a:rPr lang="en-US" dirty="0" err="1"/>
              <a:t>Laatste</a:t>
            </a:r>
            <a:r>
              <a:rPr lang="en-US" dirty="0"/>
              <a:t> </a:t>
            </a:r>
            <a:r>
              <a:rPr lang="en-US" dirty="0" err="1"/>
              <a:t>Satellit</a:t>
            </a:r>
            <a:r>
              <a:rPr lang="en-US" dirty="0"/>
              <a:t>: 700, 1996</a:t>
            </a:r>
            <a:endParaRPr lang="nl-NL" dirty="0"/>
          </a:p>
        </p:txBody>
      </p:sp>
      <p:pic>
        <p:nvPicPr>
          <p:cNvPr id="5" name="Afbeelding 4" descr="Afbeelding met tekst, binnen&#10;&#10;Automatisch gegenereerde beschrijving">
            <a:extLst>
              <a:ext uri="{FF2B5EF4-FFF2-40B4-BE49-F238E27FC236}">
                <a16:creationId xmlns:a16="http://schemas.microsoft.com/office/drawing/2014/main" id="{13C7B2B6-FDFC-402F-9587-5B30B9593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76749"/>
            <a:ext cx="4102118" cy="3076587"/>
          </a:xfrm>
          <a:prstGeom prst="rect">
            <a:avLst/>
          </a:prstGeom>
        </p:spPr>
      </p:pic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21092F3-A4ED-4812-B40B-6EBC65FDA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328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binnen, oven, fornuis, stereo&#10;&#10;Automatisch gegenereerde beschrijving">
            <a:extLst>
              <a:ext uri="{FF2B5EF4-FFF2-40B4-BE49-F238E27FC236}">
                <a16:creationId xmlns:a16="http://schemas.microsoft.com/office/drawing/2014/main" id="{2505B541-4CBA-4701-B1FF-D9AA37AF0A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62" b="17120"/>
          <a:stretch/>
        </p:blipFill>
        <p:spPr>
          <a:xfrm>
            <a:off x="4355976" y="1340768"/>
            <a:ext cx="4602088" cy="214058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55932EB-76BE-4A7D-852E-EB4A00928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nl-NL" dirty="0"/>
              <a:t>Deed Philips ook: D2935 / D2999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C717E8-C863-4372-87D5-ECCB55AD1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Digitale afstemming</a:t>
            </a:r>
            <a:br>
              <a:rPr lang="nl-NL" dirty="0"/>
            </a:br>
            <a:r>
              <a:rPr lang="nl-NL" dirty="0"/>
              <a:t>met microprocessor</a:t>
            </a:r>
          </a:p>
          <a:p>
            <a:r>
              <a:rPr lang="nl-NL" dirty="0"/>
              <a:t>Werd mainstream </a:t>
            </a:r>
            <a:br>
              <a:rPr lang="nl-NL" dirty="0"/>
            </a:br>
            <a:r>
              <a:rPr lang="nl-NL" dirty="0"/>
              <a:t>voor top-radio’s</a:t>
            </a:r>
          </a:p>
          <a:p>
            <a:r>
              <a:rPr lang="nl-NL" dirty="0"/>
              <a:t>Jaren negentig: </a:t>
            </a:r>
            <a:br>
              <a:rPr lang="nl-NL" dirty="0"/>
            </a:br>
            <a:r>
              <a:rPr lang="nl-NL" dirty="0"/>
              <a:t>ook keukenradio </a:t>
            </a:r>
            <a:br>
              <a:rPr lang="nl-NL" dirty="0"/>
            </a:br>
            <a:r>
              <a:rPr lang="nl-NL" dirty="0"/>
              <a:t>digitaal</a:t>
            </a:r>
          </a:p>
        </p:txBody>
      </p:sp>
      <p:pic>
        <p:nvPicPr>
          <p:cNvPr id="9" name="Afbeelding 8" descr="Afbeelding met binnen, afstands-&#10;&#10;Automatisch gegenereerde beschrijving">
            <a:extLst>
              <a:ext uri="{FF2B5EF4-FFF2-40B4-BE49-F238E27FC236}">
                <a16:creationId xmlns:a16="http://schemas.microsoft.com/office/drawing/2014/main" id="{3DDB8921-4AFE-4BC3-8B70-44448B272B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810174"/>
            <a:ext cx="3960440" cy="2970330"/>
          </a:xfrm>
          <a:prstGeom prst="rect">
            <a:avLst/>
          </a:prstGeom>
        </p:spPr>
      </p:pic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FF23956D-89AC-41BB-B759-1E84D43D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8999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tekst, elektronica&#10;&#10;Automatisch gegenereerde beschrijving">
            <a:extLst>
              <a:ext uri="{FF2B5EF4-FFF2-40B4-BE49-F238E27FC236}">
                <a16:creationId xmlns:a16="http://schemas.microsoft.com/office/drawing/2014/main" id="{A8487209-CD09-42DA-B875-A756C5994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016" y="2620962"/>
            <a:ext cx="5905500" cy="3962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C7A6DB8-143D-40DE-8CAE-750568507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Satellit</a:t>
            </a:r>
            <a:r>
              <a:rPr lang="nl-NL" dirty="0"/>
              <a:t> 900 </a:t>
            </a:r>
            <a:r>
              <a:rPr lang="nl-NL" dirty="0" err="1"/>
              <a:t>aka</a:t>
            </a:r>
            <a:r>
              <a:rPr lang="nl-NL" dirty="0"/>
              <a:t> </a:t>
            </a:r>
            <a:r>
              <a:rPr lang="nl-NL" dirty="0" err="1"/>
              <a:t>Eton</a:t>
            </a:r>
            <a:r>
              <a:rPr lang="nl-NL" dirty="0"/>
              <a:t> E1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8A94E2-6742-4E76-AD84-9D1AF643B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7560840" cy="5121275"/>
          </a:xfrm>
        </p:spPr>
        <p:txBody>
          <a:bodyPr/>
          <a:lstStyle/>
          <a:p>
            <a:r>
              <a:rPr lang="nl-NL" dirty="0"/>
              <a:t>Prototypes 1995: </a:t>
            </a:r>
            <a:r>
              <a:rPr lang="nl-NL" dirty="0" err="1"/>
              <a:t>Grundig</a:t>
            </a:r>
            <a:r>
              <a:rPr lang="nl-NL" dirty="0"/>
              <a:t> </a:t>
            </a:r>
            <a:r>
              <a:rPr lang="nl-NL" dirty="0" err="1"/>
              <a:t>Satellit</a:t>
            </a:r>
            <a:r>
              <a:rPr lang="nl-NL" dirty="0"/>
              <a:t> 900, </a:t>
            </a:r>
            <a:br>
              <a:rPr lang="nl-NL" dirty="0"/>
            </a:br>
            <a:r>
              <a:rPr lang="nl-NL" dirty="0"/>
              <a:t>Nu Philips divisie, geen serieproductie</a:t>
            </a:r>
          </a:p>
          <a:p>
            <a:r>
              <a:rPr lang="nl-NL" dirty="0"/>
              <a:t>Sync detector</a:t>
            </a:r>
          </a:p>
          <a:p>
            <a:r>
              <a:rPr lang="nl-NL" dirty="0"/>
              <a:t>1700 </a:t>
            </a:r>
            <a:r>
              <a:rPr lang="nl-NL" dirty="0" err="1"/>
              <a:t>presets</a:t>
            </a:r>
            <a:endParaRPr lang="nl-NL" dirty="0"/>
          </a:p>
          <a:p>
            <a:r>
              <a:rPr lang="nl-NL" dirty="0"/>
              <a:t>Programmeerbaar</a:t>
            </a:r>
          </a:p>
          <a:p>
            <a:r>
              <a:rPr lang="nl-NL" dirty="0"/>
              <a:t>Beste portable</a:t>
            </a:r>
            <a:br>
              <a:rPr lang="nl-NL" dirty="0"/>
            </a:br>
            <a:r>
              <a:rPr lang="nl-NL" dirty="0"/>
              <a:t>ooit… </a:t>
            </a:r>
            <a:br>
              <a:rPr lang="nl-NL" dirty="0"/>
            </a:br>
            <a:r>
              <a:rPr lang="nl-NL" dirty="0"/>
              <a:t>van 1995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676011A-19DA-46C4-81D1-8A2627706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6892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De </a:t>
            </a:r>
            <a:r>
              <a:rPr lang="en-US" dirty="0" err="1"/>
              <a:t>Satellit</a:t>
            </a:r>
            <a:r>
              <a:rPr lang="en-US" dirty="0"/>
              <a:t> 2000 </a:t>
            </a:r>
            <a:r>
              <a:rPr lang="en-US" dirty="0" err="1"/>
              <a:t>en</a:t>
            </a:r>
            <a:r>
              <a:rPr lang="en-US" dirty="0"/>
              <a:t> 2100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Ontvangstbereik</a:t>
            </a:r>
            <a:endParaRPr lang="en-US" dirty="0"/>
          </a:p>
          <a:p>
            <a:r>
              <a:rPr lang="en-US" dirty="0" err="1"/>
              <a:t>Techniek</a:t>
            </a:r>
            <a:r>
              <a:rPr lang="en-US" dirty="0"/>
              <a:t>: Transistors </a:t>
            </a:r>
            <a:r>
              <a:rPr lang="en-US" dirty="0" err="1"/>
              <a:t>en</a:t>
            </a:r>
            <a:r>
              <a:rPr lang="en-US" dirty="0"/>
              <a:t> LC </a:t>
            </a:r>
            <a:r>
              <a:rPr lang="en-US" dirty="0" err="1"/>
              <a:t>kringen</a:t>
            </a:r>
            <a:endParaRPr lang="en-US" dirty="0"/>
          </a:p>
          <a:p>
            <a:r>
              <a:rPr lang="en-US" dirty="0" err="1"/>
              <a:t>Trommeltuner</a:t>
            </a:r>
            <a:endParaRPr lang="en-US" dirty="0"/>
          </a:p>
          <a:p>
            <a:r>
              <a:rPr lang="en-US" dirty="0" err="1"/>
              <a:t>Geluidskwaliteit</a:t>
            </a:r>
            <a:endParaRPr lang="en-US" dirty="0"/>
          </a:p>
          <a:p>
            <a:r>
              <a:rPr lang="en-US" dirty="0" err="1"/>
              <a:t>Marktplaats</a:t>
            </a:r>
            <a:r>
              <a:rPr lang="en-US" dirty="0"/>
              <a:t>, </a:t>
            </a:r>
            <a:r>
              <a:rPr lang="en-US" dirty="0" err="1"/>
              <a:t>aanbod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prijzen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0956BEC-F91D-4E98-AD6B-76CC1CB38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4232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magnetron, oven&#10;&#10;Automatisch gegenereerde beschrijving">
            <a:extLst>
              <a:ext uri="{FF2B5EF4-FFF2-40B4-BE49-F238E27FC236}">
                <a16:creationId xmlns:a16="http://schemas.microsoft.com/office/drawing/2014/main" id="{0D8228F8-63B5-416C-B2E7-A149A51BA4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964" y="4077072"/>
            <a:ext cx="3697548" cy="277316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57FA812-01B6-4FA2-9D95-F42ADCEC1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482952" cy="1143000"/>
          </a:xfrm>
        </p:spPr>
        <p:txBody>
          <a:bodyPr/>
          <a:lstStyle/>
          <a:p>
            <a:r>
              <a:rPr lang="nl-NL" dirty="0"/>
              <a:t>Vampiergebruik  1,2W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00BBC4-D4E2-491C-A8FD-1A769F3A0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Batterijen 6xD of netvoeding</a:t>
            </a:r>
          </a:p>
          <a:p>
            <a:r>
              <a:rPr lang="nl-NL" dirty="0"/>
              <a:t>Gebruik AAN ca. 4W</a:t>
            </a:r>
          </a:p>
          <a:p>
            <a:r>
              <a:rPr lang="nl-NL" dirty="0"/>
              <a:t>Gebruik UIT 1,2W (6€ </a:t>
            </a:r>
            <a:r>
              <a:rPr lang="nl-NL" dirty="0" err="1"/>
              <a:t>pj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Veelgebruikt: geen probleem </a:t>
            </a:r>
            <a:r>
              <a:rPr lang="nl-NL" dirty="0">
                <a:sym typeface="Wingdings" panose="05000000000000000000" pitchFamily="2" charset="2"/>
              </a:rPr>
              <a:t></a:t>
            </a:r>
            <a:endParaRPr lang="nl-NL" dirty="0"/>
          </a:p>
          <a:p>
            <a:pPr lvl="1"/>
            <a:r>
              <a:rPr lang="nl-NL" dirty="0"/>
              <a:t>Verzameling van 20 ongebruikte </a:t>
            </a:r>
            <a:r>
              <a:rPr lang="nl-NL" dirty="0">
                <a:sym typeface="Wingdings" panose="05000000000000000000" pitchFamily="2" charset="2"/>
              </a:rPr>
              <a:t></a:t>
            </a:r>
          </a:p>
          <a:p>
            <a:r>
              <a:rPr lang="nl-NL" dirty="0">
                <a:sym typeface="Wingdings" panose="05000000000000000000" pitchFamily="2" charset="2"/>
              </a:rPr>
              <a:t>Meeste </a:t>
            </a:r>
            <a:r>
              <a:rPr lang="nl-NL" dirty="0" err="1">
                <a:sym typeface="Wingdings" panose="05000000000000000000" pitchFamily="2" charset="2"/>
              </a:rPr>
              <a:t>Grundigs</a:t>
            </a:r>
            <a:r>
              <a:rPr lang="nl-NL" dirty="0">
                <a:sym typeface="Wingdings" panose="05000000000000000000" pitchFamily="2" charset="2"/>
              </a:rPr>
              <a:t> trekken 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meer: ca. 2W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81C158E-F83A-4055-906E-750BC96EE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16</a:t>
            </a:fld>
            <a:endParaRPr lang="nl-NL"/>
          </a:p>
        </p:txBody>
      </p:sp>
      <p:pic>
        <p:nvPicPr>
          <p:cNvPr id="7" name="Afbeelding 6" descr="Afbeelding met elektronica, rood, magnetron&#10;&#10;Automatisch gegenereerde beschrijving">
            <a:extLst>
              <a:ext uri="{FF2B5EF4-FFF2-40B4-BE49-F238E27FC236}">
                <a16:creationId xmlns:a16="http://schemas.microsoft.com/office/drawing/2014/main" id="{94C30990-3394-40DF-83AA-7AE9CFD3E2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2" t="17722" b="29522"/>
          <a:stretch/>
        </p:blipFill>
        <p:spPr>
          <a:xfrm>
            <a:off x="6372200" y="400927"/>
            <a:ext cx="2520280" cy="256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58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DB0E254-BF11-40B7-9BE2-9B903FD083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3" r="2677" b="1"/>
          <a:stretch/>
        </p:blipFill>
        <p:spPr>
          <a:xfrm>
            <a:off x="20" y="10"/>
            <a:ext cx="9143980" cy="6857990"/>
          </a:xfrm>
          <a:noFill/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4E9AB4A5-91A8-4704-A2D7-2738DB08C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1835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Ontvangstbereik</a:t>
            </a:r>
            <a:r>
              <a:rPr lang="en-US" dirty="0"/>
              <a:t>: 3 Tuners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FM 88-108 MHz</a:t>
            </a:r>
          </a:p>
          <a:p>
            <a:r>
              <a:rPr lang="en-US" dirty="0"/>
              <a:t>AM: LG, MG, KG1 (1.6-3.5), KG2 (3.3-5.2)</a:t>
            </a:r>
            <a:br>
              <a:rPr lang="en-US" dirty="0"/>
            </a:br>
            <a:r>
              <a:rPr lang="en-US" dirty="0" err="1"/>
              <a:t>Enkelsuper</a:t>
            </a:r>
            <a:r>
              <a:rPr lang="en-US" dirty="0"/>
              <a:t> met MF 460kHz</a:t>
            </a:r>
          </a:p>
          <a:p>
            <a:r>
              <a:rPr lang="en-US" dirty="0"/>
              <a:t>KG: KG3 t/m KG10</a:t>
            </a:r>
            <a:br>
              <a:rPr lang="en-US" dirty="0"/>
            </a:br>
            <a:r>
              <a:rPr lang="en-US" dirty="0" err="1"/>
              <a:t>Acht</a:t>
            </a:r>
            <a:r>
              <a:rPr lang="en-US" dirty="0"/>
              <a:t> </a:t>
            </a:r>
            <a:r>
              <a:rPr lang="en-US" dirty="0" err="1"/>
              <a:t>banden</a:t>
            </a:r>
            <a:r>
              <a:rPr lang="en-US" dirty="0"/>
              <a:t> </a:t>
            </a:r>
            <a:r>
              <a:rPr lang="en-US" dirty="0" err="1"/>
              <a:t>overlappend</a:t>
            </a:r>
            <a:r>
              <a:rPr lang="en-US" dirty="0"/>
              <a:t> 5-30MHz</a:t>
            </a:r>
            <a:br>
              <a:rPr lang="nl-NL" dirty="0"/>
            </a:br>
            <a:r>
              <a:rPr lang="nl-NL" dirty="0"/>
              <a:t>Gespreid 49/41/31/25/19/16/13/11</a:t>
            </a:r>
          </a:p>
          <a:p>
            <a:endParaRPr lang="en-US" dirty="0"/>
          </a:p>
          <a:p>
            <a:r>
              <a:rPr lang="en-US" dirty="0" err="1"/>
              <a:t>Totaal</a:t>
            </a:r>
            <a:r>
              <a:rPr lang="en-US" dirty="0"/>
              <a:t> 21 </a:t>
            </a:r>
            <a:r>
              <a:rPr lang="en-US" dirty="0" err="1"/>
              <a:t>banden</a:t>
            </a:r>
            <a:r>
              <a:rPr lang="en-US" dirty="0"/>
              <a:t> over </a:t>
            </a:r>
            <a:r>
              <a:rPr lang="en-US" dirty="0" err="1"/>
              <a:t>drie</a:t>
            </a:r>
            <a:r>
              <a:rPr lang="en-US" dirty="0"/>
              <a:t> </a:t>
            </a:r>
            <a:r>
              <a:rPr lang="en-US" dirty="0" err="1"/>
              <a:t>schalen</a:t>
            </a:r>
            <a:r>
              <a:rPr lang="en-US" dirty="0"/>
              <a:t> </a:t>
            </a:r>
            <a:r>
              <a:rPr lang="en-US" dirty="0" err="1"/>
              <a:t>verdeeld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AE7BA7C-B295-4686-AB4E-6A010908B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1352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Techniek</a:t>
            </a:r>
            <a:r>
              <a:rPr lang="en-US" dirty="0"/>
              <a:t> van Jaren 70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556792"/>
            <a:ext cx="2699792" cy="5220580"/>
          </a:xfrm>
        </p:spPr>
        <p:txBody>
          <a:bodyPr/>
          <a:lstStyle/>
          <a:p>
            <a:r>
              <a:rPr lang="en-US" dirty="0"/>
              <a:t>Discreet!  </a:t>
            </a:r>
            <a:br>
              <a:rPr lang="en-US" dirty="0"/>
            </a:br>
            <a:r>
              <a:rPr lang="en-US" dirty="0"/>
              <a:t>27 trans</a:t>
            </a:r>
          </a:p>
          <a:p>
            <a:r>
              <a:rPr lang="en-US" dirty="0" err="1"/>
              <a:t>Printplaten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modules</a:t>
            </a:r>
          </a:p>
          <a:p>
            <a:r>
              <a:rPr lang="en-US" dirty="0" err="1"/>
              <a:t>Volledig</a:t>
            </a:r>
            <a:r>
              <a:rPr lang="en-US" dirty="0"/>
              <a:t> </a:t>
            </a:r>
            <a:r>
              <a:rPr lang="en-US" dirty="0" err="1"/>
              <a:t>analoog</a:t>
            </a:r>
            <a:endParaRPr lang="en-US" dirty="0"/>
          </a:p>
          <a:p>
            <a:r>
              <a:rPr lang="en-US" dirty="0" err="1"/>
              <a:t>Geen</a:t>
            </a:r>
            <a:r>
              <a:rPr lang="en-US" dirty="0"/>
              <a:t> IC, 1 </a:t>
            </a:r>
            <a:r>
              <a:rPr lang="en-US" dirty="0" err="1"/>
              <a:t>keramisch</a:t>
            </a:r>
            <a:r>
              <a:rPr lang="en-US" dirty="0"/>
              <a:t> filter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534245"/>
            <a:ext cx="6336704" cy="4752528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06E8364-DB12-458B-B673-6C1B9E12E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4846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gaan</a:t>
            </a:r>
            <a:r>
              <a:rPr lang="en-US" dirty="0"/>
              <a:t> we </a:t>
            </a:r>
            <a:r>
              <a:rPr lang="en-US" dirty="0" err="1"/>
              <a:t>doen</a:t>
            </a:r>
            <a:r>
              <a:rPr lang="en-US" dirty="0"/>
              <a:t> </a:t>
            </a:r>
            <a:r>
              <a:rPr lang="en-US" dirty="0" err="1"/>
              <a:t>vanavond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707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 </a:t>
            </a:r>
            <a:r>
              <a:rPr lang="en-US" dirty="0" err="1"/>
              <a:t>Grundig</a:t>
            </a:r>
            <a:r>
              <a:rPr lang="en-US" dirty="0"/>
              <a:t> </a:t>
            </a:r>
            <a:r>
              <a:rPr lang="en-US" dirty="0" err="1"/>
              <a:t>Satellit</a:t>
            </a:r>
            <a:r>
              <a:rPr lang="en-US" dirty="0"/>
              <a:t>: de </a:t>
            </a:r>
            <a:r>
              <a:rPr lang="en-US" dirty="0" err="1"/>
              <a:t>serie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 2000 </a:t>
            </a:r>
            <a:r>
              <a:rPr lang="en-US" dirty="0" err="1"/>
              <a:t>en</a:t>
            </a:r>
            <a:r>
              <a:rPr lang="en-US" dirty="0"/>
              <a:t> 2100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Wat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dubbelsuper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Sterke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zwakke</a:t>
            </a:r>
            <a:r>
              <a:rPr lang="en-US" dirty="0"/>
              <a:t> </a:t>
            </a:r>
            <a:r>
              <a:rPr lang="en-US" dirty="0" err="1"/>
              <a:t>punten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Toebehoren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Uitproberen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6DBE601-7A64-44EF-85F5-222A8CEA4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4565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75"/>
            <a:ext cx="9122969" cy="6842227"/>
          </a:xfr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AC70415-0289-4634-B215-E6A9C28EB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8579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15"/>
            <a:ext cx="9144000" cy="6858000"/>
          </a:xfr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79DE7F4-38D0-43ED-AF5A-7828701D7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0790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Trommeltuner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KG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Ivp</a:t>
            </a:r>
            <a:r>
              <a:rPr lang="en-US" dirty="0"/>
              <a:t> </a:t>
            </a:r>
            <a:r>
              <a:rPr lang="en-US" dirty="0" err="1"/>
              <a:t>schakelaar</a:t>
            </a:r>
            <a:r>
              <a:rPr lang="en-US" dirty="0"/>
              <a:t>, </a:t>
            </a:r>
            <a:r>
              <a:rPr lang="en-US" dirty="0" err="1"/>
              <a:t>draai</a:t>
            </a:r>
            <a:r>
              <a:rPr lang="en-US" dirty="0"/>
              <a:t> </a:t>
            </a:r>
            <a:r>
              <a:rPr lang="en-US" dirty="0" err="1"/>
              <a:t>spoel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condensator</a:t>
            </a:r>
            <a:endParaRPr lang="en-US" dirty="0"/>
          </a:p>
          <a:p>
            <a:r>
              <a:rPr lang="en-US" dirty="0" err="1"/>
              <a:t>Korte</a:t>
            </a:r>
            <a:r>
              <a:rPr lang="en-US" dirty="0"/>
              <a:t> </a:t>
            </a:r>
            <a:r>
              <a:rPr lang="en-US" dirty="0" err="1"/>
              <a:t>lijnen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spoel</a:t>
            </a:r>
            <a:endParaRPr lang="en-US" dirty="0"/>
          </a:p>
          <a:p>
            <a:r>
              <a:rPr lang="en-US" dirty="0" err="1"/>
              <a:t>Flexibele</a:t>
            </a:r>
            <a:r>
              <a:rPr lang="en-US" dirty="0"/>
              <a:t> </a:t>
            </a:r>
            <a:r>
              <a:rPr lang="en-US" dirty="0" err="1"/>
              <a:t>productie</a:t>
            </a:r>
            <a:endParaRPr lang="en-US" dirty="0"/>
          </a:p>
          <a:p>
            <a:r>
              <a:rPr lang="en-US" dirty="0" err="1"/>
              <a:t>Zwaar</a:t>
            </a:r>
            <a:r>
              <a:rPr lang="en-US" dirty="0"/>
              <a:t> </a:t>
            </a:r>
            <a:r>
              <a:rPr lang="en-US" dirty="0" err="1"/>
              <a:t>schakelen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Spidola</a:t>
            </a:r>
            <a:r>
              <a:rPr lang="en-US" dirty="0"/>
              <a:t> 1, 1961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017912"/>
            <a:ext cx="4860032" cy="3645024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BBDD9ED-970F-424C-A756-70F23687D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3544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5F466C-395E-47F3-84AC-B38B529BB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5316"/>
          </a:xfrm>
        </p:spPr>
        <p:txBody>
          <a:bodyPr/>
          <a:lstStyle/>
          <a:p>
            <a:r>
              <a:rPr lang="nl-NL" dirty="0"/>
              <a:t>Geluidskwaliteit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A73DAA-D83C-4CDC-9787-E968DB0C8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79" y="1988840"/>
            <a:ext cx="4169097" cy="4137323"/>
          </a:xfrm>
        </p:spPr>
        <p:txBody>
          <a:bodyPr/>
          <a:lstStyle/>
          <a:p>
            <a:r>
              <a:rPr lang="nl-NL" dirty="0"/>
              <a:t>Grote kast </a:t>
            </a:r>
            <a:br>
              <a:rPr lang="nl-NL" dirty="0"/>
            </a:br>
            <a:r>
              <a:rPr lang="nl-NL" dirty="0"/>
              <a:t>(kunststof)</a:t>
            </a:r>
          </a:p>
          <a:p>
            <a:r>
              <a:rPr lang="nl-NL" dirty="0"/>
              <a:t>Twee LS </a:t>
            </a:r>
            <a:br>
              <a:rPr lang="nl-NL" dirty="0"/>
            </a:br>
            <a:r>
              <a:rPr lang="nl-NL" dirty="0"/>
              <a:t>(H en L)</a:t>
            </a:r>
          </a:p>
          <a:p>
            <a:r>
              <a:rPr lang="nl-NL" dirty="0"/>
              <a:t>Output 7W</a:t>
            </a:r>
          </a:p>
          <a:p>
            <a:r>
              <a:rPr lang="nl-NL" dirty="0" err="1"/>
              <a:t>Superb</a:t>
            </a:r>
            <a:r>
              <a:rPr lang="nl-NL" dirty="0"/>
              <a:t>!!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2F58FA6-A764-44DE-A0A2-9258C66C1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980" y="1264912"/>
            <a:ext cx="6213142" cy="5318449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B308051-511D-4E48-B118-6074690C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4085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10C23E-3005-43BD-926B-932BC94D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nl-NL" dirty="0"/>
              <a:t>Losse speaker aansluiten</a:t>
            </a:r>
          </a:p>
        </p:txBody>
      </p:sp>
      <p:pic>
        <p:nvPicPr>
          <p:cNvPr id="5" name="Tijdelijke aanduiding voor inhoud 4" descr="Afbeelding met tekst, binnen, elektronica, oven&#10;&#10;Automatisch gegenereerde beschrijving">
            <a:extLst>
              <a:ext uri="{FF2B5EF4-FFF2-40B4-BE49-F238E27FC236}">
                <a16:creationId xmlns:a16="http://schemas.microsoft.com/office/drawing/2014/main" id="{986A9190-CFB5-4ACD-95B0-660C39B84C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" b="25003"/>
          <a:stretch/>
        </p:blipFill>
        <p:spPr>
          <a:xfrm>
            <a:off x="195334" y="1600200"/>
            <a:ext cx="8824502" cy="4853136"/>
          </a:xfrm>
          <a:noFill/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5A8DD4-179A-45A9-BD11-2E94BF8F0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0198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Satellit</a:t>
            </a:r>
            <a:r>
              <a:rPr lang="en-US" dirty="0"/>
              <a:t> op </a:t>
            </a:r>
            <a:r>
              <a:rPr lang="en-US" dirty="0" err="1"/>
              <a:t>Marktplaats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Staan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meestal</a:t>
            </a:r>
            <a:r>
              <a:rPr lang="en-US" dirty="0"/>
              <a:t> </a:t>
            </a:r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paar</a:t>
            </a:r>
            <a:endParaRPr lang="en-US" dirty="0"/>
          </a:p>
          <a:p>
            <a:r>
              <a:rPr lang="en-US" dirty="0" err="1"/>
              <a:t>Vooral</a:t>
            </a:r>
            <a:r>
              <a:rPr lang="en-US" dirty="0"/>
              <a:t> 2000/2100</a:t>
            </a:r>
          </a:p>
          <a:p>
            <a:r>
              <a:rPr lang="en-US" dirty="0" err="1"/>
              <a:t>Prijzen</a:t>
            </a:r>
            <a:r>
              <a:rPr lang="en-US" dirty="0"/>
              <a:t> 60 tot 500 euro</a:t>
            </a:r>
          </a:p>
          <a:p>
            <a:endParaRPr lang="en-US" dirty="0"/>
          </a:p>
          <a:p>
            <a:r>
              <a:rPr lang="en-US" dirty="0" err="1"/>
              <a:t>Kapotte</a:t>
            </a:r>
            <a:r>
              <a:rPr lang="en-US" dirty="0"/>
              <a:t> nog 25 tot 30 euro</a:t>
            </a:r>
            <a:br>
              <a:rPr lang="en-US" dirty="0"/>
            </a:br>
            <a:r>
              <a:rPr lang="en-US" dirty="0" err="1"/>
              <a:t>Repareren</a:t>
            </a:r>
            <a:r>
              <a:rPr lang="en-US" dirty="0"/>
              <a:t> of </a:t>
            </a:r>
            <a:r>
              <a:rPr lang="en-US" dirty="0" err="1"/>
              <a:t>onderdelen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Check </a:t>
            </a:r>
            <a:r>
              <a:rPr lang="en-US" dirty="0" err="1"/>
              <a:t>antenne</a:t>
            </a:r>
            <a:r>
              <a:rPr lang="en-US" dirty="0"/>
              <a:t>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BB23C3D-0916-4203-8E00-4EA73A40C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0647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4575401" cy="1143000"/>
          </a:xfrm>
        </p:spPr>
        <p:txBody>
          <a:bodyPr>
            <a:normAutofit/>
          </a:bodyPr>
          <a:lstStyle/>
          <a:p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Satellit</a:t>
            </a:r>
            <a:r>
              <a:rPr lang="en-US" dirty="0"/>
              <a:t> 2100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Koop 26 </a:t>
            </a:r>
            <a:r>
              <a:rPr lang="en-US" dirty="0" err="1"/>
              <a:t>april</a:t>
            </a:r>
            <a:r>
              <a:rPr lang="en-US" dirty="0"/>
              <a:t> 1977 </a:t>
            </a:r>
            <a:br>
              <a:rPr lang="en-US" dirty="0"/>
            </a:br>
            <a:r>
              <a:rPr lang="en-US" dirty="0" err="1"/>
              <a:t>bij</a:t>
            </a:r>
            <a:r>
              <a:rPr lang="en-US" dirty="0"/>
              <a:t> ECN, </a:t>
            </a:r>
            <a:r>
              <a:rPr lang="en-US" dirty="0" err="1"/>
              <a:t>fl</a:t>
            </a:r>
            <a:r>
              <a:rPr lang="en-US" dirty="0"/>
              <a:t> 839</a:t>
            </a:r>
          </a:p>
          <a:p>
            <a:r>
              <a:rPr lang="en-US" dirty="0" err="1"/>
              <a:t>Goeie</a:t>
            </a:r>
            <a:r>
              <a:rPr lang="en-US" dirty="0"/>
              <a:t> </a:t>
            </a:r>
            <a:r>
              <a:rPr lang="en-US" dirty="0" err="1"/>
              <a:t>voorbereiding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 err="1"/>
              <a:t>Consumentengids</a:t>
            </a:r>
            <a:endParaRPr lang="en-US" dirty="0"/>
          </a:p>
          <a:p>
            <a:r>
              <a:rPr lang="en-US" dirty="0" err="1"/>
              <a:t>Juni</a:t>
            </a:r>
            <a:r>
              <a:rPr lang="en-US" dirty="0"/>
              <a:t> 2013 </a:t>
            </a:r>
            <a:r>
              <a:rPr lang="en-US" dirty="0" err="1"/>
              <a:t>weg</a:t>
            </a:r>
            <a:br>
              <a:rPr lang="en-US" dirty="0"/>
            </a:br>
            <a:r>
              <a:rPr lang="en-US" dirty="0" err="1"/>
              <a:t>gegeven</a:t>
            </a:r>
            <a:endParaRPr lang="en-US" dirty="0"/>
          </a:p>
          <a:p>
            <a:r>
              <a:rPr lang="en-US" dirty="0"/>
              <a:t>In heel </a:t>
            </a:r>
            <a:r>
              <a:rPr lang="en-US" dirty="0" err="1"/>
              <a:t>goeie</a:t>
            </a:r>
            <a:r>
              <a:rPr lang="en-US" dirty="0"/>
              <a:t> </a:t>
            </a:r>
            <a:r>
              <a:rPr lang="en-US" dirty="0" err="1"/>
              <a:t>staat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antenne</a:t>
            </a:r>
            <a:r>
              <a:rPr lang="en-US" dirty="0"/>
              <a:t>!)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401" y="106137"/>
            <a:ext cx="4536504" cy="6724651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CFABC46-752C-466E-8CDE-0AC138D52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240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Dubbelsupers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 super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z’n</a:t>
            </a:r>
            <a:r>
              <a:rPr lang="en-US" dirty="0"/>
              <a:t> </a:t>
            </a:r>
            <a:r>
              <a:rPr lang="en-US" dirty="0" err="1"/>
              <a:t>beperkingen</a:t>
            </a:r>
            <a:endParaRPr lang="en-US" dirty="0"/>
          </a:p>
          <a:p>
            <a:r>
              <a:rPr lang="en-US" dirty="0" err="1"/>
              <a:t>Dubbelsuper</a:t>
            </a:r>
            <a:endParaRPr lang="en-US" dirty="0"/>
          </a:p>
          <a:p>
            <a:r>
              <a:rPr lang="en-US" dirty="0" err="1"/>
              <a:t>Keuze</a:t>
            </a:r>
            <a:r>
              <a:rPr lang="en-US" dirty="0"/>
              <a:t> van 1e MF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(LC-</a:t>
            </a:r>
            <a:r>
              <a:rPr lang="en-US" dirty="0" err="1"/>
              <a:t>Kring</a:t>
            </a:r>
            <a:r>
              <a:rPr lang="en-US" dirty="0"/>
              <a:t> van </a:t>
            </a:r>
            <a:r>
              <a:rPr lang="en-US" dirty="0" err="1"/>
              <a:t>maart</a:t>
            </a:r>
            <a:r>
              <a:rPr lang="en-US" dirty="0"/>
              <a:t> 2021: Super-</a:t>
            </a:r>
            <a:r>
              <a:rPr lang="en-US" dirty="0" err="1"/>
              <a:t>lezing</a:t>
            </a:r>
            <a:r>
              <a:rPr lang="en-US" dirty="0"/>
              <a:t>)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A865A6A-286A-46BA-8405-B77EB4D20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0250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Superheterodyne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en-US" dirty="0" err="1"/>
              <a:t>Versterken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filteren</a:t>
            </a:r>
            <a:r>
              <a:rPr lang="en-US" dirty="0"/>
              <a:t> op </a:t>
            </a:r>
            <a:r>
              <a:rPr lang="en-US" dirty="0" err="1"/>
              <a:t>vaste</a:t>
            </a:r>
            <a:r>
              <a:rPr lang="en-US" dirty="0"/>
              <a:t> </a:t>
            </a:r>
            <a:r>
              <a:rPr lang="en-US" dirty="0" err="1"/>
              <a:t>frequentie</a:t>
            </a:r>
            <a:endParaRPr lang="en-US" dirty="0"/>
          </a:p>
          <a:p>
            <a:r>
              <a:rPr lang="en-US" dirty="0" err="1"/>
              <a:t>Middenfrequentie</a:t>
            </a:r>
            <a:r>
              <a:rPr lang="en-US" dirty="0"/>
              <a:t> (460kHz)</a:t>
            </a:r>
          </a:p>
          <a:p>
            <a:r>
              <a:rPr lang="en-US" dirty="0"/>
              <a:t>Locale Oscillator </a:t>
            </a:r>
            <a:r>
              <a:rPr lang="en-US" dirty="0" err="1"/>
              <a:t>zet</a:t>
            </a:r>
            <a:r>
              <a:rPr lang="en-US" dirty="0"/>
              <a:t> RF </a:t>
            </a:r>
            <a:r>
              <a:rPr lang="en-US" dirty="0" err="1"/>
              <a:t>signaal</a:t>
            </a:r>
            <a:r>
              <a:rPr lang="en-US" dirty="0"/>
              <a:t> om </a:t>
            </a:r>
            <a:r>
              <a:rPr lang="en-US" dirty="0" err="1"/>
              <a:t>naar</a:t>
            </a:r>
            <a:r>
              <a:rPr lang="en-US" dirty="0"/>
              <a:t> MF</a:t>
            </a:r>
          </a:p>
          <a:p>
            <a:r>
              <a:rPr lang="en-US" dirty="0"/>
              <a:t>LO </a:t>
            </a:r>
            <a:r>
              <a:rPr lang="en-US" dirty="0" err="1"/>
              <a:t>werkt</a:t>
            </a:r>
            <a:r>
              <a:rPr lang="en-US" dirty="0"/>
              <a:t> 460kHz </a:t>
            </a:r>
            <a:r>
              <a:rPr lang="en-US" dirty="0" err="1"/>
              <a:t>boven</a:t>
            </a:r>
            <a:r>
              <a:rPr lang="en-US" dirty="0"/>
              <a:t> </a:t>
            </a:r>
            <a:r>
              <a:rPr lang="en-US" dirty="0" err="1"/>
              <a:t>ontvangfreq</a:t>
            </a:r>
            <a:endParaRPr lang="en-US" dirty="0"/>
          </a:p>
          <a:p>
            <a:r>
              <a:rPr lang="en-US" dirty="0" err="1"/>
              <a:t>Afstemwijzer</a:t>
            </a:r>
            <a:r>
              <a:rPr lang="en-US" dirty="0"/>
              <a:t> met </a:t>
            </a:r>
            <a:r>
              <a:rPr lang="en-US" dirty="0" err="1"/>
              <a:t>snaar</a:t>
            </a:r>
            <a:r>
              <a:rPr lang="en-US" dirty="0"/>
              <a:t> </a:t>
            </a:r>
            <a:r>
              <a:rPr lang="en-US" dirty="0" err="1"/>
              <a:t>gekoppeld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C</a:t>
            </a:r>
          </a:p>
          <a:p>
            <a:endParaRPr lang="en-US" dirty="0"/>
          </a:p>
          <a:p>
            <a:r>
              <a:rPr lang="en-US" dirty="0" err="1"/>
              <a:t>Fantastisch</a:t>
            </a:r>
            <a:r>
              <a:rPr lang="en-US" dirty="0"/>
              <a:t> </a:t>
            </a:r>
            <a:r>
              <a:rPr lang="en-US" dirty="0" err="1"/>
              <a:t>principe</a:t>
            </a:r>
            <a:r>
              <a:rPr lang="en-US" dirty="0"/>
              <a:t>, </a:t>
            </a:r>
            <a:r>
              <a:rPr lang="en-US" dirty="0" err="1"/>
              <a:t>universeel</a:t>
            </a:r>
            <a:r>
              <a:rPr lang="en-US" dirty="0"/>
              <a:t> 1930-2000</a:t>
            </a:r>
          </a:p>
          <a:p>
            <a:r>
              <a:rPr lang="en-US" dirty="0" err="1"/>
              <a:t>Satellit</a:t>
            </a:r>
            <a:r>
              <a:rPr lang="en-US" dirty="0"/>
              <a:t> </a:t>
            </a:r>
            <a:r>
              <a:rPr lang="en-US" dirty="0" err="1"/>
              <a:t>heeft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L/M/K1/K2 </a:t>
            </a:r>
            <a:r>
              <a:rPr lang="en-US" dirty="0" err="1"/>
              <a:t>en</a:t>
            </a:r>
            <a:r>
              <a:rPr lang="en-US" dirty="0"/>
              <a:t> FM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C3411B7-B4C7-4D81-BC1B-F95511362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6925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Beperkingen</a:t>
            </a:r>
            <a:r>
              <a:rPr lang="en-US" dirty="0"/>
              <a:t> van </a:t>
            </a:r>
            <a:r>
              <a:rPr lang="en-US" dirty="0" err="1"/>
              <a:t>Superhet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r>
              <a:rPr lang="en-US" dirty="0" err="1"/>
              <a:t>Spiegelfrequenties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freq</a:t>
            </a:r>
            <a:r>
              <a:rPr lang="en-US" dirty="0"/>
              <a:t> 460 </a:t>
            </a:r>
            <a:r>
              <a:rPr lang="en-US" dirty="0" err="1"/>
              <a:t>boven</a:t>
            </a:r>
            <a:r>
              <a:rPr lang="en-US" dirty="0"/>
              <a:t> LO is </a:t>
            </a:r>
            <a:r>
              <a:rPr lang="en-US" dirty="0" err="1"/>
              <a:t>hoorbaar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 err="1"/>
              <a:t>Bv</a:t>
            </a:r>
            <a:r>
              <a:rPr lang="en-US" dirty="0"/>
              <a:t> op 5150 hoor je 6070: “</a:t>
            </a:r>
            <a:r>
              <a:rPr lang="en-US" dirty="0" err="1"/>
              <a:t>spookstations</a:t>
            </a:r>
            <a:r>
              <a:rPr lang="en-US" dirty="0"/>
              <a:t>”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: </a:t>
            </a:r>
            <a:r>
              <a:rPr lang="en-US" dirty="0" err="1">
                <a:sym typeface="Wingdings" panose="05000000000000000000" pitchFamily="2" charset="2"/>
              </a:rPr>
              <a:t>binnen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omroepbanden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niet</a:t>
            </a:r>
            <a:endParaRPr lang="en-US" dirty="0"/>
          </a:p>
          <a:p>
            <a:r>
              <a:rPr lang="en-US" dirty="0" err="1"/>
              <a:t>Mengproducten</a:t>
            </a:r>
            <a:r>
              <a:rPr lang="en-US" dirty="0"/>
              <a:t> van </a:t>
            </a:r>
            <a:r>
              <a:rPr lang="en-US" dirty="0" err="1"/>
              <a:t>harmonischen</a:t>
            </a:r>
            <a:r>
              <a:rPr lang="en-US" dirty="0"/>
              <a:t> van </a:t>
            </a:r>
            <a:r>
              <a:rPr lang="en-US" dirty="0" err="1"/>
              <a:t>osc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Je </a:t>
            </a:r>
            <a:r>
              <a:rPr lang="en-US" dirty="0" err="1"/>
              <a:t>hoort</a:t>
            </a:r>
            <a:r>
              <a:rPr lang="en-US" dirty="0"/>
              <a:t> diverse </a:t>
            </a:r>
            <a:r>
              <a:rPr lang="en-US" dirty="0" err="1"/>
              <a:t>fluitjes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Mechanische</a:t>
            </a:r>
            <a:r>
              <a:rPr lang="en-US" dirty="0"/>
              <a:t> </a:t>
            </a:r>
            <a:r>
              <a:rPr lang="en-US" dirty="0" err="1"/>
              <a:t>afstemindicatie</a:t>
            </a:r>
            <a:r>
              <a:rPr lang="en-US" dirty="0"/>
              <a:t> </a:t>
            </a:r>
            <a:r>
              <a:rPr lang="en-US" dirty="0" err="1"/>
              <a:t>beetje</a:t>
            </a:r>
            <a:r>
              <a:rPr lang="en-US" dirty="0"/>
              <a:t> </a:t>
            </a:r>
            <a:r>
              <a:rPr lang="en-US" dirty="0" err="1"/>
              <a:t>gokwerk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AF5AE1D-70E0-4164-BC7D-0C7805C7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7581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Grundig</a:t>
            </a:r>
            <a:r>
              <a:rPr lang="en-US" dirty="0"/>
              <a:t> </a:t>
            </a:r>
            <a:r>
              <a:rPr lang="en-US" dirty="0" err="1"/>
              <a:t>Satellit</a:t>
            </a:r>
            <a:r>
              <a:rPr lang="en-US" dirty="0"/>
              <a:t> 1964-96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en-US" dirty="0" err="1"/>
              <a:t>Kortegolf-Dxers</a:t>
            </a:r>
            <a:r>
              <a:rPr lang="en-US" dirty="0"/>
              <a:t>, </a:t>
            </a:r>
            <a:r>
              <a:rPr lang="en-US" dirty="0" err="1"/>
              <a:t>emigranten</a:t>
            </a:r>
            <a:br>
              <a:rPr lang="en-US" dirty="0"/>
            </a:br>
            <a:r>
              <a:rPr lang="en-US" dirty="0"/>
              <a:t>Ex-pats Jaren </a:t>
            </a:r>
            <a:r>
              <a:rPr lang="en-US" dirty="0" err="1"/>
              <a:t>zestig</a:t>
            </a:r>
            <a:endParaRPr lang="en-US" dirty="0"/>
          </a:p>
          <a:p>
            <a:r>
              <a:rPr lang="en-US" dirty="0" err="1"/>
              <a:t>Willen</a:t>
            </a:r>
            <a:r>
              <a:rPr lang="en-US" dirty="0"/>
              <a:t> het </a:t>
            </a:r>
            <a:r>
              <a:rPr lang="en-US" dirty="0" err="1"/>
              <a:t>beste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bestaat</a:t>
            </a:r>
            <a:br>
              <a:rPr lang="en-US" dirty="0"/>
            </a:br>
            <a:r>
              <a:rPr lang="en-US" dirty="0" err="1"/>
              <a:t>Topontvanger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DX-</a:t>
            </a:r>
            <a:r>
              <a:rPr lang="en-US" dirty="0" err="1"/>
              <a:t>werk</a:t>
            </a:r>
            <a:br>
              <a:rPr lang="en-US" dirty="0"/>
            </a:br>
            <a:r>
              <a:rPr lang="en-US" dirty="0" err="1"/>
              <a:t>Zwakke</a:t>
            </a:r>
            <a:r>
              <a:rPr lang="en-US" dirty="0"/>
              <a:t> stations, </a:t>
            </a:r>
            <a:r>
              <a:rPr lang="en-US" dirty="0" err="1"/>
              <a:t>wisselende</a:t>
            </a:r>
            <a:r>
              <a:rPr lang="en-US" dirty="0"/>
              <a:t> </a:t>
            </a:r>
            <a:r>
              <a:rPr lang="en-US" dirty="0" err="1"/>
              <a:t>uitzendingen</a:t>
            </a:r>
            <a:endParaRPr lang="en-US" dirty="0"/>
          </a:p>
          <a:p>
            <a:r>
              <a:rPr lang="en-US" dirty="0" err="1"/>
              <a:t>Satellit</a:t>
            </a:r>
            <a:r>
              <a:rPr lang="en-US" dirty="0"/>
              <a:t> was </a:t>
            </a:r>
            <a:r>
              <a:rPr lang="en-US" dirty="0" err="1"/>
              <a:t>dat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Maar </a:t>
            </a:r>
            <a:r>
              <a:rPr lang="en-US" dirty="0" err="1"/>
              <a:t>wel</a:t>
            </a:r>
            <a:r>
              <a:rPr lang="en-US" dirty="0"/>
              <a:t> elk decennium </a:t>
            </a:r>
            <a:r>
              <a:rPr lang="en-US" dirty="0" err="1"/>
              <a:t>anders</a:t>
            </a:r>
            <a:endParaRPr lang="en-US" dirty="0"/>
          </a:p>
          <a:p>
            <a:r>
              <a:rPr lang="en-US" dirty="0" err="1"/>
              <a:t>Uitgebreide</a:t>
            </a:r>
            <a:r>
              <a:rPr lang="en-US" dirty="0"/>
              <a:t> site: shortwaveradio.ch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51D2B7E-C42F-4307-A782-B39512099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14534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Spiegels</a:t>
            </a:r>
            <a:r>
              <a:rPr lang="en-US" dirty="0"/>
              <a:t>: </a:t>
            </a:r>
            <a:r>
              <a:rPr lang="en-US" dirty="0" err="1"/>
              <a:t>Preselectie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en-US" dirty="0"/>
              <a:t>Filtering VOOR </a:t>
            </a:r>
            <a:r>
              <a:rPr lang="en-US" dirty="0" err="1"/>
              <a:t>mengtrap</a:t>
            </a:r>
            <a:r>
              <a:rPr lang="en-US" dirty="0"/>
              <a:t> </a:t>
            </a:r>
            <a:r>
              <a:rPr lang="en-US" dirty="0" err="1"/>
              <a:t>houdt</a:t>
            </a:r>
            <a:r>
              <a:rPr lang="en-US" dirty="0"/>
              <a:t> </a:t>
            </a:r>
            <a:r>
              <a:rPr lang="en-US" dirty="0" err="1"/>
              <a:t>spiegel</a:t>
            </a:r>
            <a:r>
              <a:rPr lang="en-US" dirty="0"/>
              <a:t> </a:t>
            </a:r>
            <a:r>
              <a:rPr lang="en-US" dirty="0" err="1"/>
              <a:t>tegen</a:t>
            </a:r>
            <a:endParaRPr lang="en-US" dirty="0"/>
          </a:p>
          <a:p>
            <a:r>
              <a:rPr lang="en-US" dirty="0" err="1"/>
              <a:t>Een</a:t>
            </a:r>
            <a:r>
              <a:rPr lang="en-US" dirty="0"/>
              <a:t> LC-</a:t>
            </a:r>
            <a:r>
              <a:rPr lang="en-US" dirty="0" err="1"/>
              <a:t>kring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genoeg</a:t>
            </a:r>
            <a:endParaRPr lang="en-US" dirty="0"/>
          </a:p>
          <a:p>
            <a:r>
              <a:rPr lang="en-US" dirty="0" err="1"/>
              <a:t>Kring</a:t>
            </a:r>
            <a:r>
              <a:rPr lang="en-US" dirty="0"/>
              <a:t>-Trap-</a:t>
            </a:r>
            <a:r>
              <a:rPr lang="en-US" dirty="0" err="1"/>
              <a:t>Kring</a:t>
            </a:r>
            <a:r>
              <a:rPr lang="en-US" dirty="0"/>
              <a:t>: </a:t>
            </a:r>
            <a:r>
              <a:rPr lang="en-US" dirty="0" err="1"/>
              <a:t>Preselectie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Versterktrap</a:t>
            </a:r>
            <a:r>
              <a:rPr lang="en-US" dirty="0"/>
              <a:t>”: </a:t>
            </a:r>
            <a:r>
              <a:rPr lang="en-US" dirty="0" err="1"/>
              <a:t>scheiding</a:t>
            </a:r>
            <a:r>
              <a:rPr lang="en-US" dirty="0"/>
              <a:t> 1e / 2e </a:t>
            </a:r>
            <a:r>
              <a:rPr lang="en-US" dirty="0" err="1"/>
              <a:t>afstemkring</a:t>
            </a:r>
            <a:endParaRPr lang="en-US" dirty="0"/>
          </a:p>
          <a:p>
            <a:r>
              <a:rPr lang="en-US" dirty="0"/>
              <a:t>Twee </a:t>
            </a:r>
            <a:r>
              <a:rPr lang="en-US" dirty="0" err="1"/>
              <a:t>afgestemde</a:t>
            </a:r>
            <a:r>
              <a:rPr lang="en-US" dirty="0"/>
              <a:t> </a:t>
            </a:r>
            <a:r>
              <a:rPr lang="en-US" dirty="0" err="1"/>
              <a:t>kringen</a:t>
            </a:r>
            <a:r>
              <a:rPr lang="en-US" dirty="0"/>
              <a:t> plus LO:</a:t>
            </a:r>
            <a:br>
              <a:rPr lang="en-US" dirty="0"/>
            </a:br>
            <a:r>
              <a:rPr lang="en-US" dirty="0" err="1"/>
              <a:t>Drievoudige</a:t>
            </a:r>
            <a:r>
              <a:rPr lang="en-US" dirty="0"/>
              <a:t> </a:t>
            </a:r>
            <a:r>
              <a:rPr lang="en-US" dirty="0" err="1"/>
              <a:t>afstemcondensator</a:t>
            </a:r>
            <a:endParaRPr lang="en-US" dirty="0"/>
          </a:p>
          <a:p>
            <a:endParaRPr lang="en-US" dirty="0"/>
          </a:p>
          <a:p>
            <a:r>
              <a:rPr lang="en-US" dirty="0"/>
              <a:t>Minder </a:t>
            </a:r>
            <a:r>
              <a:rPr lang="en-US" dirty="0" err="1"/>
              <a:t>effectief</a:t>
            </a:r>
            <a:r>
              <a:rPr lang="en-US" dirty="0"/>
              <a:t> op </a:t>
            </a:r>
            <a:r>
              <a:rPr lang="en-US" dirty="0" err="1"/>
              <a:t>hoger</a:t>
            </a:r>
            <a:r>
              <a:rPr lang="en-US" dirty="0"/>
              <a:t> </a:t>
            </a:r>
            <a:r>
              <a:rPr lang="en-US" dirty="0" err="1"/>
              <a:t>frequenties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C330A6B-CF8B-48EF-ABC5-BC5507907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985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Dubbelsuper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328592"/>
          </a:xfrm>
        </p:spPr>
        <p:txBody>
          <a:bodyPr/>
          <a:lstStyle/>
          <a:p>
            <a:r>
              <a:rPr lang="en-US" dirty="0"/>
              <a:t>Twee </a:t>
            </a:r>
            <a:r>
              <a:rPr lang="en-US" dirty="0" err="1"/>
              <a:t>keer</a:t>
            </a:r>
            <a:r>
              <a:rPr lang="en-US" dirty="0"/>
              <a:t> </a:t>
            </a:r>
            <a:r>
              <a:rPr lang="en-US" dirty="0" err="1"/>
              <a:t>conversie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1e MF is </a:t>
            </a:r>
            <a:r>
              <a:rPr lang="en-US" dirty="0" err="1"/>
              <a:t>hoog</a:t>
            </a:r>
            <a:r>
              <a:rPr lang="en-US" dirty="0"/>
              <a:t> </a:t>
            </a:r>
            <a:r>
              <a:rPr lang="en-US" dirty="0" err="1"/>
              <a:t>bv</a:t>
            </a:r>
            <a:r>
              <a:rPr lang="en-US" dirty="0"/>
              <a:t> 2000kHz</a:t>
            </a:r>
          </a:p>
          <a:p>
            <a:pPr lvl="1"/>
            <a:r>
              <a:rPr lang="en-US" dirty="0"/>
              <a:t>2e MF is </a:t>
            </a:r>
            <a:r>
              <a:rPr lang="en-US" dirty="0" err="1"/>
              <a:t>laag</a:t>
            </a:r>
            <a:r>
              <a:rPr lang="en-US" dirty="0"/>
              <a:t> </a:t>
            </a:r>
            <a:r>
              <a:rPr lang="en-US" dirty="0" err="1"/>
              <a:t>bv</a:t>
            </a:r>
            <a:r>
              <a:rPr lang="en-US" dirty="0"/>
              <a:t> 460kHz</a:t>
            </a:r>
          </a:p>
          <a:p>
            <a:r>
              <a:rPr lang="en-US" dirty="0" err="1"/>
              <a:t>Nabij-selectiviteit</a:t>
            </a:r>
            <a:r>
              <a:rPr lang="en-US" dirty="0"/>
              <a:t> door 2e MF</a:t>
            </a:r>
          </a:p>
          <a:p>
            <a:r>
              <a:rPr lang="en-US" dirty="0"/>
              <a:t>Filters op 1e MF </a:t>
            </a:r>
            <a:r>
              <a:rPr lang="en-US" dirty="0" err="1"/>
              <a:t>moeten</a:t>
            </a:r>
            <a:r>
              <a:rPr lang="en-US" dirty="0"/>
              <a:t> </a:t>
            </a:r>
            <a:r>
              <a:rPr lang="en-US" dirty="0" err="1"/>
              <a:t>spiegels</a:t>
            </a:r>
            <a:r>
              <a:rPr lang="en-US" dirty="0"/>
              <a:t> van </a:t>
            </a:r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menging</a:t>
            </a:r>
            <a:r>
              <a:rPr lang="en-US" dirty="0"/>
              <a:t> </a:t>
            </a:r>
            <a:r>
              <a:rPr lang="en-US" dirty="0" err="1"/>
              <a:t>stoppen</a:t>
            </a:r>
            <a:r>
              <a:rPr lang="en-US" dirty="0"/>
              <a:t>.  LO is 1540, </a:t>
            </a:r>
            <a:r>
              <a:rPr lang="en-US" dirty="0" err="1"/>
              <a:t>sp</a:t>
            </a:r>
            <a:r>
              <a:rPr lang="en-US" dirty="0"/>
              <a:t> is 1080.</a:t>
            </a:r>
          </a:p>
          <a:p>
            <a:r>
              <a:rPr lang="en-US" dirty="0"/>
              <a:t>RF </a:t>
            </a:r>
            <a:r>
              <a:rPr lang="en-US" dirty="0" err="1"/>
              <a:t>kringen</a:t>
            </a:r>
            <a:r>
              <a:rPr lang="en-US" dirty="0"/>
              <a:t> </a:t>
            </a:r>
            <a:r>
              <a:rPr lang="en-US" dirty="0" err="1"/>
              <a:t>moeten</a:t>
            </a:r>
            <a:r>
              <a:rPr lang="en-US" dirty="0"/>
              <a:t> 1e </a:t>
            </a:r>
            <a:r>
              <a:rPr lang="en-US" dirty="0" err="1"/>
              <a:t>spiegel</a:t>
            </a:r>
            <a:r>
              <a:rPr lang="en-US" dirty="0"/>
              <a:t> </a:t>
            </a:r>
            <a:r>
              <a:rPr lang="en-US" dirty="0" err="1"/>
              <a:t>stoppen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/>
              <a:t>liggen</a:t>
            </a:r>
            <a:r>
              <a:rPr lang="en-US" dirty="0"/>
              <a:t> 4000kHz </a:t>
            </a:r>
            <a:r>
              <a:rPr lang="en-US" dirty="0" err="1"/>
              <a:t>boven</a:t>
            </a:r>
            <a:r>
              <a:rPr lang="en-US" dirty="0"/>
              <a:t> </a:t>
            </a:r>
            <a:r>
              <a:rPr lang="en-US" dirty="0" err="1"/>
              <a:t>ontvang</a:t>
            </a:r>
            <a:r>
              <a:rPr lang="en-US" dirty="0"/>
              <a:t> </a:t>
            </a:r>
            <a:r>
              <a:rPr lang="en-US" dirty="0" err="1"/>
              <a:t>freq</a:t>
            </a:r>
            <a:endParaRPr lang="en-US" dirty="0"/>
          </a:p>
          <a:p>
            <a:r>
              <a:rPr lang="en-US" dirty="0" err="1"/>
              <a:t>Kan</a:t>
            </a:r>
            <a:r>
              <a:rPr lang="en-US" dirty="0"/>
              <a:t> 31m </a:t>
            </a:r>
            <a:r>
              <a:rPr lang="en-US" dirty="0" err="1"/>
              <a:t>horen</a:t>
            </a:r>
            <a:r>
              <a:rPr lang="en-US" dirty="0"/>
              <a:t> </a:t>
            </a:r>
            <a:r>
              <a:rPr lang="en-US" dirty="0" err="1"/>
              <a:t>rond</a:t>
            </a:r>
            <a:r>
              <a:rPr lang="en-US" dirty="0"/>
              <a:t> 5500kHz!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2D97805-ACBA-4AC3-BD8A-2F2F0CC7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2706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Keuze</a:t>
            </a:r>
            <a:r>
              <a:rPr lang="en-US" dirty="0"/>
              <a:t> van 1e MF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en-US" dirty="0" err="1"/>
              <a:t>Graag</a:t>
            </a:r>
            <a:r>
              <a:rPr lang="en-US" dirty="0"/>
              <a:t> </a:t>
            </a:r>
            <a:r>
              <a:rPr lang="en-US" dirty="0" err="1"/>
              <a:t>hoog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betere</a:t>
            </a:r>
            <a:r>
              <a:rPr lang="en-US" dirty="0"/>
              <a:t> </a:t>
            </a:r>
            <a:r>
              <a:rPr lang="en-US" dirty="0" err="1"/>
              <a:t>primaire</a:t>
            </a:r>
            <a:r>
              <a:rPr lang="en-US" dirty="0"/>
              <a:t> filtering</a:t>
            </a:r>
          </a:p>
          <a:p>
            <a:r>
              <a:rPr lang="en-US" dirty="0" err="1"/>
              <a:t>Graag</a:t>
            </a:r>
            <a:r>
              <a:rPr lang="en-US" dirty="0"/>
              <a:t> </a:t>
            </a:r>
            <a:r>
              <a:rPr lang="en-US" dirty="0" err="1"/>
              <a:t>laag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filtering 2e </a:t>
            </a:r>
            <a:r>
              <a:rPr lang="en-US" dirty="0" err="1"/>
              <a:t>spiegel</a:t>
            </a:r>
            <a:endParaRPr lang="en-US" dirty="0"/>
          </a:p>
          <a:p>
            <a:r>
              <a:rPr lang="en-US" dirty="0" err="1"/>
              <a:t>Vermijd</a:t>
            </a:r>
            <a:r>
              <a:rPr lang="en-US" dirty="0"/>
              <a:t> </a:t>
            </a:r>
            <a:r>
              <a:rPr lang="en-US" dirty="0" err="1"/>
              <a:t>spiegels</a:t>
            </a:r>
            <a:r>
              <a:rPr lang="en-US" dirty="0"/>
              <a:t>/birdies in </a:t>
            </a:r>
            <a:r>
              <a:rPr lang="en-US" dirty="0" err="1"/>
              <a:t>omroepbanden</a:t>
            </a:r>
            <a:endParaRPr lang="en-US" dirty="0"/>
          </a:p>
          <a:p>
            <a:endParaRPr lang="en-US" dirty="0"/>
          </a:p>
          <a:p>
            <a:r>
              <a:rPr lang="en-US" dirty="0"/>
              <a:t>Jaren </a:t>
            </a:r>
            <a:r>
              <a:rPr lang="en-US" dirty="0" err="1"/>
              <a:t>zeventig</a:t>
            </a:r>
            <a:r>
              <a:rPr lang="en-US" dirty="0"/>
              <a:t>: LC </a:t>
            </a:r>
            <a:r>
              <a:rPr lang="en-US" dirty="0" err="1"/>
              <a:t>kringen</a:t>
            </a:r>
            <a:r>
              <a:rPr lang="en-US" dirty="0"/>
              <a:t>, max 2000 kHz</a:t>
            </a:r>
          </a:p>
          <a:p>
            <a:r>
              <a:rPr lang="en-US" dirty="0" err="1"/>
              <a:t>Budgettoestellen</a:t>
            </a:r>
            <a:r>
              <a:rPr lang="en-US" dirty="0"/>
              <a:t>: 10,7MHz, FM </a:t>
            </a:r>
            <a:r>
              <a:rPr lang="en-US" dirty="0" err="1"/>
              <a:t>trafootjes</a:t>
            </a:r>
            <a:endParaRPr lang="en-US" dirty="0"/>
          </a:p>
          <a:p>
            <a:r>
              <a:rPr lang="en-US" dirty="0" err="1"/>
              <a:t>Kristalfilters</a:t>
            </a:r>
            <a:r>
              <a:rPr lang="en-US" dirty="0"/>
              <a:t> </a:t>
            </a:r>
            <a:r>
              <a:rPr lang="en-US" dirty="0" err="1"/>
              <a:t>jaren</a:t>
            </a:r>
            <a:r>
              <a:rPr lang="en-US" dirty="0"/>
              <a:t> </a:t>
            </a:r>
            <a:r>
              <a:rPr lang="en-US" dirty="0" err="1"/>
              <a:t>tachtig</a:t>
            </a:r>
            <a:r>
              <a:rPr lang="en-US" dirty="0"/>
              <a:t>: 4500kHz</a:t>
            </a:r>
          </a:p>
          <a:p>
            <a:r>
              <a:rPr lang="en-US" dirty="0" err="1"/>
              <a:t>Kristalfilters</a:t>
            </a:r>
            <a:r>
              <a:rPr lang="en-US" dirty="0"/>
              <a:t> Jaren </a:t>
            </a:r>
            <a:r>
              <a:rPr lang="en-US" dirty="0" err="1"/>
              <a:t>negentig</a:t>
            </a:r>
            <a:r>
              <a:rPr lang="en-US" dirty="0"/>
              <a:t>: 55000kHz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CEB39EB-5DA7-469A-ADEC-EA0946A10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02394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dirty="0" err="1"/>
              <a:t>Spiegelonderdrukking</a:t>
            </a:r>
            <a:r>
              <a:rPr lang="en-US" dirty="0"/>
              <a:t> (Sat2000)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00" y="1268760"/>
            <a:ext cx="8982290" cy="5589239"/>
          </a:xfr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4B6EE87-9F43-445B-B9CD-7CA62CE26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44352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Afstemnauwkeurigheid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en-US" dirty="0" err="1"/>
              <a:t>Bandspreiding</a:t>
            </a:r>
            <a:r>
              <a:rPr lang="en-US" dirty="0"/>
              <a:t>!</a:t>
            </a:r>
          </a:p>
          <a:p>
            <a:r>
              <a:rPr lang="en-US" dirty="0"/>
              <a:t>De “</a:t>
            </a:r>
            <a:r>
              <a:rPr lang="en-US" dirty="0" err="1"/>
              <a:t>meterbanden</a:t>
            </a:r>
            <a:r>
              <a:rPr lang="en-US" dirty="0"/>
              <a:t>” elk 300 tot 1000 kHz </a:t>
            </a:r>
            <a:r>
              <a:rPr lang="en-US" dirty="0" err="1"/>
              <a:t>lang</a:t>
            </a:r>
            <a:endParaRPr lang="en-US" dirty="0"/>
          </a:p>
          <a:p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trimmen</a:t>
            </a:r>
            <a:r>
              <a:rPr lang="en-US" dirty="0"/>
              <a:t>…</a:t>
            </a:r>
          </a:p>
          <a:p>
            <a:r>
              <a:rPr lang="en-US" dirty="0" err="1"/>
              <a:t>Nauwkeurigheid</a:t>
            </a:r>
            <a:r>
              <a:rPr lang="en-US" dirty="0"/>
              <a:t> 10 – 20 kHz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Stukje</a:t>
            </a:r>
            <a:r>
              <a:rPr lang="en-US" dirty="0"/>
              <a:t> met 5 </a:t>
            </a:r>
            <a:r>
              <a:rPr lang="en-US" dirty="0" err="1"/>
              <a:t>zenders</a:t>
            </a:r>
            <a:r>
              <a:rPr lang="en-US" dirty="0"/>
              <a:t> </a:t>
            </a:r>
            <a:r>
              <a:rPr lang="en-US" dirty="0" err="1"/>
              <a:t>afzoeken</a:t>
            </a:r>
            <a:r>
              <a:rPr lang="en-US" dirty="0"/>
              <a:t>!)</a:t>
            </a:r>
          </a:p>
          <a:p>
            <a:r>
              <a:rPr lang="en-US" dirty="0"/>
              <a:t>KG tuner </a:t>
            </a:r>
            <a:r>
              <a:rPr lang="en-US" dirty="0" err="1"/>
              <a:t>heeft</a:t>
            </a:r>
            <a:r>
              <a:rPr lang="en-US" dirty="0"/>
              <a:t> </a:t>
            </a:r>
            <a:r>
              <a:rPr lang="en-US" dirty="0" err="1"/>
              <a:t>aparte</a:t>
            </a:r>
            <a:r>
              <a:rPr lang="en-US" dirty="0"/>
              <a:t> </a:t>
            </a:r>
            <a:r>
              <a:rPr lang="en-US" dirty="0" err="1"/>
              <a:t>afstem</a:t>
            </a:r>
            <a:r>
              <a:rPr lang="en-US" dirty="0"/>
              <a:t>-C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gespreide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ongespreide</a:t>
            </a:r>
            <a:r>
              <a:rPr lang="en-US" dirty="0"/>
              <a:t> </a:t>
            </a:r>
            <a:r>
              <a:rPr lang="en-US" dirty="0" err="1"/>
              <a:t>banden</a:t>
            </a:r>
            <a:br>
              <a:rPr lang="en-US" dirty="0"/>
            </a:br>
            <a:r>
              <a:rPr lang="en-US" dirty="0" err="1"/>
              <a:t>Totaal</a:t>
            </a:r>
            <a:r>
              <a:rPr lang="en-US" dirty="0"/>
              <a:t> </a:t>
            </a:r>
            <a:r>
              <a:rPr lang="en-US" dirty="0" err="1"/>
              <a:t>zesvoudige</a:t>
            </a:r>
            <a:r>
              <a:rPr lang="en-US" dirty="0"/>
              <a:t> </a:t>
            </a:r>
            <a:r>
              <a:rPr lang="en-US" dirty="0" err="1"/>
              <a:t>afstemcondensator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3782FE2-CD14-4EFE-AEE3-1EA2F6980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01792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en-US" sz="3600" dirty="0" err="1"/>
              <a:t>Sterke</a:t>
            </a:r>
            <a:r>
              <a:rPr lang="en-US" sz="3600" dirty="0"/>
              <a:t> </a:t>
            </a:r>
            <a:r>
              <a:rPr lang="en-US" sz="3600" dirty="0" err="1"/>
              <a:t>en</a:t>
            </a:r>
            <a:r>
              <a:rPr lang="en-US" sz="3600" dirty="0"/>
              <a:t>  </a:t>
            </a:r>
            <a:r>
              <a:rPr lang="en-US" dirty="0" err="1"/>
              <a:t>Zwakke</a:t>
            </a:r>
            <a:r>
              <a:rPr lang="en-US" dirty="0"/>
              <a:t> </a:t>
            </a:r>
            <a:r>
              <a:rPr lang="en-US" dirty="0" err="1"/>
              <a:t>Kanten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6779096" cy="4525963"/>
          </a:xfrm>
        </p:spPr>
        <p:txBody>
          <a:bodyPr/>
          <a:lstStyle/>
          <a:p>
            <a:r>
              <a:rPr lang="en-US" dirty="0"/>
              <a:t>1000 </a:t>
            </a:r>
            <a:r>
              <a:rPr lang="en-US" dirty="0" err="1"/>
              <a:t>onderdeeltjes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kapot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n-US" dirty="0" err="1"/>
              <a:t>Sprietantenne</a:t>
            </a:r>
            <a:endParaRPr lang="en-US" dirty="0"/>
          </a:p>
          <a:p>
            <a:r>
              <a:rPr lang="en-US" dirty="0" err="1"/>
              <a:t>Sleepcontacten</a:t>
            </a:r>
            <a:endParaRPr lang="en-US" dirty="0"/>
          </a:p>
          <a:p>
            <a:r>
              <a:rPr lang="en-US" dirty="0" err="1"/>
              <a:t>Draaicondensators</a:t>
            </a:r>
            <a:endParaRPr lang="en-US" dirty="0"/>
          </a:p>
          <a:p>
            <a:r>
              <a:rPr lang="en-US" dirty="0" err="1"/>
              <a:t>Kunststof</a:t>
            </a:r>
            <a:r>
              <a:rPr lang="en-US" dirty="0"/>
              <a:t> om </a:t>
            </a:r>
            <a:r>
              <a:rPr lang="en-US" dirty="0" err="1"/>
              <a:t>schakelaars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6EBA2AF-EB50-4A1F-BA74-2EF3A8EBF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62553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Antenne</a:t>
            </a:r>
            <a:r>
              <a:rPr lang="en-US" dirty="0"/>
              <a:t> is </a:t>
            </a:r>
            <a:r>
              <a:rPr lang="en-US" dirty="0" err="1"/>
              <a:t>bijzonder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2890664" cy="4525963"/>
          </a:xfrm>
        </p:spPr>
        <p:txBody>
          <a:bodyPr/>
          <a:lstStyle/>
          <a:p>
            <a:r>
              <a:rPr lang="en-US" dirty="0"/>
              <a:t>Twee </a:t>
            </a:r>
            <a:r>
              <a:rPr lang="en-US" dirty="0" err="1"/>
              <a:t>lengtes</a:t>
            </a:r>
            <a:r>
              <a:rPr lang="en-US" dirty="0"/>
              <a:t> (FM </a:t>
            </a:r>
            <a:r>
              <a:rPr lang="en-US" dirty="0" err="1"/>
              <a:t>en</a:t>
            </a:r>
            <a:r>
              <a:rPr lang="en-US" dirty="0"/>
              <a:t> KG)</a:t>
            </a:r>
          </a:p>
          <a:p>
            <a:r>
              <a:rPr lang="en-US" dirty="0"/>
              <a:t>In 1975 al </a:t>
            </a:r>
            <a:r>
              <a:rPr lang="en-US" dirty="0" err="1"/>
              <a:t>duurste</a:t>
            </a:r>
            <a:endParaRPr lang="en-US" dirty="0"/>
          </a:p>
          <a:p>
            <a:r>
              <a:rPr lang="en-US" dirty="0"/>
              <a:t>2e hands: </a:t>
            </a:r>
            <a:r>
              <a:rPr lang="en-US" dirty="0" err="1"/>
              <a:t>vaak</a:t>
            </a:r>
            <a:r>
              <a:rPr lang="en-US" dirty="0"/>
              <a:t> </a:t>
            </a:r>
            <a:r>
              <a:rPr lang="en-US" dirty="0" err="1"/>
              <a:t>stuk</a:t>
            </a:r>
            <a:endParaRPr lang="en-US" dirty="0"/>
          </a:p>
          <a:p>
            <a:r>
              <a:rPr lang="en-US" dirty="0"/>
              <a:t>Los 100 EURO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970" y="1268760"/>
            <a:ext cx="5521177" cy="5256584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60FAB01-7E40-4DF0-8658-BA3F9831D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93373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Sleepcontacten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9664" y="1772816"/>
            <a:ext cx="3024336" cy="4525963"/>
          </a:xfrm>
        </p:spPr>
        <p:txBody>
          <a:bodyPr/>
          <a:lstStyle/>
          <a:p>
            <a:r>
              <a:rPr lang="en-US" dirty="0" err="1"/>
              <a:t>Trommel</a:t>
            </a:r>
            <a:endParaRPr lang="en-US" dirty="0"/>
          </a:p>
          <a:p>
            <a:r>
              <a:rPr lang="en-US" dirty="0"/>
              <a:t>18 x 8 = 144</a:t>
            </a:r>
          </a:p>
          <a:p>
            <a:endParaRPr lang="en-US" dirty="0"/>
          </a:p>
          <a:p>
            <a:r>
              <a:rPr lang="en-US" dirty="0" err="1"/>
              <a:t>Geen</a:t>
            </a:r>
            <a:r>
              <a:rPr lang="en-US" dirty="0"/>
              <a:t> K3–K10</a:t>
            </a:r>
          </a:p>
          <a:p>
            <a:r>
              <a:rPr lang="en-US" dirty="0" err="1"/>
              <a:t>Poetsen</a:t>
            </a:r>
            <a:r>
              <a:rPr lang="en-US" dirty="0"/>
              <a:t> met ammonia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29" y="1772816"/>
            <a:ext cx="5568619" cy="4176464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167A2A4-77F6-410C-87B5-0B4E32D82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66133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Draaicondensators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Vet </a:t>
            </a:r>
            <a:r>
              <a:rPr lang="en-US" dirty="0" err="1"/>
              <a:t>verhard</a:t>
            </a:r>
            <a:r>
              <a:rPr lang="en-US" dirty="0"/>
              <a:t>, </a:t>
            </a:r>
            <a:r>
              <a:rPr lang="en-US" dirty="0" err="1"/>
              <a:t>afstemmen</a:t>
            </a:r>
            <a:r>
              <a:rPr lang="en-US" dirty="0"/>
              <a:t> </a:t>
            </a:r>
            <a:r>
              <a:rPr lang="en-US" dirty="0" err="1"/>
              <a:t>loopt</a:t>
            </a:r>
            <a:r>
              <a:rPr lang="en-US" dirty="0"/>
              <a:t> </a:t>
            </a:r>
            <a:r>
              <a:rPr lang="en-US" dirty="0" err="1"/>
              <a:t>zwaar</a:t>
            </a:r>
            <a:endParaRPr lang="en-US" dirty="0"/>
          </a:p>
          <a:p>
            <a:r>
              <a:rPr lang="en-US" dirty="0" err="1"/>
              <a:t>Uiteindelijk</a:t>
            </a:r>
            <a:r>
              <a:rPr lang="en-US" dirty="0"/>
              <a:t> </a:t>
            </a:r>
            <a:r>
              <a:rPr lang="en-US" dirty="0" err="1"/>
              <a:t>snaar</a:t>
            </a:r>
            <a:r>
              <a:rPr lang="en-US" dirty="0"/>
              <a:t> </a:t>
            </a:r>
            <a:r>
              <a:rPr lang="en-US" dirty="0" err="1"/>
              <a:t>eraf</a:t>
            </a:r>
            <a:endParaRPr lang="en-US" dirty="0"/>
          </a:p>
          <a:p>
            <a:r>
              <a:rPr lang="en-US" dirty="0" err="1"/>
              <a:t>Moeilijk</a:t>
            </a:r>
            <a:r>
              <a:rPr lang="en-US" dirty="0"/>
              <a:t> </a:t>
            </a:r>
            <a:r>
              <a:rPr lang="en-US" dirty="0" err="1"/>
              <a:t>bereikbaar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n-US" dirty="0" err="1"/>
              <a:t>Gangbaar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 met </a:t>
            </a:r>
            <a:r>
              <a:rPr lang="en-US" dirty="0" err="1"/>
              <a:t>kruipolie</a:t>
            </a:r>
            <a:endParaRPr lang="en-US" dirty="0"/>
          </a:p>
          <a:p>
            <a:r>
              <a:rPr lang="en-US" dirty="0" err="1"/>
              <a:t>Soldeerbout</a:t>
            </a:r>
            <a:r>
              <a:rPr lang="en-US" dirty="0"/>
              <a:t> </a:t>
            </a:r>
            <a:r>
              <a:rPr lang="en-US" dirty="0" err="1"/>
              <a:t>ertegenaan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E9A934A-221D-442E-ABCB-14EA3EE9F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90870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Kunststof</a:t>
            </a:r>
            <a:r>
              <a:rPr lang="en-US" dirty="0"/>
              <a:t> </a:t>
            </a:r>
            <a:r>
              <a:rPr lang="en-US" dirty="0" err="1"/>
              <a:t>schakeldelen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31" y="1700808"/>
            <a:ext cx="5406376" cy="4680520"/>
          </a:xfrm>
        </p:spPr>
      </p:pic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467544" y="1628800"/>
            <a:ext cx="3178696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2014: MG knop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omhoog</a:t>
            </a:r>
            <a:endParaRPr lang="en-US" dirty="0"/>
          </a:p>
          <a:p>
            <a:r>
              <a:rPr lang="en-US" dirty="0"/>
              <a:t>Veer </a:t>
            </a:r>
            <a:r>
              <a:rPr lang="en-US" dirty="0" err="1"/>
              <a:t>drukt</a:t>
            </a:r>
            <a:r>
              <a:rPr lang="en-US" dirty="0"/>
              <a:t> op </a:t>
            </a:r>
            <a:r>
              <a:rPr lang="en-US" dirty="0" err="1"/>
              <a:t>kraagje</a:t>
            </a:r>
            <a:endParaRPr lang="en-US" dirty="0"/>
          </a:p>
          <a:p>
            <a:r>
              <a:rPr lang="en-US" dirty="0" err="1"/>
              <a:t>Afgebrokkeld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n-US" dirty="0" err="1"/>
              <a:t>Gaatje</a:t>
            </a:r>
            <a:r>
              <a:rPr lang="en-US" dirty="0"/>
              <a:t> 1mm</a:t>
            </a:r>
          </a:p>
          <a:p>
            <a:r>
              <a:rPr lang="en-US" dirty="0" err="1"/>
              <a:t>Speld</a:t>
            </a:r>
            <a:endParaRPr lang="en-US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367200A-E6EE-4492-9F77-9DF564B03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5298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eerste</a:t>
            </a:r>
            <a:r>
              <a:rPr lang="en-US" dirty="0"/>
              <a:t> </a:t>
            </a:r>
            <a:r>
              <a:rPr lang="en-US" dirty="0" err="1"/>
              <a:t>Satellit</a:t>
            </a:r>
            <a:r>
              <a:rPr lang="en-US" dirty="0"/>
              <a:t>: Ocean Boy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060848"/>
            <a:ext cx="7715200" cy="4680520"/>
          </a:xfrm>
        </p:spPr>
        <p:txBody>
          <a:bodyPr>
            <a:normAutofit/>
          </a:bodyPr>
          <a:lstStyle/>
          <a:p>
            <a:r>
              <a:rPr lang="en-US" dirty="0"/>
              <a:t>1964 Ocean Boy 204</a:t>
            </a:r>
          </a:p>
          <a:p>
            <a:r>
              <a:rPr lang="en-US" dirty="0" err="1"/>
              <a:t>Enkelsuper</a:t>
            </a:r>
            <a:r>
              <a:rPr lang="en-US" dirty="0"/>
              <a:t> 3x KG, </a:t>
            </a:r>
            <a:br>
              <a:rPr lang="en-US" dirty="0"/>
            </a:br>
            <a:r>
              <a:rPr lang="en-US" dirty="0" err="1"/>
              <a:t>preselectie</a:t>
            </a:r>
            <a:endParaRPr lang="en-US" dirty="0"/>
          </a:p>
          <a:p>
            <a:r>
              <a:rPr lang="en-US" dirty="0" err="1"/>
              <a:t>Vertikale</a:t>
            </a:r>
            <a:r>
              <a:rPr lang="en-US" dirty="0"/>
              <a:t> </a:t>
            </a:r>
            <a:r>
              <a:rPr lang="en-US" dirty="0" err="1"/>
              <a:t>schalen</a:t>
            </a:r>
            <a:endParaRPr lang="en-US" dirty="0"/>
          </a:p>
          <a:p>
            <a:r>
              <a:rPr lang="en-US" dirty="0"/>
              <a:t>Max Grundig: </a:t>
            </a:r>
            <a:br>
              <a:rPr lang="en-US" dirty="0"/>
            </a:br>
            <a:r>
              <a:rPr lang="en-US" dirty="0"/>
              <a:t>Maak </a:t>
            </a:r>
            <a:r>
              <a:rPr lang="en-US" dirty="0" err="1"/>
              <a:t>iets</a:t>
            </a:r>
            <a:r>
              <a:rPr lang="en-US" dirty="0"/>
              <a:t>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mooiers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immigranten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N.Afrika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Midden </a:t>
            </a:r>
            <a:r>
              <a:rPr lang="en-US" dirty="0" err="1"/>
              <a:t>Oosten</a:t>
            </a:r>
            <a:endParaRPr lang="en-US" dirty="0"/>
          </a:p>
          <a:p>
            <a:r>
              <a:rPr lang="en-US" dirty="0"/>
              <a:t>4x KG, </a:t>
            </a:r>
            <a:r>
              <a:rPr lang="en-US" dirty="0" err="1"/>
              <a:t>Trommeltuner</a:t>
            </a:r>
            <a:r>
              <a:rPr lang="en-US" dirty="0"/>
              <a:t>, </a:t>
            </a:r>
            <a:r>
              <a:rPr lang="en-US" dirty="0" err="1"/>
              <a:t>Enkelsuper</a:t>
            </a:r>
            <a:endParaRPr lang="en-US" dirty="0"/>
          </a:p>
          <a:p>
            <a:endParaRPr lang="en-US" dirty="0"/>
          </a:p>
        </p:txBody>
      </p:sp>
      <p:pic>
        <p:nvPicPr>
          <p:cNvPr id="5" name="Afbeelding 4" descr="Afbeelding met elektronica, computer&#10;&#10;Automatisch gegenereerde beschrijving">
            <a:extLst>
              <a:ext uri="{FF2B5EF4-FFF2-40B4-BE49-F238E27FC236}">
                <a16:creationId xmlns:a16="http://schemas.microsoft.com/office/drawing/2014/main" id="{67D927AC-BD3F-45DC-82AE-98D9BE5FFB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17638"/>
            <a:ext cx="4520912" cy="3390684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F2B63A9-9158-4A70-A96D-A3B17ED5B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42156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664232"/>
            <a:ext cx="4825844" cy="421303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</a:t>
            </a:r>
            <a:r>
              <a:rPr lang="en-US" dirty="0" err="1"/>
              <a:t>Toebehoren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525963"/>
          </a:xfrm>
        </p:spPr>
        <p:txBody>
          <a:bodyPr/>
          <a:lstStyle/>
          <a:p>
            <a:r>
              <a:rPr lang="en-US" dirty="0" err="1"/>
              <a:t>Koffer</a:t>
            </a:r>
            <a:r>
              <a:rPr lang="en-US" dirty="0"/>
              <a:t> (</a:t>
            </a:r>
            <a:r>
              <a:rPr lang="en-US" dirty="0" err="1"/>
              <a:t>als</a:t>
            </a:r>
            <a:r>
              <a:rPr lang="en-US" dirty="0"/>
              <a:t> 7kg nog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genoeg</a:t>
            </a:r>
            <a:r>
              <a:rPr lang="en-US" dirty="0"/>
              <a:t> is)</a:t>
            </a:r>
          </a:p>
          <a:p>
            <a:r>
              <a:rPr lang="en-US" dirty="0"/>
              <a:t>SSB </a:t>
            </a:r>
            <a:r>
              <a:rPr lang="en-US" dirty="0" err="1"/>
              <a:t>Zusatz</a:t>
            </a:r>
            <a:endParaRPr lang="en-US" dirty="0"/>
          </a:p>
          <a:p>
            <a:r>
              <a:rPr lang="en-US" dirty="0" err="1"/>
              <a:t>Bootbouten</a:t>
            </a:r>
            <a:endParaRPr lang="en-US" dirty="0"/>
          </a:p>
          <a:p>
            <a:r>
              <a:rPr lang="en-US" dirty="0" err="1"/>
              <a:t>Antenne’s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C29FDAA-09D1-4A9B-9D8B-249372CCF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69000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9855"/>
          </a:xfrm>
        </p:spPr>
        <p:txBody>
          <a:bodyPr/>
          <a:lstStyle/>
          <a:p>
            <a:r>
              <a:rPr lang="en-US" dirty="0"/>
              <a:t>SSB </a:t>
            </a:r>
            <a:r>
              <a:rPr lang="en-US" dirty="0" err="1"/>
              <a:t>Zusatz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64493"/>
            <a:ext cx="8229600" cy="5518869"/>
          </a:xfrm>
        </p:spPr>
        <p:txBody>
          <a:bodyPr>
            <a:normAutofit/>
          </a:bodyPr>
          <a:lstStyle/>
          <a:p>
            <a:r>
              <a:rPr lang="en-US" dirty="0" err="1"/>
              <a:t>Enkelzijband</a:t>
            </a:r>
            <a:r>
              <a:rPr lang="en-US" dirty="0"/>
              <a:t>: </a:t>
            </a:r>
            <a:r>
              <a:rPr lang="en-US" dirty="0" err="1"/>
              <a:t>Uitzending</a:t>
            </a:r>
            <a:r>
              <a:rPr lang="en-US" dirty="0"/>
              <a:t> </a:t>
            </a:r>
            <a:r>
              <a:rPr lang="en-US" dirty="0" err="1"/>
              <a:t>zonder</a:t>
            </a:r>
            <a:r>
              <a:rPr lang="en-US" dirty="0"/>
              <a:t> </a:t>
            </a:r>
            <a:r>
              <a:rPr lang="en-US" dirty="0" err="1"/>
              <a:t>draaggolf</a:t>
            </a:r>
            <a:endParaRPr lang="en-US" dirty="0"/>
          </a:p>
          <a:p>
            <a:r>
              <a:rPr lang="en-US" dirty="0" err="1"/>
              <a:t>Ontvangen</a:t>
            </a:r>
            <a:r>
              <a:rPr lang="en-US" dirty="0"/>
              <a:t>: </a:t>
            </a:r>
            <a:r>
              <a:rPr lang="en-US" dirty="0" err="1"/>
              <a:t>zelf</a:t>
            </a:r>
            <a:r>
              <a:rPr lang="en-US" dirty="0"/>
              <a:t> </a:t>
            </a:r>
            <a:r>
              <a:rPr lang="en-US" dirty="0" err="1"/>
              <a:t>draaggolf</a:t>
            </a:r>
            <a:r>
              <a:rPr lang="en-US" dirty="0"/>
              <a:t> </a:t>
            </a:r>
            <a:r>
              <a:rPr lang="en-US" dirty="0" err="1"/>
              <a:t>toevoegen</a:t>
            </a:r>
            <a:endParaRPr lang="en-US" dirty="0"/>
          </a:p>
          <a:p>
            <a:endParaRPr lang="en-US" dirty="0"/>
          </a:p>
          <a:p>
            <a:r>
              <a:rPr lang="en-US" dirty="0"/>
              <a:t>BFO </a:t>
            </a:r>
            <a:r>
              <a:rPr lang="en-US" dirty="0" err="1"/>
              <a:t>werkt</a:t>
            </a:r>
            <a:r>
              <a:rPr lang="en-US" dirty="0"/>
              <a:t> </a:t>
            </a:r>
            <a:r>
              <a:rPr lang="en-US" dirty="0" err="1"/>
              <a:t>rond</a:t>
            </a:r>
            <a:r>
              <a:rPr lang="en-US" dirty="0"/>
              <a:t> MF</a:t>
            </a:r>
          </a:p>
          <a:p>
            <a:r>
              <a:rPr lang="en-US" dirty="0" err="1"/>
              <a:t>Liefst</a:t>
            </a:r>
            <a:r>
              <a:rPr lang="en-US" dirty="0"/>
              <a:t> </a:t>
            </a:r>
            <a:r>
              <a:rPr lang="en-US" dirty="0" err="1"/>
              <a:t>zwak</a:t>
            </a:r>
            <a:r>
              <a:rPr lang="en-US" dirty="0"/>
              <a:t> </a:t>
            </a:r>
            <a:r>
              <a:rPr lang="en-US" dirty="0" err="1"/>
              <a:t>signaal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 err="1"/>
              <a:t>handmatige</a:t>
            </a:r>
            <a:r>
              <a:rPr lang="en-US" dirty="0"/>
              <a:t> RF</a:t>
            </a:r>
          </a:p>
          <a:p>
            <a:r>
              <a:rPr lang="en-US" dirty="0" err="1"/>
              <a:t>Aansluiten</a:t>
            </a:r>
            <a:r>
              <a:rPr lang="en-US" dirty="0"/>
              <a:t>  </a:t>
            </a:r>
            <a:r>
              <a:rPr lang="en-US" dirty="0" err="1"/>
              <a:t>achterkant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Werkt</a:t>
            </a:r>
            <a:r>
              <a:rPr lang="en-US" dirty="0"/>
              <a:t> prima!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1B8E573-18DC-4F09-A03D-35DA25923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41</a:t>
            </a:fld>
            <a:endParaRPr lang="nl-NL"/>
          </a:p>
        </p:txBody>
      </p:sp>
      <p:pic>
        <p:nvPicPr>
          <p:cNvPr id="5" name="Afbeelding 4" descr="Afbeelding met adapter&#10;&#10;Automatisch gegenereerde beschrijving">
            <a:extLst>
              <a:ext uri="{FF2B5EF4-FFF2-40B4-BE49-F238E27FC236}">
                <a16:creationId xmlns:a16="http://schemas.microsoft.com/office/drawing/2014/main" id="{616E7685-B260-44E3-A1E9-2C9612EC18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1" t="14529" r="11466" b="12897"/>
          <a:stretch/>
        </p:blipFill>
        <p:spPr>
          <a:xfrm>
            <a:off x="4788024" y="2824281"/>
            <a:ext cx="4134724" cy="354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2984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67" y="116632"/>
            <a:ext cx="8883830" cy="6662873"/>
          </a:xfr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7E0FB9C-84B7-49B0-A10E-40F848821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50045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Satellit</a:t>
            </a:r>
            <a:r>
              <a:rPr lang="en-US" dirty="0"/>
              <a:t> op zee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1828800"/>
          </a:xfrm>
        </p:spPr>
        <p:txBody>
          <a:bodyPr/>
          <a:lstStyle/>
          <a:p>
            <a:r>
              <a:rPr lang="de-DE" dirty="0"/>
              <a:t>Zulassung für den eingeschränkten Seefunkempfang</a:t>
            </a:r>
          </a:p>
          <a:p>
            <a:r>
              <a:rPr lang="de-DE" dirty="0" err="1"/>
              <a:t>Schip</a:t>
            </a:r>
            <a:r>
              <a:rPr lang="de-DE" dirty="0"/>
              <a:t> </a:t>
            </a:r>
            <a:r>
              <a:rPr lang="de-DE" dirty="0" err="1"/>
              <a:t>beweegt</a:t>
            </a:r>
            <a:r>
              <a:rPr lang="de-DE" dirty="0"/>
              <a:t>: </a:t>
            </a:r>
            <a:r>
              <a:rPr lang="de-DE" dirty="0" err="1"/>
              <a:t>vastzetten</a:t>
            </a:r>
            <a:r>
              <a:rPr lang="de-DE" dirty="0"/>
              <a:t>!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92541"/>
            <a:ext cx="8208912" cy="3694010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A3DCBD7-FD7D-4EC7-B0B1-02061DFB7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43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73982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Antenne’s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96544"/>
          </a:xfrm>
        </p:spPr>
        <p:txBody>
          <a:bodyPr>
            <a:normAutofit/>
          </a:bodyPr>
          <a:lstStyle/>
          <a:p>
            <a:r>
              <a:rPr lang="en-US" dirty="0" err="1"/>
              <a:t>Schakelaar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intern / extern</a:t>
            </a:r>
          </a:p>
          <a:p>
            <a:r>
              <a:rPr lang="en-US" dirty="0"/>
              <a:t>Kan </a:t>
            </a:r>
            <a:r>
              <a:rPr lang="en-US" dirty="0" err="1"/>
              <a:t>antenne’s</a:t>
            </a:r>
            <a:r>
              <a:rPr lang="en-US" dirty="0"/>
              <a:t> </a:t>
            </a:r>
            <a:r>
              <a:rPr lang="en-US" dirty="0" err="1"/>
              <a:t>aansluiten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vergelijken</a:t>
            </a:r>
            <a:r>
              <a:rPr lang="en-US" dirty="0"/>
              <a:t>!</a:t>
            </a:r>
          </a:p>
          <a:p>
            <a:r>
              <a:rPr lang="en-US" dirty="0" err="1"/>
              <a:t>Mee</a:t>
            </a:r>
            <a:r>
              <a:rPr lang="en-US" dirty="0"/>
              <a:t> in </a:t>
            </a:r>
            <a:r>
              <a:rPr lang="en-US" dirty="0" err="1"/>
              <a:t>tas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E</a:t>
            </a:r>
            <a:r>
              <a:rPr lang="en-US" baseline="30000" dirty="0"/>
              <a:t>2</a:t>
            </a:r>
            <a:r>
              <a:rPr lang="en-US" dirty="0"/>
              <a:t>, 6–12 MHz</a:t>
            </a:r>
          </a:p>
          <a:p>
            <a:pPr lvl="1"/>
            <a:r>
              <a:rPr lang="en-US" dirty="0" err="1"/>
              <a:t>Klos</a:t>
            </a:r>
            <a:r>
              <a:rPr lang="en-US" dirty="0"/>
              <a:t> </a:t>
            </a:r>
            <a:r>
              <a:rPr lang="en-US" dirty="0" err="1"/>
              <a:t>draad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852936"/>
            <a:ext cx="5106144" cy="3829608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961E418-B4B6-4004-9F90-9E0B70167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44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32913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</a:t>
            </a:r>
            <a:r>
              <a:rPr lang="en-US" dirty="0" err="1"/>
              <a:t>Luisterproeven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/>
          </a:bodyPr>
          <a:lstStyle/>
          <a:p>
            <a:r>
              <a:rPr lang="en-US" dirty="0" err="1"/>
              <a:t>Latere</a:t>
            </a:r>
            <a:r>
              <a:rPr lang="en-US" dirty="0"/>
              <a:t> </a:t>
            </a:r>
            <a:r>
              <a:rPr lang="en-US" dirty="0" err="1"/>
              <a:t>ontwikkelingen</a:t>
            </a:r>
            <a:r>
              <a:rPr lang="en-US" dirty="0"/>
              <a:t>,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kregen</a:t>
            </a:r>
            <a:r>
              <a:rPr lang="en-US" dirty="0"/>
              <a:t> de </a:t>
            </a:r>
            <a:r>
              <a:rPr lang="en-US" dirty="0" err="1"/>
              <a:t>latere</a:t>
            </a:r>
            <a:r>
              <a:rPr lang="en-US" dirty="0"/>
              <a:t> </a:t>
            </a:r>
            <a:r>
              <a:rPr lang="en-US" dirty="0" err="1"/>
              <a:t>Satellits</a:t>
            </a:r>
            <a:r>
              <a:rPr lang="en-US" dirty="0"/>
              <a:t> </a:t>
            </a:r>
            <a:r>
              <a:rPr lang="en-US" dirty="0" err="1"/>
              <a:t>allemaal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Digitale</a:t>
            </a:r>
            <a:r>
              <a:rPr lang="en-US" dirty="0"/>
              <a:t> </a:t>
            </a:r>
            <a:r>
              <a:rPr lang="en-US" dirty="0" err="1"/>
              <a:t>uitlezing</a:t>
            </a:r>
            <a:r>
              <a:rPr lang="en-US" dirty="0"/>
              <a:t> met counter</a:t>
            </a:r>
          </a:p>
          <a:p>
            <a:pPr lvl="1"/>
            <a:r>
              <a:rPr lang="en-US" dirty="0" err="1"/>
              <a:t>Digitale</a:t>
            </a:r>
            <a:r>
              <a:rPr lang="en-US" dirty="0"/>
              <a:t> </a:t>
            </a:r>
            <a:r>
              <a:rPr lang="en-US" dirty="0" err="1"/>
              <a:t>aansturing</a:t>
            </a:r>
            <a:r>
              <a:rPr lang="en-US" dirty="0"/>
              <a:t> met PLL + </a:t>
            </a:r>
            <a:r>
              <a:rPr lang="en-US" dirty="0" err="1"/>
              <a:t>uP</a:t>
            </a:r>
            <a:endParaRPr lang="en-US" dirty="0"/>
          </a:p>
          <a:p>
            <a:pPr lvl="1"/>
            <a:r>
              <a:rPr lang="en-US" dirty="0" err="1"/>
              <a:t>Hoge</a:t>
            </a:r>
            <a:r>
              <a:rPr lang="en-US" dirty="0"/>
              <a:t> 1e MF, tot 55000kHz (</a:t>
            </a:r>
            <a:r>
              <a:rPr lang="en-US" dirty="0" err="1"/>
              <a:t>kristalfilter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Geheugens</a:t>
            </a:r>
            <a:endParaRPr lang="en-US" dirty="0"/>
          </a:p>
          <a:p>
            <a:r>
              <a:rPr lang="en-US" dirty="0" err="1"/>
              <a:t>Vgl</a:t>
            </a:r>
            <a:r>
              <a:rPr lang="en-US" dirty="0"/>
              <a:t> met Philips D2935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helemaal</a:t>
            </a:r>
            <a:r>
              <a:rPr lang="en-US" dirty="0"/>
              <a:t> </a:t>
            </a:r>
            <a:r>
              <a:rPr lang="en-US" dirty="0" err="1"/>
              <a:t>eerlijk</a:t>
            </a:r>
            <a:endParaRPr lang="en-US" dirty="0"/>
          </a:p>
          <a:p>
            <a:r>
              <a:rPr lang="en-US" dirty="0"/>
              <a:t>De 2100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behoorlijk</a:t>
            </a:r>
            <a:r>
              <a:rPr lang="en-US" dirty="0"/>
              <a:t> </a:t>
            </a:r>
            <a:r>
              <a:rPr lang="en-US" dirty="0" err="1"/>
              <a:t>goeie</a:t>
            </a:r>
            <a:r>
              <a:rPr lang="en-US" dirty="0"/>
              <a:t> radio!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C4C17BB-3F22-4C94-B2E6-8881E4204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45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94363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kun je </a:t>
            </a:r>
            <a:r>
              <a:rPr lang="en-US" dirty="0" err="1"/>
              <a:t>horen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FM is heel </a:t>
            </a:r>
            <a:r>
              <a:rPr lang="en-US" dirty="0" err="1"/>
              <a:t>goed</a:t>
            </a:r>
            <a:r>
              <a:rPr lang="en-US" dirty="0"/>
              <a:t>, audio </a:t>
            </a:r>
            <a:r>
              <a:rPr lang="en-US" dirty="0" err="1"/>
              <a:t>ook</a:t>
            </a:r>
            <a:endParaRPr lang="en-US" dirty="0"/>
          </a:p>
          <a:p>
            <a:r>
              <a:rPr lang="en-US" dirty="0"/>
              <a:t>LG: </a:t>
            </a:r>
            <a:r>
              <a:rPr lang="en-US" dirty="0" err="1"/>
              <a:t>Hoeveel</a:t>
            </a:r>
            <a:r>
              <a:rPr lang="en-US" dirty="0"/>
              <a:t> stations </a:t>
            </a:r>
            <a:r>
              <a:rPr lang="en-US" dirty="0" err="1"/>
              <a:t>zijn</a:t>
            </a:r>
            <a:r>
              <a:rPr lang="en-US" dirty="0"/>
              <a:t> er </a:t>
            </a:r>
            <a:r>
              <a:rPr lang="en-US" dirty="0" err="1"/>
              <a:t>nog</a:t>
            </a:r>
            <a:endParaRPr lang="en-US" dirty="0"/>
          </a:p>
          <a:p>
            <a:r>
              <a:rPr lang="en-US" dirty="0"/>
              <a:t>Op 75m </a:t>
            </a:r>
            <a:r>
              <a:rPr lang="en-US" dirty="0" err="1"/>
              <a:t>vgl</a:t>
            </a:r>
            <a:r>
              <a:rPr lang="en-US" dirty="0"/>
              <a:t> </a:t>
            </a:r>
            <a:r>
              <a:rPr lang="en-US" dirty="0" err="1"/>
              <a:t>ingebouwde</a:t>
            </a:r>
            <a:r>
              <a:rPr lang="en-US" dirty="0"/>
              <a:t> met 80m-loop</a:t>
            </a:r>
          </a:p>
          <a:p>
            <a:r>
              <a:rPr lang="en-US" dirty="0" err="1"/>
              <a:t>Voor</a:t>
            </a:r>
            <a:r>
              <a:rPr lang="en-US" dirty="0"/>
              <a:t> 49/41/31/25 meter: </a:t>
            </a:r>
            <a:r>
              <a:rPr lang="en-US" dirty="0" err="1"/>
              <a:t>raamantenne</a:t>
            </a:r>
            <a:endParaRPr lang="en-US" dirty="0"/>
          </a:p>
          <a:p>
            <a:r>
              <a:rPr lang="en-US" dirty="0"/>
              <a:t>Kun je 31m-stations </a:t>
            </a:r>
            <a:r>
              <a:rPr lang="en-US" dirty="0" err="1"/>
              <a:t>horen</a:t>
            </a:r>
            <a:r>
              <a:rPr lang="en-US" dirty="0"/>
              <a:t> </a:t>
            </a:r>
            <a:r>
              <a:rPr lang="en-US" dirty="0" err="1"/>
              <a:t>rond</a:t>
            </a:r>
            <a:r>
              <a:rPr lang="en-US" dirty="0"/>
              <a:t> 5500kHz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Antenne</a:t>
            </a:r>
            <a:r>
              <a:rPr lang="en-US" dirty="0"/>
              <a:t> </a:t>
            </a:r>
            <a:r>
              <a:rPr lang="en-US" dirty="0" err="1"/>
              <a:t>afstemmen</a:t>
            </a:r>
            <a:r>
              <a:rPr lang="en-US" dirty="0"/>
              <a:t> op 10MHz!)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BF8C828-496A-433D-BE1D-9DBABFAA9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46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78702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Meenemen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781128"/>
          </a:xfrm>
        </p:spPr>
        <p:txBody>
          <a:bodyPr/>
          <a:lstStyle/>
          <a:p>
            <a:r>
              <a:rPr lang="en-US" dirty="0" err="1"/>
              <a:t>Satellit</a:t>
            </a:r>
            <a:r>
              <a:rPr lang="en-US" dirty="0"/>
              <a:t> 2100</a:t>
            </a:r>
          </a:p>
          <a:p>
            <a:r>
              <a:rPr lang="en-US" dirty="0"/>
              <a:t>SSB </a:t>
            </a:r>
            <a:r>
              <a:rPr lang="en-US" dirty="0" err="1"/>
              <a:t>Zusatz</a:t>
            </a:r>
            <a:endParaRPr lang="en-US" dirty="0"/>
          </a:p>
          <a:p>
            <a:r>
              <a:rPr lang="en-US" dirty="0" err="1"/>
              <a:t>Spidola</a:t>
            </a:r>
            <a:r>
              <a:rPr lang="en-US" dirty="0"/>
              <a:t> (</a:t>
            </a:r>
            <a:r>
              <a:rPr lang="en-US" dirty="0" err="1"/>
              <a:t>trommel</a:t>
            </a:r>
            <a:r>
              <a:rPr lang="en-US" dirty="0"/>
              <a:t>)</a:t>
            </a:r>
          </a:p>
          <a:p>
            <a:r>
              <a:rPr lang="en-US" dirty="0"/>
              <a:t>Ocean Boy 204</a:t>
            </a:r>
          </a:p>
          <a:p>
            <a:r>
              <a:rPr lang="en-US" dirty="0"/>
              <a:t>Philips D2935</a:t>
            </a:r>
          </a:p>
          <a:p>
            <a:r>
              <a:rPr lang="en-US"/>
              <a:t>E</a:t>
            </a:r>
            <a:r>
              <a:rPr lang="en-US" baseline="30000"/>
              <a:t>2</a:t>
            </a:r>
            <a:r>
              <a:rPr lang="en-US"/>
              <a:t> </a:t>
            </a:r>
            <a:r>
              <a:rPr lang="en-US" dirty="0" err="1"/>
              <a:t>Antenne</a:t>
            </a:r>
            <a:endParaRPr lang="en-US" dirty="0"/>
          </a:p>
          <a:p>
            <a:r>
              <a:rPr lang="en-US" dirty="0" err="1"/>
              <a:t>Houten</a:t>
            </a:r>
            <a:r>
              <a:rPr lang="en-US" dirty="0"/>
              <a:t> speaker</a:t>
            </a:r>
          </a:p>
          <a:p>
            <a:endParaRPr lang="nl-NL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4788024" y="1628800"/>
            <a:ext cx="3754760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Folders, Bon</a:t>
            </a:r>
          </a:p>
          <a:p>
            <a:r>
              <a:rPr lang="en-US" dirty="0" err="1"/>
              <a:t>Consumentengids</a:t>
            </a:r>
            <a:endParaRPr lang="en-US" dirty="0"/>
          </a:p>
          <a:p>
            <a:r>
              <a:rPr lang="en-US" dirty="0" err="1"/>
              <a:t>Artikel</a:t>
            </a:r>
            <a:r>
              <a:rPr lang="en-US" dirty="0"/>
              <a:t> Sat2000</a:t>
            </a:r>
          </a:p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D1076E9-C050-4B54-A6CF-9855662DE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47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9366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640"/>
            <a:ext cx="9054408" cy="621736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2404" y="908720"/>
            <a:ext cx="8229600" cy="1143000"/>
          </a:xfrm>
        </p:spPr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Satellit</a:t>
            </a:r>
            <a:r>
              <a:rPr lang="en-US" dirty="0"/>
              <a:t> 205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419710E-8E6E-43C4-BA17-A7BCDF8E0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1638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C9555C-0536-4AA7-B04C-C8F35987E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Ondertussen in Eindhoven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AE6A5F-866F-4DAE-B5F6-E4C266572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/>
          <a:lstStyle/>
          <a:p>
            <a:r>
              <a:rPr lang="nl-NL" dirty="0"/>
              <a:t>Philips L6X38T / 22RL798 (1967-70)</a:t>
            </a:r>
          </a:p>
          <a:p>
            <a:r>
              <a:rPr lang="nl-NL" dirty="0"/>
              <a:t>L, M, 4xK, FM</a:t>
            </a:r>
          </a:p>
          <a:p>
            <a:r>
              <a:rPr lang="nl-NL" dirty="0" err="1"/>
              <a:t>Enkelsuper</a:t>
            </a:r>
            <a:r>
              <a:rPr lang="nl-NL" dirty="0"/>
              <a:t>, geen</a:t>
            </a:r>
          </a:p>
          <a:p>
            <a:pPr lvl="1"/>
            <a:r>
              <a:rPr lang="nl-NL" dirty="0"/>
              <a:t>RF voortrap</a:t>
            </a:r>
          </a:p>
          <a:p>
            <a:pPr lvl="1"/>
            <a:r>
              <a:rPr lang="nl-NL" dirty="0"/>
              <a:t>BFO</a:t>
            </a:r>
          </a:p>
          <a:p>
            <a:pPr lvl="1"/>
            <a:r>
              <a:rPr lang="nl-NL" dirty="0"/>
              <a:t>Bandspreiding</a:t>
            </a:r>
          </a:p>
          <a:p>
            <a:r>
              <a:rPr lang="nl-NL" dirty="0"/>
              <a:t>Goeie FM </a:t>
            </a:r>
          </a:p>
          <a:p>
            <a:r>
              <a:rPr lang="nl-NL" dirty="0"/>
              <a:t>Prima Audio!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4EC6EA6-0E1F-4C17-8FC6-A34F8D945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6</a:t>
            </a:fld>
            <a:endParaRPr lang="nl-NL"/>
          </a:p>
        </p:txBody>
      </p:sp>
      <p:pic>
        <p:nvPicPr>
          <p:cNvPr id="6" name="Afbeelding 5" descr="Afbeelding met binnen&#10;&#10;Automatisch gegenereerde beschrijving">
            <a:extLst>
              <a:ext uri="{FF2B5EF4-FFF2-40B4-BE49-F238E27FC236}">
                <a16:creationId xmlns:a16="http://schemas.microsoft.com/office/drawing/2014/main" id="{B1D4D29F-75EB-468E-B064-78CAB9C9E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421675"/>
            <a:ext cx="5000104" cy="375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20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tekst, elektronica&#10;&#10;Automatisch gegenereerde beschrijving">
            <a:extLst>
              <a:ext uri="{FF2B5EF4-FFF2-40B4-BE49-F238E27FC236}">
                <a16:creationId xmlns:a16="http://schemas.microsoft.com/office/drawing/2014/main" id="{CDA35631-F783-4F08-BA1B-4808A4118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89954"/>
            <a:ext cx="4377141" cy="45259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6888" cy="1143000"/>
          </a:xfrm>
        </p:spPr>
        <p:txBody>
          <a:bodyPr/>
          <a:lstStyle/>
          <a:p>
            <a:r>
              <a:rPr lang="en-US" dirty="0" err="1"/>
              <a:t>Satellit</a:t>
            </a:r>
            <a:r>
              <a:rPr lang="en-US" dirty="0"/>
              <a:t> 208 </a:t>
            </a:r>
            <a:r>
              <a:rPr lang="en-US" dirty="0" err="1"/>
              <a:t>en</a:t>
            </a:r>
            <a:r>
              <a:rPr lang="en-US" dirty="0"/>
              <a:t> 210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1967 </a:t>
            </a:r>
            <a:r>
              <a:rPr lang="en-US" dirty="0" err="1"/>
              <a:t>en</a:t>
            </a:r>
            <a:r>
              <a:rPr lang="en-US" dirty="0"/>
              <a:t> 1969</a:t>
            </a:r>
          </a:p>
          <a:p>
            <a:r>
              <a:rPr lang="en-US" dirty="0" err="1"/>
              <a:t>Dubbelsuper</a:t>
            </a:r>
            <a:endParaRPr lang="en-US" dirty="0"/>
          </a:p>
          <a:p>
            <a:r>
              <a:rPr lang="en-US" dirty="0" err="1"/>
              <a:t>Inprikbare</a:t>
            </a:r>
            <a:r>
              <a:rPr lang="en-US" dirty="0"/>
              <a:t> SSB unit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8492437-955E-4C4A-B09C-D2E8C1394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7</a:t>
            </a:fld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8" t="54276" r="13515" b="107"/>
          <a:stretch/>
        </p:blipFill>
        <p:spPr>
          <a:xfrm>
            <a:off x="572615" y="4005064"/>
            <a:ext cx="4957393" cy="259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48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1143000"/>
          </a:xfrm>
        </p:spPr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Satellit</a:t>
            </a:r>
            <a:r>
              <a:rPr lang="en-US" dirty="0"/>
              <a:t> 210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62664" cy="5184576"/>
          </a:xfr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C3B7A59-E7E2-4BB7-9331-445E1DAC3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8</a:t>
            </a:fld>
            <a:endParaRPr lang="nl-NL"/>
          </a:p>
        </p:txBody>
      </p:sp>
      <p:sp>
        <p:nvSpPr>
          <p:cNvPr id="5" name="Tekstballon: rechthoek 4">
            <a:extLst>
              <a:ext uri="{FF2B5EF4-FFF2-40B4-BE49-F238E27FC236}">
                <a16:creationId xmlns:a16="http://schemas.microsoft.com/office/drawing/2014/main" id="{57276D61-49D7-4142-A3C3-553DD1AB9B2A}"/>
              </a:ext>
            </a:extLst>
          </p:cNvPr>
          <p:cNvSpPr/>
          <p:nvPr/>
        </p:nvSpPr>
        <p:spPr>
          <a:xfrm>
            <a:off x="6660232" y="274638"/>
            <a:ext cx="2119362" cy="576064"/>
          </a:xfrm>
          <a:prstGeom prst="wedgeRectCallout">
            <a:avLst>
              <a:gd name="adj1" fmla="val -36751"/>
              <a:gd name="adj2" fmla="val 4518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“</a:t>
            </a:r>
            <a:r>
              <a:rPr lang="nl-NL" sz="3200" dirty="0"/>
              <a:t>Ruitertjes</a:t>
            </a:r>
            <a:r>
              <a:rPr lang="nl-NL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7862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8067F5-9A5D-4A49-8B81-03332C211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doet Philips (Oostenrijk)?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493766-18D6-424B-BAA6-1515D2D2F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r>
              <a:rPr lang="nl-NL" dirty="0"/>
              <a:t>Philips 50IC361, </a:t>
            </a:r>
            <a:r>
              <a:rPr lang="nl-NL" dirty="0" err="1"/>
              <a:t>Hurricane</a:t>
            </a:r>
            <a:r>
              <a:rPr lang="nl-NL" dirty="0"/>
              <a:t> de Luxe (1971)</a:t>
            </a:r>
          </a:p>
          <a:p>
            <a:r>
              <a:rPr lang="nl-NL" dirty="0"/>
              <a:t>L/M/3xK/F</a:t>
            </a:r>
          </a:p>
          <a:p>
            <a:endParaRPr lang="nl-NL" dirty="0"/>
          </a:p>
          <a:p>
            <a:r>
              <a:rPr lang="nl-NL" dirty="0"/>
              <a:t>3 FM </a:t>
            </a:r>
            <a:r>
              <a:rPr lang="nl-NL" dirty="0" err="1"/>
              <a:t>presets</a:t>
            </a:r>
            <a:r>
              <a:rPr lang="nl-NL" dirty="0"/>
              <a:t>, </a:t>
            </a:r>
            <a:br>
              <a:rPr lang="nl-NL" dirty="0"/>
            </a:br>
            <a:r>
              <a:rPr lang="nl-NL" dirty="0"/>
              <a:t>goed geluid:</a:t>
            </a:r>
            <a:br>
              <a:rPr lang="nl-NL" dirty="0"/>
            </a:br>
            <a:r>
              <a:rPr lang="nl-NL" dirty="0"/>
              <a:t>meer omroep</a:t>
            </a:r>
          </a:p>
          <a:p>
            <a:r>
              <a:rPr lang="nl-NL" dirty="0"/>
              <a:t>Klinkt echt heel </a:t>
            </a:r>
            <a:br>
              <a:rPr lang="nl-NL" dirty="0"/>
            </a:br>
            <a:r>
              <a:rPr lang="nl-NL" dirty="0"/>
              <a:t>erg mooi!!</a:t>
            </a:r>
          </a:p>
          <a:p>
            <a:endParaRPr lang="nl-NL" dirty="0"/>
          </a:p>
        </p:txBody>
      </p:sp>
      <p:pic>
        <p:nvPicPr>
          <p:cNvPr id="5" name="Afbeelding 4" descr="Afbeelding met tekst, magnetron, binnen, oven&#10;&#10;Automatisch gegenereerde beschrijving">
            <a:extLst>
              <a:ext uri="{FF2B5EF4-FFF2-40B4-BE49-F238E27FC236}">
                <a16:creationId xmlns:a16="http://schemas.microsoft.com/office/drawing/2014/main" id="{787E0CA5-1032-44D4-83BB-D7E5DBF08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517413"/>
            <a:ext cx="5487172" cy="382332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BC470A-5D73-455B-BCFE-C73187288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1008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1240</Words>
  <Application>Microsoft Office PowerPoint</Application>
  <PresentationFormat>Diavoorstelling (4:3)</PresentationFormat>
  <Paragraphs>294</Paragraphs>
  <Slides>47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47</vt:i4>
      </vt:variant>
    </vt:vector>
  </HeadingPairs>
  <TitlesOfParts>
    <vt:vector size="50" baseType="lpstr">
      <vt:lpstr>Arial</vt:lpstr>
      <vt:lpstr>Calibri</vt:lpstr>
      <vt:lpstr>Office-thema</vt:lpstr>
      <vt:lpstr>Grundig Satellit 2100</vt:lpstr>
      <vt:lpstr>Wat gaan we doen vanavond?</vt:lpstr>
      <vt:lpstr>1. Grundig Satellit 1964-96</vt:lpstr>
      <vt:lpstr>Voor de eerste Satellit: Ocean Boy</vt:lpstr>
      <vt:lpstr>De Satellit 205</vt:lpstr>
      <vt:lpstr>Ondertussen in Eindhoven</vt:lpstr>
      <vt:lpstr>Satellit 208 en 210</vt:lpstr>
      <vt:lpstr>De Satellit 210</vt:lpstr>
      <vt:lpstr>Wat doet Philips (Oostenrijk)?</vt:lpstr>
      <vt:lpstr>Satellit 2000 / 2100</vt:lpstr>
      <vt:lpstr>Digiloge Satellits: 3000 uit 1977</vt:lpstr>
      <vt:lpstr>Digitale Satellits</vt:lpstr>
      <vt:lpstr>Deed Philips ook: D2935 / D2999</vt:lpstr>
      <vt:lpstr>Satellit 900 aka Eton E1</vt:lpstr>
      <vt:lpstr>2. De Satellit 2000 en 2100</vt:lpstr>
      <vt:lpstr>Vampiergebruik  1,2W</vt:lpstr>
      <vt:lpstr>PowerPoint-presentatie</vt:lpstr>
      <vt:lpstr>Ontvangstbereik: 3 Tuners</vt:lpstr>
      <vt:lpstr>Techniek van Jaren 70</vt:lpstr>
      <vt:lpstr>PowerPoint-presentatie</vt:lpstr>
      <vt:lpstr>PowerPoint-presentatie</vt:lpstr>
      <vt:lpstr>Trommeltuner voor KG</vt:lpstr>
      <vt:lpstr>Geluidskwaliteit</vt:lpstr>
      <vt:lpstr>Losse speaker aansluiten</vt:lpstr>
      <vt:lpstr>Satellit op Marktplaats</vt:lpstr>
      <vt:lpstr>Deze Satellit 2100</vt:lpstr>
      <vt:lpstr>3. Dubbelsupers</vt:lpstr>
      <vt:lpstr>De Superheterodyne</vt:lpstr>
      <vt:lpstr>Beperkingen van Superhet</vt:lpstr>
      <vt:lpstr>Spiegels: Preselectie</vt:lpstr>
      <vt:lpstr>Dubbelsuper</vt:lpstr>
      <vt:lpstr>Keuze van 1e MF</vt:lpstr>
      <vt:lpstr>Spiegelonderdrukking (Sat2000)</vt:lpstr>
      <vt:lpstr>Afstemnauwkeurigheid</vt:lpstr>
      <vt:lpstr>4. Sterke en  Zwakke Kanten</vt:lpstr>
      <vt:lpstr>Antenne is bijzonder</vt:lpstr>
      <vt:lpstr>Sleepcontacten</vt:lpstr>
      <vt:lpstr>Draaicondensators</vt:lpstr>
      <vt:lpstr>Kunststof schakeldelen</vt:lpstr>
      <vt:lpstr>5. Toebehoren</vt:lpstr>
      <vt:lpstr>SSB Zusatz</vt:lpstr>
      <vt:lpstr>PowerPoint-presentatie</vt:lpstr>
      <vt:lpstr>De Satellit op zee</vt:lpstr>
      <vt:lpstr>Antenne’s</vt:lpstr>
      <vt:lpstr>6. Luisterproeven</vt:lpstr>
      <vt:lpstr>Wat kun je horen</vt:lpstr>
      <vt:lpstr>Meenemen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Raamantenne’s</dc:title>
  <dc:creator>Gerard</dc:creator>
  <cp:lastModifiedBy>Gerard Tel</cp:lastModifiedBy>
  <cp:revision>85</cp:revision>
  <dcterms:created xsi:type="dcterms:W3CDTF">2017-10-21T08:43:49Z</dcterms:created>
  <dcterms:modified xsi:type="dcterms:W3CDTF">2023-02-09T13:28:45Z</dcterms:modified>
</cp:coreProperties>
</file>