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3" r:id="rId3"/>
    <p:sldId id="264" r:id="rId4"/>
    <p:sldId id="265" r:id="rId5"/>
    <p:sldId id="272" r:id="rId6"/>
    <p:sldId id="273" r:id="rId7"/>
    <p:sldId id="274" r:id="rId8"/>
    <p:sldId id="275" r:id="rId9"/>
    <p:sldId id="276" r:id="rId10"/>
    <p:sldId id="277" r:id="rId11"/>
    <p:sldId id="278" r:id="rId12"/>
    <p:sldId id="279" r:id="rId13"/>
    <p:sldId id="280" r:id="rId14"/>
    <p:sldId id="281" r:id="rId15"/>
    <p:sldId id="282" r:id="rId16"/>
    <p:sldId id="283" r:id="rId17"/>
    <p:sldId id="267" r:id="rId18"/>
    <p:sldId id="284" r:id="rId19"/>
    <p:sldId id="301" r:id="rId20"/>
    <p:sldId id="285" r:id="rId21"/>
    <p:sldId id="286" r:id="rId22"/>
    <p:sldId id="292" r:id="rId23"/>
    <p:sldId id="291" r:id="rId24"/>
    <p:sldId id="293" r:id="rId25"/>
    <p:sldId id="289" r:id="rId26"/>
    <p:sldId id="290" r:id="rId27"/>
    <p:sldId id="287" r:id="rId28"/>
    <p:sldId id="268" r:id="rId29"/>
    <p:sldId id="296" r:id="rId30"/>
    <p:sldId id="297" r:id="rId31"/>
    <p:sldId id="298" r:id="rId32"/>
    <p:sldId id="299" r:id="rId33"/>
    <p:sldId id="269" r:id="rId34"/>
    <p:sldId id="294" r:id="rId35"/>
    <p:sldId id="270" r:id="rId36"/>
    <p:sldId id="271" r:id="rId37"/>
    <p:sldId id="295" r:id="rId38"/>
    <p:sldId id="300" r:id="rId39"/>
    <p:sldId id="262" r:id="rId4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27" autoAdjust="0"/>
  </p:normalViewPr>
  <p:slideViewPr>
    <p:cSldViewPr>
      <p:cViewPr varScale="1">
        <p:scale>
          <a:sx n="72" d="100"/>
          <a:sy n="72" d="100"/>
        </p:scale>
        <p:origin x="8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0C1D4-53C7-4B68-A3C2-D4A6196F4E6C}" type="datetimeFigureOut">
              <a:rPr lang="nl-NL" smtClean="0"/>
              <a:t>25-3-2020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94705-10E9-42EC-A75B-D5899C4CA301}" type="slidenum">
              <a:rPr lang="nl-NL" smtClean="0"/>
              <a:t>‹nr.›</a:t>
            </a:fld>
            <a:endParaRPr lang="nl-NL"/>
          </a:p>
        </p:txBody>
      </p:sp>
    </p:spTree>
    <p:extLst>
      <p:ext uri="{BB962C8B-B14F-4D97-AF65-F5344CB8AC3E}">
        <p14:creationId xmlns:p14="http://schemas.microsoft.com/office/powerpoint/2010/main" val="2925298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A13B6C6-57BB-459F-8B9C-0EA46A6A16BA}" type="datetime1">
              <a:rPr lang="nl-NL" smtClean="0"/>
              <a:t>25-3-2020</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361534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96D8BDF-8373-454D-A4BB-E47E11E1AA61}" type="datetime1">
              <a:rPr lang="nl-NL" smtClean="0"/>
              <a:t>25-3-2020</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48264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EED7515-C342-4352-ADA1-0B85F99BE789}" type="datetime1">
              <a:rPr lang="nl-NL" smtClean="0"/>
              <a:t>25-3-2020</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376546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8C829E4-417C-449B-897A-66246F1687F1}" type="datetime1">
              <a:rPr lang="nl-NL" smtClean="0"/>
              <a:t>25-3-2020</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lvl1pPr>
              <a:defRPr sz="2000"/>
            </a:lvl1pPr>
          </a:lstStyle>
          <a:p>
            <a:fld id="{B205BBD5-B01C-4644-AB10-59F11E567185}" type="slidenum">
              <a:rPr lang="nl-NL" smtClean="0"/>
              <a:pPr/>
              <a:t>‹nr.›</a:t>
            </a:fld>
            <a:endParaRPr lang="nl-NL" dirty="0"/>
          </a:p>
        </p:txBody>
      </p:sp>
    </p:spTree>
    <p:extLst>
      <p:ext uri="{BB962C8B-B14F-4D97-AF65-F5344CB8AC3E}">
        <p14:creationId xmlns:p14="http://schemas.microsoft.com/office/powerpoint/2010/main" val="68590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B0B2A43-53FB-4AF3-8686-4B63EEFDA875}" type="datetime1">
              <a:rPr lang="nl-NL" smtClean="0"/>
              <a:t>25-3-2020</a:t>
            </a:fld>
            <a:endParaRPr lang="nl-NL"/>
          </a:p>
        </p:txBody>
      </p:sp>
      <p:sp>
        <p:nvSpPr>
          <p:cNvPr id="5" name="Tijdelijke aanduiding voor voettekst 4"/>
          <p:cNvSpPr>
            <a:spLocks noGrp="1"/>
          </p:cNvSpPr>
          <p:nvPr>
            <p:ph type="ftr" sz="quarter" idx="11"/>
          </p:nvPr>
        </p:nvSpPr>
        <p:spPr/>
        <p:txBody>
          <a:bodyPr/>
          <a:lstStyle/>
          <a:p>
            <a:r>
              <a:rPr lang="nl-NL"/>
              <a:t>Dia &lt;#&gt;</a:t>
            </a:r>
          </a:p>
        </p:txBody>
      </p:sp>
      <p:sp>
        <p:nvSpPr>
          <p:cNvPr id="6" name="Tijdelijke aanduiding voor dianummer 5"/>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96607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D55BBBF-0B0F-42FE-89E4-F6F1DFC5764A}" type="datetime1">
              <a:rPr lang="nl-NL" smtClean="0"/>
              <a:t>25-3-2020</a:t>
            </a:fld>
            <a:endParaRPr lang="nl-NL"/>
          </a:p>
        </p:txBody>
      </p:sp>
      <p:sp>
        <p:nvSpPr>
          <p:cNvPr id="6" name="Tijdelijke aanduiding voor voettekst 5"/>
          <p:cNvSpPr>
            <a:spLocks noGrp="1"/>
          </p:cNvSpPr>
          <p:nvPr>
            <p:ph type="ftr" sz="quarter" idx="11"/>
          </p:nvPr>
        </p:nvSpPr>
        <p:spPr/>
        <p:txBody>
          <a:bodyPr/>
          <a:lstStyle/>
          <a:p>
            <a:r>
              <a:rPr lang="nl-NL"/>
              <a:t>Dia &lt;#&gt;</a:t>
            </a:r>
          </a:p>
        </p:txBody>
      </p:sp>
      <p:sp>
        <p:nvSpPr>
          <p:cNvPr id="7" name="Tijdelijke aanduiding voor dianummer 6"/>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16593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9A7EF9A-D9B7-4D9B-8CBF-0872B9E1C7F8}" type="datetime1">
              <a:rPr lang="nl-NL" smtClean="0"/>
              <a:t>25-3-2020</a:t>
            </a:fld>
            <a:endParaRPr lang="nl-NL"/>
          </a:p>
        </p:txBody>
      </p:sp>
      <p:sp>
        <p:nvSpPr>
          <p:cNvPr id="8" name="Tijdelijke aanduiding voor voettekst 7"/>
          <p:cNvSpPr>
            <a:spLocks noGrp="1"/>
          </p:cNvSpPr>
          <p:nvPr>
            <p:ph type="ftr" sz="quarter" idx="11"/>
          </p:nvPr>
        </p:nvSpPr>
        <p:spPr/>
        <p:txBody>
          <a:bodyPr/>
          <a:lstStyle/>
          <a:p>
            <a:r>
              <a:rPr lang="nl-NL"/>
              <a:t>Dia &lt;#&gt;</a:t>
            </a:r>
          </a:p>
        </p:txBody>
      </p:sp>
      <p:sp>
        <p:nvSpPr>
          <p:cNvPr id="9" name="Tijdelijke aanduiding voor dianummer 8"/>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338506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7A52A86-9839-467E-82EA-78A70C91A548}" type="datetime1">
              <a:rPr lang="nl-NL" smtClean="0"/>
              <a:t>25-3-2020</a:t>
            </a:fld>
            <a:endParaRPr lang="nl-NL"/>
          </a:p>
        </p:txBody>
      </p:sp>
      <p:sp>
        <p:nvSpPr>
          <p:cNvPr id="4" name="Tijdelijke aanduiding voor voettekst 3"/>
          <p:cNvSpPr>
            <a:spLocks noGrp="1"/>
          </p:cNvSpPr>
          <p:nvPr>
            <p:ph type="ftr" sz="quarter" idx="11"/>
          </p:nvPr>
        </p:nvSpPr>
        <p:spPr/>
        <p:txBody>
          <a:bodyPr/>
          <a:lstStyle/>
          <a:p>
            <a:r>
              <a:rPr lang="nl-NL"/>
              <a:t>Dia &lt;#&gt;</a:t>
            </a:r>
          </a:p>
        </p:txBody>
      </p:sp>
      <p:sp>
        <p:nvSpPr>
          <p:cNvPr id="5" name="Tijdelijke aanduiding voor dianummer 4"/>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33646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2E2401B-61D4-421B-AD4D-3CEA08C70784}" type="datetime1">
              <a:rPr lang="nl-NL" smtClean="0"/>
              <a:t>25-3-2020</a:t>
            </a:fld>
            <a:endParaRPr lang="nl-NL"/>
          </a:p>
        </p:txBody>
      </p:sp>
      <p:sp>
        <p:nvSpPr>
          <p:cNvPr id="3" name="Tijdelijke aanduiding voor voettekst 2"/>
          <p:cNvSpPr>
            <a:spLocks noGrp="1"/>
          </p:cNvSpPr>
          <p:nvPr>
            <p:ph type="ftr" sz="quarter" idx="11"/>
          </p:nvPr>
        </p:nvSpPr>
        <p:spPr/>
        <p:txBody>
          <a:bodyPr/>
          <a:lstStyle/>
          <a:p>
            <a:r>
              <a:rPr lang="nl-NL"/>
              <a:t>Dia &lt;#&gt;</a:t>
            </a:r>
          </a:p>
        </p:txBody>
      </p:sp>
      <p:sp>
        <p:nvSpPr>
          <p:cNvPr id="4" name="Tijdelijke aanduiding voor dianummer 3"/>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250945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6CEBC0-2DEE-4A6A-94C3-2EC7A8418AAB}" type="datetime1">
              <a:rPr lang="nl-NL" smtClean="0"/>
              <a:t>25-3-2020</a:t>
            </a:fld>
            <a:endParaRPr lang="nl-NL"/>
          </a:p>
        </p:txBody>
      </p:sp>
      <p:sp>
        <p:nvSpPr>
          <p:cNvPr id="6" name="Tijdelijke aanduiding voor voettekst 5"/>
          <p:cNvSpPr>
            <a:spLocks noGrp="1"/>
          </p:cNvSpPr>
          <p:nvPr>
            <p:ph type="ftr" sz="quarter" idx="11"/>
          </p:nvPr>
        </p:nvSpPr>
        <p:spPr/>
        <p:txBody>
          <a:bodyPr/>
          <a:lstStyle/>
          <a:p>
            <a:r>
              <a:rPr lang="nl-NL"/>
              <a:t>Dia &lt;#&gt;</a:t>
            </a:r>
          </a:p>
        </p:txBody>
      </p:sp>
      <p:sp>
        <p:nvSpPr>
          <p:cNvPr id="7" name="Tijdelijke aanduiding voor dianummer 6"/>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205618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1223E8E-C45D-4BC6-A255-16DEFABFE70B}" type="datetime1">
              <a:rPr lang="nl-NL" smtClean="0"/>
              <a:t>25-3-2020</a:t>
            </a:fld>
            <a:endParaRPr lang="nl-NL"/>
          </a:p>
        </p:txBody>
      </p:sp>
      <p:sp>
        <p:nvSpPr>
          <p:cNvPr id="6" name="Tijdelijke aanduiding voor voettekst 5"/>
          <p:cNvSpPr>
            <a:spLocks noGrp="1"/>
          </p:cNvSpPr>
          <p:nvPr>
            <p:ph type="ftr" sz="quarter" idx="11"/>
          </p:nvPr>
        </p:nvSpPr>
        <p:spPr/>
        <p:txBody>
          <a:bodyPr/>
          <a:lstStyle/>
          <a:p>
            <a:r>
              <a:rPr lang="nl-NL"/>
              <a:t>Dia &lt;#&gt;</a:t>
            </a:r>
          </a:p>
        </p:txBody>
      </p:sp>
      <p:sp>
        <p:nvSpPr>
          <p:cNvPr id="7" name="Tijdelijke aanduiding voor dianummer 6"/>
          <p:cNvSpPr>
            <a:spLocks noGrp="1"/>
          </p:cNvSpPr>
          <p:nvPr>
            <p:ph type="sldNum" sz="quarter" idx="12"/>
          </p:nvPr>
        </p:nvSpPr>
        <p:spPr/>
        <p:txBody>
          <a:bodyPr/>
          <a:lstStyle/>
          <a:p>
            <a:fld id="{B205BBD5-B01C-4644-AB10-59F11E567185}" type="slidenum">
              <a:rPr lang="nl-NL" smtClean="0"/>
              <a:t>‹nr.›</a:t>
            </a:fld>
            <a:endParaRPr lang="nl-NL"/>
          </a:p>
        </p:txBody>
      </p:sp>
    </p:spTree>
    <p:extLst>
      <p:ext uri="{BB962C8B-B14F-4D97-AF65-F5344CB8AC3E}">
        <p14:creationId xmlns:p14="http://schemas.microsoft.com/office/powerpoint/2010/main" val="188579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4643E-B86B-4A61-A61B-F1367080FFAD}" type="datetime1">
              <a:rPr lang="nl-NL" smtClean="0"/>
              <a:t>25-3-2020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Dia &lt;#&gt;</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5BBD5-B01C-4644-AB10-59F11E567185}" type="slidenum">
              <a:rPr lang="nl-NL" smtClean="0"/>
              <a:t>‹nr.›</a:t>
            </a:fld>
            <a:endParaRPr lang="nl-NL"/>
          </a:p>
        </p:txBody>
      </p:sp>
    </p:spTree>
    <p:extLst>
      <p:ext uri="{BB962C8B-B14F-4D97-AF65-F5344CB8AC3E}">
        <p14:creationId xmlns:p14="http://schemas.microsoft.com/office/powerpoint/2010/main" val="372794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941387"/>
            <a:ext cx="8928992" cy="1470025"/>
          </a:xfrm>
        </p:spPr>
        <p:txBody>
          <a:bodyPr/>
          <a:lstStyle/>
          <a:p>
            <a:r>
              <a:rPr lang="en-US" dirty="0" err="1"/>
              <a:t>Hybride</a:t>
            </a:r>
            <a:r>
              <a:rPr lang="en-US" dirty="0"/>
              <a:t> radio´s</a:t>
            </a:r>
            <a:endParaRPr lang="nl-NL" dirty="0"/>
          </a:p>
        </p:txBody>
      </p:sp>
      <p:sp>
        <p:nvSpPr>
          <p:cNvPr id="3" name="Ondertitel 2"/>
          <p:cNvSpPr>
            <a:spLocks noGrp="1"/>
          </p:cNvSpPr>
          <p:nvPr>
            <p:ph type="subTitle" idx="1"/>
          </p:nvPr>
        </p:nvSpPr>
        <p:spPr>
          <a:xfrm>
            <a:off x="5580112" y="3429000"/>
            <a:ext cx="3200400" cy="2818944"/>
          </a:xfrm>
        </p:spPr>
        <p:txBody>
          <a:bodyPr>
            <a:normAutofit/>
          </a:bodyPr>
          <a:lstStyle/>
          <a:p>
            <a:r>
              <a:rPr lang="en-US" dirty="0"/>
              <a:t>Gerard Tel,</a:t>
            </a:r>
            <a:br>
              <a:rPr lang="en-US" dirty="0"/>
            </a:br>
            <a:r>
              <a:rPr lang="en-US" dirty="0"/>
              <a:t>mmv Fred</a:t>
            </a:r>
          </a:p>
          <a:p>
            <a:r>
              <a:rPr lang="en-US" dirty="0" err="1"/>
              <a:t>RadioCafe</a:t>
            </a:r>
            <a:r>
              <a:rPr lang="en-US" dirty="0"/>
              <a:t>-TV, </a:t>
            </a:r>
            <a:br>
              <a:rPr lang="en-US" dirty="0"/>
            </a:br>
            <a:r>
              <a:rPr lang="en-US" dirty="0"/>
              <a:t>17/03/2020 </a:t>
            </a:r>
            <a:br>
              <a:rPr lang="en-US" dirty="0"/>
            </a:br>
            <a:r>
              <a:rPr lang="en-US" dirty="0"/>
              <a:t>&amp; 31/03/2020</a:t>
            </a:r>
          </a:p>
          <a:p>
            <a:endParaRPr lang="nl-NL" dirty="0"/>
          </a:p>
        </p:txBody>
      </p:sp>
      <p:pic>
        <p:nvPicPr>
          <p:cNvPr id="4" name="Afbeelding 3">
            <a:extLst>
              <a:ext uri="{FF2B5EF4-FFF2-40B4-BE49-F238E27FC236}">
                <a16:creationId xmlns:a16="http://schemas.microsoft.com/office/drawing/2014/main" id="{F91F026E-6677-49C4-BEB9-DD7D40787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1" y="2708920"/>
            <a:ext cx="5757210" cy="2818945"/>
          </a:xfrm>
          <a:prstGeom prst="rect">
            <a:avLst/>
          </a:prstGeom>
        </p:spPr>
      </p:pic>
      <p:sp>
        <p:nvSpPr>
          <p:cNvPr id="6" name="Tijdelijke aanduiding voor dianummer 5">
            <a:extLst>
              <a:ext uri="{FF2B5EF4-FFF2-40B4-BE49-F238E27FC236}">
                <a16:creationId xmlns:a16="http://schemas.microsoft.com/office/drawing/2014/main" id="{A25F7D17-02D2-4920-B308-ADC21EAF0EB6}"/>
              </a:ext>
            </a:extLst>
          </p:cNvPr>
          <p:cNvSpPr>
            <a:spLocks noGrp="1"/>
          </p:cNvSpPr>
          <p:nvPr>
            <p:ph type="sldNum" sz="quarter" idx="12"/>
          </p:nvPr>
        </p:nvSpPr>
        <p:spPr/>
        <p:txBody>
          <a:bodyPr/>
          <a:lstStyle/>
          <a:p>
            <a:fld id="{B205BBD5-B01C-4644-AB10-59F11E567185}" type="slidenum">
              <a:rPr lang="nl-NL" smtClean="0"/>
              <a:t>1</a:t>
            </a:fld>
            <a:endParaRPr lang="nl-NL"/>
          </a:p>
        </p:txBody>
      </p:sp>
    </p:spTree>
    <p:extLst>
      <p:ext uri="{BB962C8B-B14F-4D97-AF65-F5344CB8AC3E}">
        <p14:creationId xmlns:p14="http://schemas.microsoft.com/office/powerpoint/2010/main" val="272069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6B807-5266-4899-A77D-B5E454144F96}"/>
              </a:ext>
            </a:extLst>
          </p:cNvPr>
          <p:cNvSpPr>
            <a:spLocks noGrp="1"/>
          </p:cNvSpPr>
          <p:nvPr>
            <p:ph type="title"/>
          </p:nvPr>
        </p:nvSpPr>
        <p:spPr/>
        <p:txBody>
          <a:bodyPr/>
          <a:lstStyle/>
          <a:p>
            <a:r>
              <a:rPr lang="nl-NL" dirty="0"/>
              <a:t>Later: Budgetmodellen</a:t>
            </a:r>
          </a:p>
        </p:txBody>
      </p:sp>
      <p:sp>
        <p:nvSpPr>
          <p:cNvPr id="3" name="Tijdelijke aanduiding voor inhoud 2">
            <a:extLst>
              <a:ext uri="{FF2B5EF4-FFF2-40B4-BE49-F238E27FC236}">
                <a16:creationId xmlns:a16="http://schemas.microsoft.com/office/drawing/2014/main" id="{69E2877C-5F67-4222-A95E-8231D4F9A1E7}"/>
              </a:ext>
            </a:extLst>
          </p:cNvPr>
          <p:cNvSpPr>
            <a:spLocks noGrp="1"/>
          </p:cNvSpPr>
          <p:nvPr>
            <p:ph idx="1"/>
          </p:nvPr>
        </p:nvSpPr>
        <p:spPr/>
        <p:txBody>
          <a:bodyPr/>
          <a:lstStyle/>
          <a:p>
            <a:r>
              <a:rPr lang="nl-NL" dirty="0"/>
              <a:t>Jaren 60: </a:t>
            </a:r>
          </a:p>
          <a:p>
            <a:pPr lvl="1"/>
            <a:r>
              <a:rPr lang="nl-NL" dirty="0"/>
              <a:t>Geen buis meer in portable of auto</a:t>
            </a:r>
          </a:p>
          <a:p>
            <a:pPr lvl="1"/>
            <a:r>
              <a:rPr lang="nl-NL" dirty="0"/>
              <a:t>Transistor neemt huiskamer in</a:t>
            </a:r>
          </a:p>
          <a:p>
            <a:r>
              <a:rPr lang="nl-NL" dirty="0"/>
              <a:t>Fabrikanten willen goedkope radio’s</a:t>
            </a:r>
          </a:p>
          <a:p>
            <a:pPr lvl="1"/>
            <a:r>
              <a:rPr lang="nl-NL" dirty="0"/>
              <a:t>Combineer buis in LF met HF torren</a:t>
            </a:r>
          </a:p>
          <a:p>
            <a:pPr lvl="1"/>
            <a:endParaRPr lang="nl-NL" dirty="0"/>
          </a:p>
          <a:p>
            <a:r>
              <a:rPr lang="nl-NL" dirty="0"/>
              <a:t>Verhaal van Rudolf </a:t>
            </a:r>
            <a:r>
              <a:rPr lang="nl-NL" dirty="0" err="1"/>
              <a:t>Drabek</a:t>
            </a:r>
            <a:r>
              <a:rPr lang="nl-NL" dirty="0"/>
              <a:t> </a:t>
            </a:r>
            <a:br>
              <a:rPr lang="nl-NL" dirty="0"/>
            </a:br>
            <a:r>
              <a:rPr lang="nl-NL" dirty="0"/>
              <a:t>(B1X42A)</a:t>
            </a:r>
          </a:p>
        </p:txBody>
      </p:sp>
      <p:pic>
        <p:nvPicPr>
          <p:cNvPr id="5" name="Afbeelding 4">
            <a:extLst>
              <a:ext uri="{FF2B5EF4-FFF2-40B4-BE49-F238E27FC236}">
                <a16:creationId xmlns:a16="http://schemas.microsoft.com/office/drawing/2014/main" id="{CFBADEAF-770B-422F-89BE-85D1DBA25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317386"/>
            <a:ext cx="2220864" cy="3265976"/>
          </a:xfrm>
          <a:prstGeom prst="rect">
            <a:avLst/>
          </a:prstGeom>
        </p:spPr>
      </p:pic>
      <p:sp>
        <p:nvSpPr>
          <p:cNvPr id="6" name="Tijdelijke aanduiding voor dianummer 5">
            <a:extLst>
              <a:ext uri="{FF2B5EF4-FFF2-40B4-BE49-F238E27FC236}">
                <a16:creationId xmlns:a16="http://schemas.microsoft.com/office/drawing/2014/main" id="{F369D5BC-7A5D-4879-862A-C2874147604E}"/>
              </a:ext>
            </a:extLst>
          </p:cNvPr>
          <p:cNvSpPr>
            <a:spLocks noGrp="1"/>
          </p:cNvSpPr>
          <p:nvPr>
            <p:ph type="sldNum" sz="quarter" idx="12"/>
          </p:nvPr>
        </p:nvSpPr>
        <p:spPr/>
        <p:txBody>
          <a:bodyPr/>
          <a:lstStyle/>
          <a:p>
            <a:fld id="{B205BBD5-B01C-4644-AB10-59F11E567185}" type="slidenum">
              <a:rPr lang="nl-NL" smtClean="0"/>
              <a:t>10</a:t>
            </a:fld>
            <a:endParaRPr lang="nl-NL"/>
          </a:p>
        </p:txBody>
      </p:sp>
    </p:spTree>
    <p:extLst>
      <p:ext uri="{BB962C8B-B14F-4D97-AF65-F5344CB8AC3E}">
        <p14:creationId xmlns:p14="http://schemas.microsoft.com/office/powerpoint/2010/main" val="240870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E8FE5-BF75-45A5-B3E5-B832479A0232}"/>
              </a:ext>
            </a:extLst>
          </p:cNvPr>
          <p:cNvSpPr>
            <a:spLocks noGrp="1"/>
          </p:cNvSpPr>
          <p:nvPr>
            <p:ph type="title"/>
          </p:nvPr>
        </p:nvSpPr>
        <p:spPr/>
        <p:txBody>
          <a:bodyPr>
            <a:normAutofit/>
          </a:bodyPr>
          <a:lstStyle/>
          <a:p>
            <a:r>
              <a:rPr lang="nl-NL" dirty="0"/>
              <a:t>Rudolf </a:t>
            </a:r>
            <a:r>
              <a:rPr lang="nl-NL" dirty="0" err="1"/>
              <a:t>Drabek</a:t>
            </a:r>
            <a:r>
              <a:rPr lang="nl-NL" dirty="0"/>
              <a:t> op </a:t>
            </a:r>
            <a:r>
              <a:rPr lang="nl-NL" dirty="0" err="1"/>
              <a:t>Rmorg</a:t>
            </a:r>
            <a:r>
              <a:rPr lang="nl-NL" dirty="0"/>
              <a:t>:</a:t>
            </a:r>
          </a:p>
        </p:txBody>
      </p:sp>
      <p:sp>
        <p:nvSpPr>
          <p:cNvPr id="3" name="Tijdelijke aanduiding voor inhoud 2">
            <a:extLst>
              <a:ext uri="{FF2B5EF4-FFF2-40B4-BE49-F238E27FC236}">
                <a16:creationId xmlns:a16="http://schemas.microsoft.com/office/drawing/2014/main" id="{C93F2B8C-7B89-4286-AD4B-EDE360A6DF0A}"/>
              </a:ext>
            </a:extLst>
          </p:cNvPr>
          <p:cNvSpPr>
            <a:spLocks noGrp="1"/>
          </p:cNvSpPr>
          <p:nvPr>
            <p:ph idx="1"/>
          </p:nvPr>
        </p:nvSpPr>
        <p:spPr>
          <a:xfrm>
            <a:off x="457200" y="1600201"/>
            <a:ext cx="8229600" cy="4565104"/>
          </a:xfrm>
        </p:spPr>
        <p:txBody>
          <a:bodyPr>
            <a:normAutofit/>
          </a:bodyPr>
          <a:lstStyle/>
          <a:p>
            <a:pPr marL="0" indent="0">
              <a:buNone/>
            </a:pPr>
            <a:r>
              <a:rPr lang="nl-NL" dirty="0"/>
              <a:t>Dit apparaat is ontwikkeld in Wenen.</a:t>
            </a:r>
          </a:p>
          <a:p>
            <a:pPr marL="0" indent="0">
              <a:buNone/>
            </a:pPr>
            <a:r>
              <a:rPr lang="nl-NL" dirty="0"/>
              <a:t>Het lijkt misschien vreemd om transistors en buizen te mixen. Het was een kwestie van prijs. In die tijd waren buizen goedkoper dan transistors. De berekening was behoorlijk vervelend omdat hij een EZ80 in plaats van een seleniumgelijkrichter als goedkoper had berekend.</a:t>
            </a:r>
          </a:p>
        </p:txBody>
      </p:sp>
      <p:sp>
        <p:nvSpPr>
          <p:cNvPr id="5" name="Tijdelijke aanduiding voor dianummer 4">
            <a:extLst>
              <a:ext uri="{FF2B5EF4-FFF2-40B4-BE49-F238E27FC236}">
                <a16:creationId xmlns:a16="http://schemas.microsoft.com/office/drawing/2014/main" id="{F97D4BE4-F5B9-44F0-B59A-09B4CA64EB4A}"/>
              </a:ext>
            </a:extLst>
          </p:cNvPr>
          <p:cNvSpPr>
            <a:spLocks noGrp="1"/>
          </p:cNvSpPr>
          <p:nvPr>
            <p:ph type="sldNum" sz="quarter" idx="12"/>
          </p:nvPr>
        </p:nvSpPr>
        <p:spPr/>
        <p:txBody>
          <a:bodyPr/>
          <a:lstStyle/>
          <a:p>
            <a:fld id="{B205BBD5-B01C-4644-AB10-59F11E567185}" type="slidenum">
              <a:rPr lang="nl-NL" smtClean="0"/>
              <a:t>11</a:t>
            </a:fld>
            <a:endParaRPr lang="nl-NL"/>
          </a:p>
        </p:txBody>
      </p:sp>
    </p:spTree>
    <p:extLst>
      <p:ext uri="{BB962C8B-B14F-4D97-AF65-F5344CB8AC3E}">
        <p14:creationId xmlns:p14="http://schemas.microsoft.com/office/powerpoint/2010/main" val="132533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00C7C4-E02F-481A-B323-C6292D4DD32D}"/>
              </a:ext>
            </a:extLst>
          </p:cNvPr>
          <p:cNvSpPr>
            <a:spLocks noGrp="1"/>
          </p:cNvSpPr>
          <p:nvPr>
            <p:ph idx="1"/>
          </p:nvPr>
        </p:nvSpPr>
        <p:spPr>
          <a:xfrm>
            <a:off x="457200" y="548680"/>
            <a:ext cx="8229600" cy="5616624"/>
          </a:xfrm>
        </p:spPr>
        <p:txBody>
          <a:bodyPr>
            <a:normAutofit/>
          </a:bodyPr>
          <a:lstStyle/>
          <a:p>
            <a:pPr marL="0" indent="0">
              <a:buNone/>
            </a:pPr>
            <a:br>
              <a:rPr lang="nl-NL" dirty="0"/>
            </a:br>
            <a:r>
              <a:rPr lang="nl-NL" dirty="0"/>
              <a:t>Uiteindelijk kon worden aangetoond dat de EZ80 een iets grotere transformator nodig heeft. Doorslaggevend was het stroomverlies van de EZ80. Een kostbare warmte-isolatie zou noodzakelijk zijn geweest in de plastic behuizing.</a:t>
            </a:r>
            <a:br>
              <a:rPr lang="nl-NL" dirty="0"/>
            </a:br>
            <a:br>
              <a:rPr lang="nl-NL" dirty="0"/>
            </a:br>
            <a:r>
              <a:rPr lang="nl-NL" dirty="0"/>
              <a:t>De montagebeugels van de transformator zijn ook behoorlijk geperforeerd om de warmte van de transformator weg van de behuizing te houden.</a:t>
            </a:r>
          </a:p>
        </p:txBody>
      </p:sp>
      <p:sp>
        <p:nvSpPr>
          <p:cNvPr id="4" name="Tijdelijke aanduiding voor dianummer 3">
            <a:extLst>
              <a:ext uri="{FF2B5EF4-FFF2-40B4-BE49-F238E27FC236}">
                <a16:creationId xmlns:a16="http://schemas.microsoft.com/office/drawing/2014/main" id="{9A156EC0-BB75-482B-942E-6A461E6C96BD}"/>
              </a:ext>
            </a:extLst>
          </p:cNvPr>
          <p:cNvSpPr>
            <a:spLocks noGrp="1"/>
          </p:cNvSpPr>
          <p:nvPr>
            <p:ph type="sldNum" sz="quarter" idx="12"/>
          </p:nvPr>
        </p:nvSpPr>
        <p:spPr/>
        <p:txBody>
          <a:bodyPr/>
          <a:lstStyle/>
          <a:p>
            <a:fld id="{B205BBD5-B01C-4644-AB10-59F11E567185}" type="slidenum">
              <a:rPr lang="nl-NL" smtClean="0"/>
              <a:t>12</a:t>
            </a:fld>
            <a:endParaRPr lang="nl-NL"/>
          </a:p>
        </p:txBody>
      </p:sp>
    </p:spTree>
    <p:extLst>
      <p:ext uri="{BB962C8B-B14F-4D97-AF65-F5344CB8AC3E}">
        <p14:creationId xmlns:p14="http://schemas.microsoft.com/office/powerpoint/2010/main" val="377308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101E1E3-1751-4A0B-BED2-D7D4678B4B30}"/>
              </a:ext>
            </a:extLst>
          </p:cNvPr>
          <p:cNvSpPr>
            <a:spLocks noGrp="1"/>
          </p:cNvSpPr>
          <p:nvPr>
            <p:ph idx="1"/>
          </p:nvPr>
        </p:nvSpPr>
        <p:spPr>
          <a:xfrm>
            <a:off x="457200" y="692696"/>
            <a:ext cx="8229600" cy="5472608"/>
          </a:xfrm>
        </p:spPr>
        <p:txBody>
          <a:bodyPr/>
          <a:lstStyle/>
          <a:p>
            <a:pPr marL="0" indent="0">
              <a:buNone/>
            </a:pPr>
            <a:r>
              <a:rPr lang="nl-NL" dirty="0"/>
              <a:t>In die tijd was de keuze voor de FM-ZF de EABC80. Maar dat zou nog een buis zijn geweest: ECH81, EF80, EABC80 en EL84 of iets zwakker. Dus werd het de ECH81, EBF89 voor de AM-detector en de ECL86. Heeft een buis gered! De verhoudingsdetector werd geïmplementeerd met de Ge-diodes, die toen al goedkoop waren, wat een aanzienlijk voordeel bracht:</a:t>
            </a:r>
          </a:p>
        </p:txBody>
      </p:sp>
      <p:sp>
        <p:nvSpPr>
          <p:cNvPr id="4" name="Tijdelijke aanduiding voor dianummer 3">
            <a:extLst>
              <a:ext uri="{FF2B5EF4-FFF2-40B4-BE49-F238E27FC236}">
                <a16:creationId xmlns:a16="http://schemas.microsoft.com/office/drawing/2014/main" id="{29F0BB40-3057-45F3-8571-2175C2B2BF37}"/>
              </a:ext>
            </a:extLst>
          </p:cNvPr>
          <p:cNvSpPr>
            <a:spLocks noGrp="1"/>
          </p:cNvSpPr>
          <p:nvPr>
            <p:ph type="sldNum" sz="quarter" idx="12"/>
          </p:nvPr>
        </p:nvSpPr>
        <p:spPr/>
        <p:txBody>
          <a:bodyPr/>
          <a:lstStyle/>
          <a:p>
            <a:fld id="{B205BBD5-B01C-4644-AB10-59F11E567185}" type="slidenum">
              <a:rPr lang="nl-NL" smtClean="0"/>
              <a:t>13</a:t>
            </a:fld>
            <a:endParaRPr lang="nl-NL"/>
          </a:p>
        </p:txBody>
      </p:sp>
    </p:spTree>
    <p:extLst>
      <p:ext uri="{BB962C8B-B14F-4D97-AF65-F5344CB8AC3E}">
        <p14:creationId xmlns:p14="http://schemas.microsoft.com/office/powerpoint/2010/main" val="57115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337CA45-4FE9-4DAD-92DE-698708A6DAA0}"/>
              </a:ext>
            </a:extLst>
          </p:cNvPr>
          <p:cNvSpPr>
            <a:spLocks noGrp="1"/>
          </p:cNvSpPr>
          <p:nvPr>
            <p:ph idx="1"/>
          </p:nvPr>
        </p:nvSpPr>
        <p:spPr>
          <a:xfrm>
            <a:off x="457200" y="476672"/>
            <a:ext cx="8229600" cy="5649491"/>
          </a:xfrm>
        </p:spPr>
        <p:txBody>
          <a:bodyPr>
            <a:normAutofit/>
          </a:bodyPr>
          <a:lstStyle/>
          <a:p>
            <a:pPr marL="0" indent="0">
              <a:buNone/>
            </a:pPr>
            <a:r>
              <a:rPr lang="nl-NL" dirty="0"/>
              <a:t>De 9e harmonische van de FM IF bevindt zich meestal in het FM-ontvangstbereik. Als de IF-versterking hoog is, als de structuur slecht is, kan er interferentie zijn met de ontvangst van zenders die op of nabij deze frequentie werken. Vooral met zwakke veldsterktes. Het was veel minder kritisch met Ge-diodes.</a:t>
            </a:r>
            <a:br>
              <a:rPr lang="nl-NL" dirty="0"/>
            </a:br>
            <a:br>
              <a:rPr lang="nl-NL" dirty="0"/>
            </a:br>
            <a:r>
              <a:rPr lang="nl-NL" dirty="0"/>
              <a:t>In het geval van mediumgolven treedt dit effect ook op bij de 2e harmonische van de AM-ZF en manifesteert zich als fluiten.</a:t>
            </a:r>
          </a:p>
        </p:txBody>
      </p:sp>
      <p:sp>
        <p:nvSpPr>
          <p:cNvPr id="4" name="Tijdelijke aanduiding voor dianummer 3">
            <a:extLst>
              <a:ext uri="{FF2B5EF4-FFF2-40B4-BE49-F238E27FC236}">
                <a16:creationId xmlns:a16="http://schemas.microsoft.com/office/drawing/2014/main" id="{C12D9BD2-9262-4074-868C-D05BF5BDB238}"/>
              </a:ext>
            </a:extLst>
          </p:cNvPr>
          <p:cNvSpPr>
            <a:spLocks noGrp="1"/>
          </p:cNvSpPr>
          <p:nvPr>
            <p:ph type="sldNum" sz="quarter" idx="12"/>
          </p:nvPr>
        </p:nvSpPr>
        <p:spPr/>
        <p:txBody>
          <a:bodyPr/>
          <a:lstStyle/>
          <a:p>
            <a:fld id="{B205BBD5-B01C-4644-AB10-59F11E567185}" type="slidenum">
              <a:rPr lang="nl-NL" smtClean="0"/>
              <a:t>14</a:t>
            </a:fld>
            <a:endParaRPr lang="nl-NL"/>
          </a:p>
        </p:txBody>
      </p:sp>
    </p:spTree>
    <p:extLst>
      <p:ext uri="{BB962C8B-B14F-4D97-AF65-F5344CB8AC3E}">
        <p14:creationId xmlns:p14="http://schemas.microsoft.com/office/powerpoint/2010/main" val="141388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9A1B040-2BF1-4FBA-AD63-50E2646CBF97}"/>
              </a:ext>
            </a:extLst>
          </p:cNvPr>
          <p:cNvSpPr>
            <a:spLocks noGrp="1"/>
          </p:cNvSpPr>
          <p:nvPr>
            <p:ph idx="1"/>
          </p:nvPr>
        </p:nvSpPr>
        <p:spPr>
          <a:xfrm>
            <a:off x="457200" y="404664"/>
            <a:ext cx="8229600" cy="6048672"/>
          </a:xfrm>
        </p:spPr>
        <p:txBody>
          <a:bodyPr>
            <a:normAutofit/>
          </a:bodyPr>
          <a:lstStyle/>
          <a:p>
            <a:pPr marL="0" indent="0">
              <a:buNone/>
            </a:pPr>
            <a:r>
              <a:rPr lang="nl-NL" dirty="0"/>
              <a:t>Het middengolfbereik van 520 ... 1620 kHz was moeilijk te realiseren, aangezien de roterende </a:t>
            </a:r>
            <a:r>
              <a:rPr lang="nl-NL" dirty="0" err="1"/>
              <a:t>coo</a:t>
            </a:r>
            <a:r>
              <a:rPr lang="nl-NL" dirty="0"/>
              <a:t> slechts ongeveer 340 of 380 </a:t>
            </a:r>
            <a:r>
              <a:rPr lang="nl-NL" dirty="0" err="1"/>
              <a:t>pf</a:t>
            </a:r>
            <a:r>
              <a:rPr lang="nl-NL" dirty="0"/>
              <a:t> had, vergeet het maar. Het FM-IF-filter was effectief als een schadelijke capaciteit. Elke </a:t>
            </a:r>
            <a:r>
              <a:rPr lang="nl-NL" dirty="0" err="1"/>
              <a:t>pF</a:t>
            </a:r>
            <a:r>
              <a:rPr lang="nl-NL" dirty="0"/>
              <a:t> moest worden opgeslagen.</a:t>
            </a:r>
            <a:br>
              <a:rPr lang="nl-NL" dirty="0"/>
            </a:br>
            <a:br>
              <a:rPr lang="nl-NL" dirty="0"/>
            </a:br>
            <a:r>
              <a:rPr lang="nl-NL" dirty="0"/>
              <a:t>Een ander probleem, dat destijds moeilijk was, was de interferentie van de FM-oscillator, die capacitief was afgestemd en nauw verwant was aan de AM-pakketten van de </a:t>
            </a:r>
            <a:r>
              <a:rPr lang="nl-NL" dirty="0" err="1"/>
              <a:t>Drehkos</a:t>
            </a:r>
            <a:r>
              <a:rPr lang="nl-NL" dirty="0"/>
              <a:t>. Kleine luchtbegrenzers waren vereist in de AM-lijnen.</a:t>
            </a:r>
          </a:p>
        </p:txBody>
      </p:sp>
      <p:sp>
        <p:nvSpPr>
          <p:cNvPr id="4" name="Tijdelijke aanduiding voor dianummer 3">
            <a:extLst>
              <a:ext uri="{FF2B5EF4-FFF2-40B4-BE49-F238E27FC236}">
                <a16:creationId xmlns:a16="http://schemas.microsoft.com/office/drawing/2014/main" id="{6DF3C328-7E21-4D9C-AB97-093E521280C6}"/>
              </a:ext>
            </a:extLst>
          </p:cNvPr>
          <p:cNvSpPr>
            <a:spLocks noGrp="1"/>
          </p:cNvSpPr>
          <p:nvPr>
            <p:ph type="sldNum" sz="quarter" idx="12"/>
          </p:nvPr>
        </p:nvSpPr>
        <p:spPr/>
        <p:txBody>
          <a:bodyPr/>
          <a:lstStyle/>
          <a:p>
            <a:fld id="{B205BBD5-B01C-4644-AB10-59F11E567185}" type="slidenum">
              <a:rPr lang="nl-NL" smtClean="0"/>
              <a:t>15</a:t>
            </a:fld>
            <a:endParaRPr lang="nl-NL"/>
          </a:p>
        </p:txBody>
      </p:sp>
    </p:spTree>
    <p:extLst>
      <p:ext uri="{BB962C8B-B14F-4D97-AF65-F5344CB8AC3E}">
        <p14:creationId xmlns:p14="http://schemas.microsoft.com/office/powerpoint/2010/main" val="119089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412B01C-C3B4-4D81-818F-486C6CF00F44}"/>
              </a:ext>
            </a:extLst>
          </p:cNvPr>
          <p:cNvSpPr>
            <a:spLocks noGrp="1"/>
          </p:cNvSpPr>
          <p:nvPr>
            <p:ph idx="1"/>
          </p:nvPr>
        </p:nvSpPr>
        <p:spPr>
          <a:xfrm>
            <a:off x="457200" y="548680"/>
            <a:ext cx="8229600" cy="5256584"/>
          </a:xfrm>
        </p:spPr>
        <p:txBody>
          <a:bodyPr>
            <a:normAutofit/>
          </a:bodyPr>
          <a:lstStyle/>
          <a:p>
            <a:pPr marL="0" indent="0">
              <a:buNone/>
            </a:pPr>
            <a:r>
              <a:rPr lang="nl-NL" dirty="0"/>
              <a:t>Tot nu toe werd een goed afgeschermde VHF-eenheid met een ECC85 gebruikt voor buisapparaten. Dat was overigens ook een hele grote besparing.</a:t>
            </a:r>
            <a:br>
              <a:rPr lang="nl-NL" dirty="0"/>
            </a:br>
            <a:br>
              <a:rPr lang="nl-NL" dirty="0"/>
            </a:br>
            <a:r>
              <a:rPr lang="nl-NL" dirty="0"/>
              <a:t>Er was een hele familie apparaten met dit concept, dat vele jaren onder vele merken werd geproduceerd, behalve Philips en </a:t>
            </a:r>
            <a:r>
              <a:rPr lang="nl-NL" dirty="0" err="1"/>
              <a:t>Hornyphon</a:t>
            </a:r>
            <a:r>
              <a:rPr lang="nl-NL" dirty="0"/>
              <a:t>. Mijn eerste en enige buisapparaat dat ik heb ontwikkeld.</a:t>
            </a:r>
          </a:p>
        </p:txBody>
      </p:sp>
      <p:sp>
        <p:nvSpPr>
          <p:cNvPr id="4" name="Tijdelijke aanduiding voor dianummer 3">
            <a:extLst>
              <a:ext uri="{FF2B5EF4-FFF2-40B4-BE49-F238E27FC236}">
                <a16:creationId xmlns:a16="http://schemas.microsoft.com/office/drawing/2014/main" id="{03178BC0-E43F-44E7-83D4-941EED8FF635}"/>
              </a:ext>
            </a:extLst>
          </p:cNvPr>
          <p:cNvSpPr>
            <a:spLocks noGrp="1"/>
          </p:cNvSpPr>
          <p:nvPr>
            <p:ph type="sldNum" sz="quarter" idx="12"/>
          </p:nvPr>
        </p:nvSpPr>
        <p:spPr/>
        <p:txBody>
          <a:bodyPr/>
          <a:lstStyle/>
          <a:p>
            <a:fld id="{B205BBD5-B01C-4644-AB10-59F11E567185}" type="slidenum">
              <a:rPr lang="nl-NL" smtClean="0"/>
              <a:t>16</a:t>
            </a:fld>
            <a:endParaRPr lang="nl-NL"/>
          </a:p>
        </p:txBody>
      </p:sp>
    </p:spTree>
    <p:extLst>
      <p:ext uri="{BB962C8B-B14F-4D97-AF65-F5344CB8AC3E}">
        <p14:creationId xmlns:p14="http://schemas.microsoft.com/office/powerpoint/2010/main" val="96163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48B49-5F9C-46A5-867A-BF4A0203A8B0}"/>
              </a:ext>
            </a:extLst>
          </p:cNvPr>
          <p:cNvSpPr>
            <a:spLocks noGrp="1"/>
          </p:cNvSpPr>
          <p:nvPr>
            <p:ph type="title"/>
          </p:nvPr>
        </p:nvSpPr>
        <p:spPr/>
        <p:txBody>
          <a:bodyPr/>
          <a:lstStyle/>
          <a:p>
            <a:r>
              <a:rPr lang="nl-NL" dirty="0"/>
              <a:t>2. Hybride schakelingen</a:t>
            </a:r>
          </a:p>
        </p:txBody>
      </p:sp>
      <p:sp>
        <p:nvSpPr>
          <p:cNvPr id="3" name="Tijdelijke aanduiding voor inhoud 2">
            <a:extLst>
              <a:ext uri="{FF2B5EF4-FFF2-40B4-BE49-F238E27FC236}">
                <a16:creationId xmlns:a16="http://schemas.microsoft.com/office/drawing/2014/main" id="{E29536C9-685C-4A20-9520-F977035200E7}"/>
              </a:ext>
            </a:extLst>
          </p:cNvPr>
          <p:cNvSpPr>
            <a:spLocks noGrp="1"/>
          </p:cNvSpPr>
          <p:nvPr>
            <p:ph idx="1"/>
          </p:nvPr>
        </p:nvSpPr>
        <p:spPr/>
        <p:txBody>
          <a:bodyPr/>
          <a:lstStyle/>
          <a:p>
            <a:r>
              <a:rPr lang="nl-NL" dirty="0"/>
              <a:t>DC converter</a:t>
            </a:r>
          </a:p>
          <a:p>
            <a:r>
              <a:rPr lang="nl-NL" dirty="0"/>
              <a:t>Ballast-weerstand</a:t>
            </a:r>
          </a:p>
          <a:p>
            <a:r>
              <a:rPr lang="nl-NL" dirty="0"/>
              <a:t>Lage anodespanning</a:t>
            </a:r>
          </a:p>
          <a:p>
            <a:r>
              <a:rPr lang="nl-NL" dirty="0"/>
              <a:t>Hulpschakelingen</a:t>
            </a:r>
          </a:p>
          <a:p>
            <a:r>
              <a:rPr lang="nl-NL" dirty="0"/>
              <a:t>ECL86</a:t>
            </a:r>
          </a:p>
        </p:txBody>
      </p:sp>
      <p:sp>
        <p:nvSpPr>
          <p:cNvPr id="5" name="Tijdelijke aanduiding voor dianummer 4">
            <a:extLst>
              <a:ext uri="{FF2B5EF4-FFF2-40B4-BE49-F238E27FC236}">
                <a16:creationId xmlns:a16="http://schemas.microsoft.com/office/drawing/2014/main" id="{BBF1C91D-17E8-4B42-A7B0-DC6E958E1FDD}"/>
              </a:ext>
            </a:extLst>
          </p:cNvPr>
          <p:cNvSpPr>
            <a:spLocks noGrp="1"/>
          </p:cNvSpPr>
          <p:nvPr>
            <p:ph type="sldNum" sz="quarter" idx="12"/>
          </p:nvPr>
        </p:nvSpPr>
        <p:spPr/>
        <p:txBody>
          <a:bodyPr/>
          <a:lstStyle/>
          <a:p>
            <a:fld id="{B205BBD5-B01C-4644-AB10-59F11E567185}" type="slidenum">
              <a:rPr lang="nl-NL" smtClean="0"/>
              <a:t>17</a:t>
            </a:fld>
            <a:endParaRPr lang="nl-NL"/>
          </a:p>
        </p:txBody>
      </p:sp>
    </p:spTree>
    <p:extLst>
      <p:ext uri="{BB962C8B-B14F-4D97-AF65-F5344CB8AC3E}">
        <p14:creationId xmlns:p14="http://schemas.microsoft.com/office/powerpoint/2010/main" val="3518483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E11CF-AF67-4459-A27D-FABB9E598E12}"/>
              </a:ext>
            </a:extLst>
          </p:cNvPr>
          <p:cNvSpPr>
            <a:spLocks noGrp="1"/>
          </p:cNvSpPr>
          <p:nvPr>
            <p:ph type="title"/>
          </p:nvPr>
        </p:nvSpPr>
        <p:spPr/>
        <p:txBody>
          <a:bodyPr/>
          <a:lstStyle/>
          <a:p>
            <a:r>
              <a:rPr lang="nl-NL" dirty="0"/>
              <a:t>DC Converter</a:t>
            </a:r>
          </a:p>
        </p:txBody>
      </p:sp>
      <p:sp>
        <p:nvSpPr>
          <p:cNvPr id="3" name="Tijdelijke aanduiding voor inhoud 2">
            <a:extLst>
              <a:ext uri="{FF2B5EF4-FFF2-40B4-BE49-F238E27FC236}">
                <a16:creationId xmlns:a16="http://schemas.microsoft.com/office/drawing/2014/main" id="{8B480E3F-64BB-418B-880D-A13AD6464CC9}"/>
              </a:ext>
            </a:extLst>
          </p:cNvPr>
          <p:cNvSpPr>
            <a:spLocks noGrp="1"/>
          </p:cNvSpPr>
          <p:nvPr>
            <p:ph idx="1"/>
          </p:nvPr>
        </p:nvSpPr>
        <p:spPr>
          <a:xfrm>
            <a:off x="492671" y="1196752"/>
            <a:ext cx="3682752" cy="5472608"/>
          </a:xfrm>
        </p:spPr>
        <p:txBody>
          <a:bodyPr>
            <a:normAutofit/>
          </a:bodyPr>
          <a:lstStyle/>
          <a:p>
            <a:r>
              <a:rPr lang="nl-NL" dirty="0"/>
              <a:t>Maak </a:t>
            </a:r>
            <a:r>
              <a:rPr lang="nl-NL" dirty="0" err="1"/>
              <a:t>Hsp</a:t>
            </a:r>
            <a:r>
              <a:rPr lang="nl-NL" dirty="0"/>
              <a:t> uit 6V</a:t>
            </a:r>
          </a:p>
          <a:p>
            <a:r>
              <a:rPr lang="nl-NL" dirty="0"/>
              <a:t>Storing</a:t>
            </a:r>
          </a:p>
          <a:p>
            <a:pPr lvl="1"/>
            <a:r>
              <a:rPr lang="nl-NL" dirty="0"/>
              <a:t>Minder dan triller</a:t>
            </a:r>
          </a:p>
          <a:p>
            <a:pPr lvl="1"/>
            <a:r>
              <a:rPr lang="nl-NL" dirty="0"/>
              <a:t>Nog significant</a:t>
            </a:r>
          </a:p>
          <a:p>
            <a:pPr lvl="1"/>
            <a:r>
              <a:rPr lang="nl-NL" dirty="0"/>
              <a:t>Afschermen</a:t>
            </a:r>
          </a:p>
          <a:p>
            <a:r>
              <a:rPr lang="nl-NL" dirty="0"/>
              <a:t>f is 30 à 40kHz</a:t>
            </a:r>
          </a:p>
          <a:p>
            <a:r>
              <a:rPr lang="nl-NL" dirty="0" err="1"/>
              <a:t>Rend</a:t>
            </a:r>
            <a:r>
              <a:rPr lang="nl-NL" dirty="0"/>
              <a:t> ca. 80%</a:t>
            </a:r>
          </a:p>
          <a:p>
            <a:r>
              <a:rPr lang="nl-NL" dirty="0"/>
              <a:t>Blokkeer-</a:t>
            </a:r>
            <a:r>
              <a:rPr lang="nl-NL" dirty="0" err="1"/>
              <a:t>osc</a:t>
            </a:r>
            <a:endParaRPr lang="nl-NL" dirty="0"/>
          </a:p>
          <a:p>
            <a:r>
              <a:rPr lang="nl-NL" dirty="0"/>
              <a:t>Volgende: Stern</a:t>
            </a:r>
          </a:p>
        </p:txBody>
      </p:sp>
      <p:pic>
        <p:nvPicPr>
          <p:cNvPr id="5" name="Afbeelding 4">
            <a:extLst>
              <a:ext uri="{FF2B5EF4-FFF2-40B4-BE49-F238E27FC236}">
                <a16:creationId xmlns:a16="http://schemas.microsoft.com/office/drawing/2014/main" id="{4EF283A4-F8B5-4174-9E94-78CCD8206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710" y="1328737"/>
            <a:ext cx="4804228" cy="5254625"/>
          </a:xfrm>
          <a:prstGeom prst="rect">
            <a:avLst/>
          </a:prstGeom>
        </p:spPr>
      </p:pic>
      <p:sp>
        <p:nvSpPr>
          <p:cNvPr id="6" name="Tijdelijke aanduiding voor dianummer 5">
            <a:extLst>
              <a:ext uri="{FF2B5EF4-FFF2-40B4-BE49-F238E27FC236}">
                <a16:creationId xmlns:a16="http://schemas.microsoft.com/office/drawing/2014/main" id="{AF813288-7375-4D2B-B2F2-CD7C4626DDBD}"/>
              </a:ext>
            </a:extLst>
          </p:cNvPr>
          <p:cNvSpPr>
            <a:spLocks noGrp="1"/>
          </p:cNvSpPr>
          <p:nvPr>
            <p:ph type="sldNum" sz="quarter" idx="12"/>
          </p:nvPr>
        </p:nvSpPr>
        <p:spPr/>
        <p:txBody>
          <a:bodyPr/>
          <a:lstStyle/>
          <a:p>
            <a:fld id="{B205BBD5-B01C-4644-AB10-59F11E567185}" type="slidenum">
              <a:rPr lang="nl-NL" smtClean="0"/>
              <a:t>18</a:t>
            </a:fld>
            <a:endParaRPr lang="nl-NL"/>
          </a:p>
        </p:txBody>
      </p:sp>
    </p:spTree>
    <p:extLst>
      <p:ext uri="{BB962C8B-B14F-4D97-AF65-F5344CB8AC3E}">
        <p14:creationId xmlns:p14="http://schemas.microsoft.com/office/powerpoint/2010/main" val="112615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272A8-789E-48B5-8EEF-18A23B0CEE3C}"/>
              </a:ext>
            </a:extLst>
          </p:cNvPr>
          <p:cNvSpPr>
            <a:spLocks noGrp="1"/>
          </p:cNvSpPr>
          <p:nvPr>
            <p:ph type="title"/>
          </p:nvPr>
        </p:nvSpPr>
        <p:spPr/>
        <p:txBody>
          <a:bodyPr/>
          <a:lstStyle/>
          <a:p>
            <a:endParaRPr lang="nl-NL"/>
          </a:p>
        </p:txBody>
      </p:sp>
      <p:pic>
        <p:nvPicPr>
          <p:cNvPr id="9" name="Tijdelijke aanduiding voor inhoud 8">
            <a:extLst>
              <a:ext uri="{FF2B5EF4-FFF2-40B4-BE49-F238E27FC236}">
                <a16:creationId xmlns:a16="http://schemas.microsoft.com/office/drawing/2014/main" id="{0AB32442-BB65-42DF-B6B1-89BF05A961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46" y="548680"/>
            <a:ext cx="9083176" cy="6059565"/>
          </a:xfrm>
        </p:spPr>
      </p:pic>
      <p:sp>
        <p:nvSpPr>
          <p:cNvPr id="4" name="Tijdelijke aanduiding voor dianummer 3">
            <a:extLst>
              <a:ext uri="{FF2B5EF4-FFF2-40B4-BE49-F238E27FC236}">
                <a16:creationId xmlns:a16="http://schemas.microsoft.com/office/drawing/2014/main" id="{B060DBF4-E31B-46EB-B11D-71E69086C8A1}"/>
              </a:ext>
            </a:extLst>
          </p:cNvPr>
          <p:cNvSpPr>
            <a:spLocks noGrp="1"/>
          </p:cNvSpPr>
          <p:nvPr>
            <p:ph type="sldNum" sz="quarter" idx="12"/>
          </p:nvPr>
        </p:nvSpPr>
        <p:spPr/>
        <p:txBody>
          <a:bodyPr/>
          <a:lstStyle/>
          <a:p>
            <a:fld id="{B205BBD5-B01C-4644-AB10-59F11E567185}" type="slidenum">
              <a:rPr lang="nl-NL" smtClean="0"/>
              <a:t>19</a:t>
            </a:fld>
            <a:endParaRPr lang="nl-NL"/>
          </a:p>
        </p:txBody>
      </p:sp>
    </p:spTree>
    <p:extLst>
      <p:ext uri="{BB962C8B-B14F-4D97-AF65-F5344CB8AC3E}">
        <p14:creationId xmlns:p14="http://schemas.microsoft.com/office/powerpoint/2010/main" val="410864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2962F-7893-4E77-BB36-9254EBA4B844}"/>
              </a:ext>
            </a:extLst>
          </p:cNvPr>
          <p:cNvSpPr>
            <a:spLocks noGrp="1"/>
          </p:cNvSpPr>
          <p:nvPr>
            <p:ph type="title"/>
          </p:nvPr>
        </p:nvSpPr>
        <p:spPr/>
        <p:txBody>
          <a:bodyPr/>
          <a:lstStyle/>
          <a:p>
            <a:r>
              <a:rPr lang="nl-NL" dirty="0"/>
              <a:t>Aanleiding: </a:t>
            </a:r>
            <a:r>
              <a:rPr lang="nl-NL" dirty="0" err="1"/>
              <a:t>Erres</a:t>
            </a:r>
            <a:r>
              <a:rPr lang="nl-NL" dirty="0"/>
              <a:t> RA6531</a:t>
            </a:r>
          </a:p>
        </p:txBody>
      </p:sp>
      <p:sp>
        <p:nvSpPr>
          <p:cNvPr id="3" name="Tijdelijke aanduiding voor inhoud 2">
            <a:extLst>
              <a:ext uri="{FF2B5EF4-FFF2-40B4-BE49-F238E27FC236}">
                <a16:creationId xmlns:a16="http://schemas.microsoft.com/office/drawing/2014/main" id="{CD22CC43-BFF8-45C1-BEFC-06BCD530AD29}"/>
              </a:ext>
            </a:extLst>
          </p:cNvPr>
          <p:cNvSpPr>
            <a:spLocks noGrp="1"/>
          </p:cNvSpPr>
          <p:nvPr>
            <p:ph idx="1"/>
          </p:nvPr>
        </p:nvSpPr>
        <p:spPr>
          <a:xfrm>
            <a:off x="457200" y="1600200"/>
            <a:ext cx="8229600" cy="4983162"/>
          </a:xfrm>
        </p:spPr>
        <p:txBody>
          <a:bodyPr/>
          <a:lstStyle/>
          <a:p>
            <a:r>
              <a:rPr lang="nl-NL" dirty="0"/>
              <a:t>Heeft 3 </a:t>
            </a:r>
            <a:r>
              <a:rPr lang="nl-NL" dirty="0" err="1"/>
              <a:t>Tr</a:t>
            </a:r>
            <a:r>
              <a:rPr lang="nl-NL" dirty="0"/>
              <a:t> en ECL86</a:t>
            </a:r>
          </a:p>
          <a:p>
            <a:r>
              <a:rPr lang="nl-NL" dirty="0"/>
              <a:t>Had al Philips B1X42A</a:t>
            </a:r>
          </a:p>
          <a:p>
            <a:endParaRPr lang="nl-NL" dirty="0"/>
          </a:p>
          <a:p>
            <a:r>
              <a:rPr lang="nl-NL" dirty="0"/>
              <a:t>Twee dus “thema”</a:t>
            </a:r>
          </a:p>
          <a:p>
            <a:r>
              <a:rPr lang="nl-NL" dirty="0" err="1"/>
              <a:t>Aristona</a:t>
            </a:r>
            <a:r>
              <a:rPr lang="nl-NL" dirty="0"/>
              <a:t> SA3221 gehad</a:t>
            </a:r>
          </a:p>
          <a:p>
            <a:endParaRPr lang="nl-NL" dirty="0"/>
          </a:p>
          <a:p>
            <a:r>
              <a:rPr lang="nl-NL" dirty="0"/>
              <a:t>Veel info van Fred</a:t>
            </a:r>
          </a:p>
          <a:p>
            <a:r>
              <a:rPr lang="nl-NL" dirty="0"/>
              <a:t>Portables van Fred</a:t>
            </a:r>
          </a:p>
        </p:txBody>
      </p:sp>
      <p:pic>
        <p:nvPicPr>
          <p:cNvPr id="5" name="Afbeelding 4">
            <a:extLst>
              <a:ext uri="{FF2B5EF4-FFF2-40B4-BE49-F238E27FC236}">
                <a16:creationId xmlns:a16="http://schemas.microsoft.com/office/drawing/2014/main" id="{4E2A957C-46D8-4F8F-BECC-338942B60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268760"/>
            <a:ext cx="2602632" cy="1388070"/>
          </a:xfrm>
          <a:prstGeom prst="rect">
            <a:avLst/>
          </a:prstGeom>
        </p:spPr>
      </p:pic>
      <p:pic>
        <p:nvPicPr>
          <p:cNvPr id="7" name="Afbeelding 6">
            <a:extLst>
              <a:ext uri="{FF2B5EF4-FFF2-40B4-BE49-F238E27FC236}">
                <a16:creationId xmlns:a16="http://schemas.microsoft.com/office/drawing/2014/main" id="{838B21B6-FD7F-4E42-9535-8550E2483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09" y="3489536"/>
            <a:ext cx="3695691" cy="2099704"/>
          </a:xfrm>
          <a:prstGeom prst="rect">
            <a:avLst/>
          </a:prstGeom>
        </p:spPr>
      </p:pic>
      <p:sp>
        <p:nvSpPr>
          <p:cNvPr id="6" name="Tijdelijke aanduiding voor dianummer 5">
            <a:extLst>
              <a:ext uri="{FF2B5EF4-FFF2-40B4-BE49-F238E27FC236}">
                <a16:creationId xmlns:a16="http://schemas.microsoft.com/office/drawing/2014/main" id="{C0F11293-B4D9-4602-9C57-1A419AA5D8FA}"/>
              </a:ext>
            </a:extLst>
          </p:cNvPr>
          <p:cNvSpPr>
            <a:spLocks noGrp="1"/>
          </p:cNvSpPr>
          <p:nvPr>
            <p:ph type="sldNum" sz="quarter" idx="12"/>
          </p:nvPr>
        </p:nvSpPr>
        <p:spPr/>
        <p:txBody>
          <a:bodyPr/>
          <a:lstStyle/>
          <a:p>
            <a:fld id="{B205BBD5-B01C-4644-AB10-59F11E567185}" type="slidenum">
              <a:rPr lang="nl-NL" smtClean="0"/>
              <a:t>2</a:t>
            </a:fld>
            <a:endParaRPr lang="nl-NL"/>
          </a:p>
        </p:txBody>
      </p:sp>
    </p:spTree>
    <p:extLst>
      <p:ext uri="{BB962C8B-B14F-4D97-AF65-F5344CB8AC3E}">
        <p14:creationId xmlns:p14="http://schemas.microsoft.com/office/powerpoint/2010/main" val="399474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AFBF6-4058-47C2-A231-EC593D572F4A}"/>
              </a:ext>
            </a:extLst>
          </p:cNvPr>
          <p:cNvSpPr>
            <a:spLocks noGrp="1"/>
          </p:cNvSpPr>
          <p:nvPr>
            <p:ph type="title"/>
          </p:nvPr>
        </p:nvSpPr>
        <p:spPr/>
        <p:txBody>
          <a:bodyPr/>
          <a:lstStyle/>
          <a:p>
            <a:r>
              <a:rPr lang="nl-NL" dirty="0"/>
              <a:t>Ballast-weerstand</a:t>
            </a:r>
          </a:p>
        </p:txBody>
      </p:sp>
      <p:sp>
        <p:nvSpPr>
          <p:cNvPr id="3" name="Tijdelijke aanduiding voor inhoud 2">
            <a:extLst>
              <a:ext uri="{FF2B5EF4-FFF2-40B4-BE49-F238E27FC236}">
                <a16:creationId xmlns:a16="http://schemas.microsoft.com/office/drawing/2014/main" id="{C2980BEB-4116-44D5-B02D-53ED2A81B297}"/>
              </a:ext>
            </a:extLst>
          </p:cNvPr>
          <p:cNvSpPr>
            <a:spLocks noGrp="1"/>
          </p:cNvSpPr>
          <p:nvPr>
            <p:ph idx="1"/>
          </p:nvPr>
        </p:nvSpPr>
        <p:spPr>
          <a:xfrm>
            <a:off x="457200" y="1600201"/>
            <a:ext cx="8229600" cy="1972815"/>
          </a:xfrm>
        </p:spPr>
        <p:txBody>
          <a:bodyPr/>
          <a:lstStyle/>
          <a:p>
            <a:r>
              <a:rPr lang="nl-NL" dirty="0"/>
              <a:t>Voeding voor torren uit </a:t>
            </a:r>
            <a:r>
              <a:rPr lang="nl-NL" dirty="0" err="1"/>
              <a:t>Hsp</a:t>
            </a:r>
            <a:endParaRPr lang="nl-NL" dirty="0"/>
          </a:p>
          <a:p>
            <a:r>
              <a:rPr lang="nl-NL" dirty="0"/>
              <a:t>Vermogensverlies 2 à 3 Watt</a:t>
            </a:r>
          </a:p>
          <a:p>
            <a:r>
              <a:rPr lang="nl-NL" dirty="0"/>
              <a:t>Hoge interne weerstand: stroombron</a:t>
            </a:r>
          </a:p>
        </p:txBody>
      </p:sp>
      <p:pic>
        <p:nvPicPr>
          <p:cNvPr id="5" name="Afbeelding 4">
            <a:extLst>
              <a:ext uri="{FF2B5EF4-FFF2-40B4-BE49-F238E27FC236}">
                <a16:creationId xmlns:a16="http://schemas.microsoft.com/office/drawing/2014/main" id="{5957EB72-7402-4288-885A-74D916945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21" y="3628613"/>
            <a:ext cx="8229600" cy="2954749"/>
          </a:xfrm>
          <a:prstGeom prst="rect">
            <a:avLst/>
          </a:prstGeom>
        </p:spPr>
      </p:pic>
      <p:sp>
        <p:nvSpPr>
          <p:cNvPr id="4" name="Tekstvak 3">
            <a:extLst>
              <a:ext uri="{FF2B5EF4-FFF2-40B4-BE49-F238E27FC236}">
                <a16:creationId xmlns:a16="http://schemas.microsoft.com/office/drawing/2014/main" id="{2F16E937-3018-4EE1-BDFC-7FE07DFD1162}"/>
              </a:ext>
            </a:extLst>
          </p:cNvPr>
          <p:cNvSpPr txBox="1"/>
          <p:nvPr/>
        </p:nvSpPr>
        <p:spPr>
          <a:xfrm>
            <a:off x="5940152" y="5783991"/>
            <a:ext cx="2520280" cy="523220"/>
          </a:xfrm>
          <a:prstGeom prst="rect">
            <a:avLst/>
          </a:prstGeom>
          <a:noFill/>
        </p:spPr>
        <p:txBody>
          <a:bodyPr wrap="square" rtlCol="0">
            <a:spAutoFit/>
          </a:bodyPr>
          <a:lstStyle/>
          <a:p>
            <a:r>
              <a:rPr lang="nl-NL" sz="2800" dirty="0"/>
              <a:t>Philips  B1X42A</a:t>
            </a:r>
          </a:p>
        </p:txBody>
      </p:sp>
      <p:sp>
        <p:nvSpPr>
          <p:cNvPr id="7" name="Tijdelijke aanduiding voor dianummer 6">
            <a:extLst>
              <a:ext uri="{FF2B5EF4-FFF2-40B4-BE49-F238E27FC236}">
                <a16:creationId xmlns:a16="http://schemas.microsoft.com/office/drawing/2014/main" id="{D6114E4D-B4BB-48F2-A620-7F1A1EC5A487}"/>
              </a:ext>
            </a:extLst>
          </p:cNvPr>
          <p:cNvSpPr>
            <a:spLocks noGrp="1"/>
          </p:cNvSpPr>
          <p:nvPr>
            <p:ph type="sldNum" sz="quarter" idx="12"/>
          </p:nvPr>
        </p:nvSpPr>
        <p:spPr/>
        <p:txBody>
          <a:bodyPr/>
          <a:lstStyle/>
          <a:p>
            <a:fld id="{B205BBD5-B01C-4644-AB10-59F11E567185}" type="slidenum">
              <a:rPr lang="nl-NL" smtClean="0"/>
              <a:t>20</a:t>
            </a:fld>
            <a:endParaRPr lang="nl-NL"/>
          </a:p>
        </p:txBody>
      </p:sp>
    </p:spTree>
    <p:extLst>
      <p:ext uri="{BB962C8B-B14F-4D97-AF65-F5344CB8AC3E}">
        <p14:creationId xmlns:p14="http://schemas.microsoft.com/office/powerpoint/2010/main" val="3716345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B876AC1-953D-4ABE-9125-3C2022E9F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604962"/>
            <a:ext cx="5365080" cy="4670494"/>
          </a:xfrm>
          <a:prstGeom prst="rect">
            <a:avLst/>
          </a:prstGeom>
        </p:spPr>
      </p:pic>
      <p:sp>
        <p:nvSpPr>
          <p:cNvPr id="2" name="Titel 1">
            <a:extLst>
              <a:ext uri="{FF2B5EF4-FFF2-40B4-BE49-F238E27FC236}">
                <a16:creationId xmlns:a16="http://schemas.microsoft.com/office/drawing/2014/main" id="{FA6E4F94-FC0F-48D5-8013-6725543C8E72}"/>
              </a:ext>
            </a:extLst>
          </p:cNvPr>
          <p:cNvSpPr>
            <a:spLocks noGrp="1"/>
          </p:cNvSpPr>
          <p:nvPr>
            <p:ph type="title"/>
          </p:nvPr>
        </p:nvSpPr>
        <p:spPr/>
        <p:txBody>
          <a:bodyPr/>
          <a:lstStyle/>
          <a:p>
            <a:r>
              <a:rPr lang="nl-NL" dirty="0"/>
              <a:t>Laagspanningsbuizen</a:t>
            </a:r>
          </a:p>
        </p:txBody>
      </p:sp>
      <p:sp>
        <p:nvSpPr>
          <p:cNvPr id="3" name="Tijdelijke aanduiding voor inhoud 2">
            <a:extLst>
              <a:ext uri="{FF2B5EF4-FFF2-40B4-BE49-F238E27FC236}">
                <a16:creationId xmlns:a16="http://schemas.microsoft.com/office/drawing/2014/main" id="{5D9E74D2-E918-458F-B96D-0B892FF089D1}"/>
              </a:ext>
            </a:extLst>
          </p:cNvPr>
          <p:cNvSpPr>
            <a:spLocks noGrp="1"/>
          </p:cNvSpPr>
          <p:nvPr>
            <p:ph idx="1"/>
          </p:nvPr>
        </p:nvSpPr>
        <p:spPr>
          <a:xfrm>
            <a:off x="457200" y="1600200"/>
            <a:ext cx="3610744" cy="4525963"/>
          </a:xfrm>
        </p:spPr>
        <p:txBody>
          <a:bodyPr/>
          <a:lstStyle/>
          <a:p>
            <a:r>
              <a:rPr lang="nl-NL" dirty="0"/>
              <a:t>ECH83, EBF83: </a:t>
            </a:r>
            <a:br>
              <a:rPr lang="nl-NL" dirty="0"/>
            </a:br>
            <a:r>
              <a:rPr lang="nl-NL" dirty="0"/>
              <a:t>“werkt op 12V” </a:t>
            </a:r>
          </a:p>
          <a:p>
            <a:r>
              <a:rPr lang="nl-NL" dirty="0"/>
              <a:t>N5X84VT-06: 6V</a:t>
            </a:r>
          </a:p>
          <a:p>
            <a:r>
              <a:rPr lang="nl-NL" dirty="0"/>
              <a:t>B5 heeft Va = 2,2V</a:t>
            </a:r>
          </a:p>
          <a:p>
            <a:r>
              <a:rPr lang="nl-NL" dirty="0"/>
              <a:t>Lage versterking:</a:t>
            </a:r>
            <a:br>
              <a:rPr lang="nl-NL" dirty="0"/>
            </a:br>
            <a:r>
              <a:rPr lang="nl-NL" dirty="0"/>
              <a:t>HF, Mix, 2x MF</a:t>
            </a:r>
          </a:p>
        </p:txBody>
      </p:sp>
      <p:sp>
        <p:nvSpPr>
          <p:cNvPr id="6" name="Tijdelijke aanduiding voor dianummer 5">
            <a:extLst>
              <a:ext uri="{FF2B5EF4-FFF2-40B4-BE49-F238E27FC236}">
                <a16:creationId xmlns:a16="http://schemas.microsoft.com/office/drawing/2014/main" id="{C32D6FF9-1833-496F-976B-631F5B0B3A9A}"/>
              </a:ext>
            </a:extLst>
          </p:cNvPr>
          <p:cNvSpPr>
            <a:spLocks noGrp="1"/>
          </p:cNvSpPr>
          <p:nvPr>
            <p:ph type="sldNum" sz="quarter" idx="12"/>
          </p:nvPr>
        </p:nvSpPr>
        <p:spPr/>
        <p:txBody>
          <a:bodyPr/>
          <a:lstStyle/>
          <a:p>
            <a:fld id="{B205BBD5-B01C-4644-AB10-59F11E567185}" type="slidenum">
              <a:rPr lang="nl-NL" smtClean="0"/>
              <a:t>21</a:t>
            </a:fld>
            <a:endParaRPr lang="nl-NL"/>
          </a:p>
        </p:txBody>
      </p:sp>
    </p:spTree>
    <p:extLst>
      <p:ext uri="{BB962C8B-B14F-4D97-AF65-F5344CB8AC3E}">
        <p14:creationId xmlns:p14="http://schemas.microsoft.com/office/powerpoint/2010/main" val="288936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38D3B-6467-44AD-B24F-E634909A0FF0}"/>
              </a:ext>
            </a:extLst>
          </p:cNvPr>
          <p:cNvSpPr>
            <a:spLocks noGrp="1"/>
          </p:cNvSpPr>
          <p:nvPr>
            <p:ph type="title"/>
          </p:nvPr>
        </p:nvSpPr>
        <p:spPr>
          <a:xfrm>
            <a:off x="457200" y="274638"/>
            <a:ext cx="8229600" cy="1138138"/>
          </a:xfrm>
        </p:spPr>
        <p:txBody>
          <a:bodyPr/>
          <a:lstStyle/>
          <a:p>
            <a:r>
              <a:rPr lang="nl-NL" dirty="0"/>
              <a:t>Zelfs voor FM: ECC86 in N6X81VT</a:t>
            </a:r>
          </a:p>
        </p:txBody>
      </p:sp>
      <p:sp>
        <p:nvSpPr>
          <p:cNvPr id="3" name="Tijdelijke aanduiding voor inhoud 2">
            <a:extLst>
              <a:ext uri="{FF2B5EF4-FFF2-40B4-BE49-F238E27FC236}">
                <a16:creationId xmlns:a16="http://schemas.microsoft.com/office/drawing/2014/main" id="{0AA13685-51FE-4685-8AB0-DF57B53566D9}"/>
              </a:ext>
            </a:extLst>
          </p:cNvPr>
          <p:cNvSpPr>
            <a:spLocks noGrp="1"/>
          </p:cNvSpPr>
          <p:nvPr>
            <p:ph idx="1"/>
          </p:nvPr>
        </p:nvSpPr>
        <p:spPr/>
        <p:txBody>
          <a:bodyPr/>
          <a:lstStyle/>
          <a:p>
            <a:pPr marL="0" indent="0">
              <a:buNone/>
            </a:pPr>
            <a:r>
              <a:rPr lang="nl-NL" dirty="0"/>
              <a:t> </a:t>
            </a:r>
          </a:p>
        </p:txBody>
      </p:sp>
      <p:pic>
        <p:nvPicPr>
          <p:cNvPr id="5" name="Afbeelding 4">
            <a:extLst>
              <a:ext uri="{FF2B5EF4-FFF2-40B4-BE49-F238E27FC236}">
                <a16:creationId xmlns:a16="http://schemas.microsoft.com/office/drawing/2014/main" id="{89584C23-D0D7-48AB-845D-CF1F187DD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8" y="1192962"/>
            <a:ext cx="7637923" cy="5390400"/>
          </a:xfrm>
          <a:prstGeom prst="rect">
            <a:avLst/>
          </a:prstGeom>
        </p:spPr>
      </p:pic>
      <p:sp>
        <p:nvSpPr>
          <p:cNvPr id="6" name="Tijdelijke aanduiding voor dianummer 5">
            <a:extLst>
              <a:ext uri="{FF2B5EF4-FFF2-40B4-BE49-F238E27FC236}">
                <a16:creationId xmlns:a16="http://schemas.microsoft.com/office/drawing/2014/main" id="{49BB6DD7-3F9F-433A-8DD4-1BAC09A09FC0}"/>
              </a:ext>
            </a:extLst>
          </p:cNvPr>
          <p:cNvSpPr>
            <a:spLocks noGrp="1"/>
          </p:cNvSpPr>
          <p:nvPr>
            <p:ph type="sldNum" sz="quarter" idx="12"/>
          </p:nvPr>
        </p:nvSpPr>
        <p:spPr/>
        <p:txBody>
          <a:bodyPr/>
          <a:lstStyle/>
          <a:p>
            <a:fld id="{B205BBD5-B01C-4644-AB10-59F11E567185}" type="slidenum">
              <a:rPr lang="nl-NL" smtClean="0"/>
              <a:t>22</a:t>
            </a:fld>
            <a:endParaRPr lang="nl-NL"/>
          </a:p>
        </p:txBody>
      </p:sp>
    </p:spTree>
    <p:extLst>
      <p:ext uri="{BB962C8B-B14F-4D97-AF65-F5344CB8AC3E}">
        <p14:creationId xmlns:p14="http://schemas.microsoft.com/office/powerpoint/2010/main" val="31487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FBF28-4117-4BCC-B0E7-07955AC20ED2}"/>
              </a:ext>
            </a:extLst>
          </p:cNvPr>
          <p:cNvSpPr>
            <a:spLocks noGrp="1"/>
          </p:cNvSpPr>
          <p:nvPr>
            <p:ph type="title"/>
          </p:nvPr>
        </p:nvSpPr>
        <p:spPr/>
        <p:txBody>
          <a:bodyPr/>
          <a:lstStyle/>
          <a:p>
            <a:r>
              <a:rPr lang="nl-NL" dirty="0"/>
              <a:t>Overgang buis transistor</a:t>
            </a:r>
          </a:p>
        </p:txBody>
      </p:sp>
      <p:sp>
        <p:nvSpPr>
          <p:cNvPr id="3" name="Tijdelijke aanduiding voor inhoud 2">
            <a:extLst>
              <a:ext uri="{FF2B5EF4-FFF2-40B4-BE49-F238E27FC236}">
                <a16:creationId xmlns:a16="http://schemas.microsoft.com/office/drawing/2014/main" id="{2FC6263D-AC36-4E0F-8D41-253181CB5120}"/>
              </a:ext>
            </a:extLst>
          </p:cNvPr>
          <p:cNvSpPr>
            <a:spLocks noGrp="1"/>
          </p:cNvSpPr>
          <p:nvPr>
            <p:ph idx="1"/>
          </p:nvPr>
        </p:nvSpPr>
        <p:spPr>
          <a:xfrm>
            <a:off x="457200" y="1600200"/>
            <a:ext cx="3610744" cy="4781128"/>
          </a:xfrm>
        </p:spPr>
        <p:txBody>
          <a:bodyPr/>
          <a:lstStyle/>
          <a:p>
            <a:r>
              <a:rPr lang="nl-NL" dirty="0"/>
              <a:t>Van hoog naar</a:t>
            </a:r>
            <a:br>
              <a:rPr lang="nl-NL" dirty="0"/>
            </a:br>
            <a:r>
              <a:rPr lang="nl-NL" dirty="0" err="1"/>
              <a:t>laagohmig</a:t>
            </a:r>
            <a:endParaRPr lang="nl-NL" dirty="0"/>
          </a:p>
          <a:p>
            <a:r>
              <a:rPr lang="nl-NL" dirty="0"/>
              <a:t>1 buis kan stroom</a:t>
            </a:r>
            <a:br>
              <a:rPr lang="nl-NL" dirty="0"/>
            </a:br>
            <a:r>
              <a:rPr lang="nl-NL" dirty="0"/>
              <a:t>niet leveren</a:t>
            </a:r>
          </a:p>
          <a:p>
            <a:endParaRPr lang="nl-NL" dirty="0"/>
          </a:p>
          <a:p>
            <a:r>
              <a:rPr lang="nl-NL" dirty="0"/>
              <a:t>N5X94VT: twee</a:t>
            </a:r>
            <a:br>
              <a:rPr lang="nl-NL" dirty="0"/>
            </a:br>
            <a:r>
              <a:rPr lang="nl-NL" dirty="0"/>
              <a:t>parallelle EF98</a:t>
            </a:r>
          </a:p>
          <a:p>
            <a:r>
              <a:rPr lang="nl-NL" dirty="0"/>
              <a:t>G3 aan A</a:t>
            </a:r>
          </a:p>
        </p:txBody>
      </p:sp>
      <p:pic>
        <p:nvPicPr>
          <p:cNvPr id="5" name="Afbeelding 4">
            <a:extLst>
              <a:ext uri="{FF2B5EF4-FFF2-40B4-BE49-F238E27FC236}">
                <a16:creationId xmlns:a16="http://schemas.microsoft.com/office/drawing/2014/main" id="{F3C5060C-D018-4E50-8F69-64C76CA05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196752"/>
            <a:ext cx="4269978" cy="5530969"/>
          </a:xfrm>
          <a:prstGeom prst="rect">
            <a:avLst/>
          </a:prstGeom>
        </p:spPr>
      </p:pic>
      <p:sp>
        <p:nvSpPr>
          <p:cNvPr id="6" name="Tijdelijke aanduiding voor dianummer 5">
            <a:extLst>
              <a:ext uri="{FF2B5EF4-FFF2-40B4-BE49-F238E27FC236}">
                <a16:creationId xmlns:a16="http://schemas.microsoft.com/office/drawing/2014/main" id="{F3D000A7-85C8-418A-8FBB-0151309576E4}"/>
              </a:ext>
            </a:extLst>
          </p:cNvPr>
          <p:cNvSpPr>
            <a:spLocks noGrp="1"/>
          </p:cNvSpPr>
          <p:nvPr>
            <p:ph type="sldNum" sz="quarter" idx="12"/>
          </p:nvPr>
        </p:nvSpPr>
        <p:spPr/>
        <p:txBody>
          <a:bodyPr/>
          <a:lstStyle/>
          <a:p>
            <a:fld id="{B205BBD5-B01C-4644-AB10-59F11E567185}" type="slidenum">
              <a:rPr lang="nl-NL" smtClean="0"/>
              <a:t>23</a:t>
            </a:fld>
            <a:endParaRPr lang="nl-NL"/>
          </a:p>
        </p:txBody>
      </p:sp>
    </p:spTree>
    <p:extLst>
      <p:ext uri="{BB962C8B-B14F-4D97-AF65-F5344CB8AC3E}">
        <p14:creationId xmlns:p14="http://schemas.microsoft.com/office/powerpoint/2010/main" val="259899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40861-8ADB-4F40-B278-40587CADC54D}"/>
              </a:ext>
            </a:extLst>
          </p:cNvPr>
          <p:cNvSpPr>
            <a:spLocks noGrp="1"/>
          </p:cNvSpPr>
          <p:nvPr>
            <p:ph type="title"/>
          </p:nvPr>
        </p:nvSpPr>
        <p:spPr/>
        <p:txBody>
          <a:bodyPr/>
          <a:lstStyle/>
          <a:p>
            <a:r>
              <a:rPr lang="nl-NL" dirty="0"/>
              <a:t>Eindbuis EL95 als driver</a:t>
            </a:r>
          </a:p>
        </p:txBody>
      </p:sp>
      <p:sp>
        <p:nvSpPr>
          <p:cNvPr id="3" name="Tijdelijke aanduiding voor inhoud 2">
            <a:extLst>
              <a:ext uri="{FF2B5EF4-FFF2-40B4-BE49-F238E27FC236}">
                <a16:creationId xmlns:a16="http://schemas.microsoft.com/office/drawing/2014/main" id="{63AB7607-0E64-4FF3-B4C0-A9FCA3DF580B}"/>
              </a:ext>
            </a:extLst>
          </p:cNvPr>
          <p:cNvSpPr>
            <a:spLocks noGrp="1"/>
          </p:cNvSpPr>
          <p:nvPr>
            <p:ph idx="1"/>
          </p:nvPr>
        </p:nvSpPr>
        <p:spPr>
          <a:xfrm>
            <a:off x="5545262" y="1600200"/>
            <a:ext cx="3419226" cy="4525963"/>
          </a:xfrm>
        </p:spPr>
        <p:txBody>
          <a:bodyPr>
            <a:normAutofit/>
          </a:bodyPr>
          <a:lstStyle/>
          <a:p>
            <a:r>
              <a:rPr lang="nl-NL" dirty="0" err="1"/>
              <a:t>Blaupunkt</a:t>
            </a:r>
            <a:r>
              <a:rPr lang="nl-NL" dirty="0"/>
              <a:t> </a:t>
            </a:r>
            <a:r>
              <a:rPr lang="nl-NL" dirty="0" err="1"/>
              <a:t>BremenTR</a:t>
            </a:r>
            <a:r>
              <a:rPr lang="nl-NL" dirty="0"/>
              <a:t> (1957)</a:t>
            </a:r>
          </a:p>
          <a:p>
            <a:r>
              <a:rPr lang="nl-NL" dirty="0"/>
              <a:t>Autoradio</a:t>
            </a:r>
          </a:p>
          <a:p>
            <a:r>
              <a:rPr lang="nl-NL" dirty="0"/>
              <a:t>63V uit TF77/30</a:t>
            </a:r>
          </a:p>
          <a:p>
            <a:r>
              <a:rPr lang="nl-NL" dirty="0"/>
              <a:t>EF98’s beu</a:t>
            </a:r>
          </a:p>
          <a:p>
            <a:r>
              <a:rPr lang="nl-NL" dirty="0"/>
              <a:t>EL95 beter, </a:t>
            </a:r>
            <a:br>
              <a:rPr lang="nl-NL" dirty="0"/>
            </a:br>
            <a:r>
              <a:rPr lang="nl-NL" dirty="0"/>
              <a:t>op 63V te zwak voor LS</a:t>
            </a:r>
          </a:p>
        </p:txBody>
      </p:sp>
      <p:pic>
        <p:nvPicPr>
          <p:cNvPr id="5" name="Afbeelding 4">
            <a:extLst>
              <a:ext uri="{FF2B5EF4-FFF2-40B4-BE49-F238E27FC236}">
                <a16:creationId xmlns:a16="http://schemas.microsoft.com/office/drawing/2014/main" id="{798097DA-900C-4FAD-A9F4-F0651E545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48880"/>
            <a:ext cx="5365750" cy="4349750"/>
          </a:xfrm>
          <a:prstGeom prst="rect">
            <a:avLst/>
          </a:prstGeom>
        </p:spPr>
      </p:pic>
      <p:sp>
        <p:nvSpPr>
          <p:cNvPr id="6" name="Tijdelijke aanduiding voor dianummer 5">
            <a:extLst>
              <a:ext uri="{FF2B5EF4-FFF2-40B4-BE49-F238E27FC236}">
                <a16:creationId xmlns:a16="http://schemas.microsoft.com/office/drawing/2014/main" id="{8C2C3058-D441-4109-B01F-093819FCA5EF}"/>
              </a:ext>
            </a:extLst>
          </p:cNvPr>
          <p:cNvSpPr>
            <a:spLocks noGrp="1"/>
          </p:cNvSpPr>
          <p:nvPr>
            <p:ph type="sldNum" sz="quarter" idx="12"/>
          </p:nvPr>
        </p:nvSpPr>
        <p:spPr/>
        <p:txBody>
          <a:bodyPr/>
          <a:lstStyle/>
          <a:p>
            <a:fld id="{B205BBD5-B01C-4644-AB10-59F11E567185}" type="slidenum">
              <a:rPr lang="nl-NL" smtClean="0"/>
              <a:t>24</a:t>
            </a:fld>
            <a:endParaRPr lang="nl-NL"/>
          </a:p>
        </p:txBody>
      </p:sp>
    </p:spTree>
    <p:extLst>
      <p:ext uri="{BB962C8B-B14F-4D97-AF65-F5344CB8AC3E}">
        <p14:creationId xmlns:p14="http://schemas.microsoft.com/office/powerpoint/2010/main" val="601054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CB95B-562A-408E-A70B-7A950A733EB4}"/>
              </a:ext>
            </a:extLst>
          </p:cNvPr>
          <p:cNvSpPr>
            <a:spLocks noGrp="1"/>
          </p:cNvSpPr>
          <p:nvPr>
            <p:ph type="title"/>
          </p:nvPr>
        </p:nvSpPr>
        <p:spPr/>
        <p:txBody>
          <a:bodyPr/>
          <a:lstStyle/>
          <a:p>
            <a:r>
              <a:rPr lang="nl-NL" dirty="0"/>
              <a:t>Hulpschakelingen</a:t>
            </a:r>
          </a:p>
        </p:txBody>
      </p:sp>
      <p:sp>
        <p:nvSpPr>
          <p:cNvPr id="3" name="Tijdelijke aanduiding voor inhoud 2">
            <a:extLst>
              <a:ext uri="{FF2B5EF4-FFF2-40B4-BE49-F238E27FC236}">
                <a16:creationId xmlns:a16="http://schemas.microsoft.com/office/drawing/2014/main" id="{09003DBA-D507-4257-A5A6-8945D24218A1}"/>
              </a:ext>
            </a:extLst>
          </p:cNvPr>
          <p:cNvSpPr>
            <a:spLocks noGrp="1"/>
          </p:cNvSpPr>
          <p:nvPr>
            <p:ph idx="1"/>
          </p:nvPr>
        </p:nvSpPr>
        <p:spPr/>
        <p:txBody>
          <a:bodyPr/>
          <a:lstStyle/>
          <a:p>
            <a:r>
              <a:rPr lang="nl-NL" dirty="0"/>
              <a:t>Uitbreidingen van bestaand toestel/ontwerp</a:t>
            </a:r>
          </a:p>
          <a:p>
            <a:r>
              <a:rPr lang="nl-NL" dirty="0"/>
              <a:t>Stereodecoder</a:t>
            </a:r>
          </a:p>
          <a:p>
            <a:pPr lvl="1"/>
            <a:r>
              <a:rPr lang="nl-NL" dirty="0"/>
              <a:t>Zit in B5X43A (en andere)</a:t>
            </a:r>
          </a:p>
          <a:p>
            <a:pPr lvl="1"/>
            <a:r>
              <a:rPr lang="nl-NL" dirty="0"/>
              <a:t>Daarvoor: B5X23A, geheel met buizen</a:t>
            </a:r>
          </a:p>
          <a:p>
            <a:r>
              <a:rPr lang="nl-NL" dirty="0"/>
              <a:t>Nagalmversterker</a:t>
            </a:r>
          </a:p>
          <a:p>
            <a:pPr lvl="1"/>
            <a:r>
              <a:rPr lang="nl-NL" dirty="0"/>
              <a:t>B8D42AS/B8X52A</a:t>
            </a:r>
          </a:p>
          <a:p>
            <a:pPr lvl="1"/>
            <a:r>
              <a:rPr lang="nl-NL" dirty="0"/>
              <a:t>Stuurt alleen L!</a:t>
            </a:r>
          </a:p>
          <a:p>
            <a:pPr lvl="1"/>
            <a:r>
              <a:rPr lang="nl-NL" dirty="0"/>
              <a:t>Zie volgende dia</a:t>
            </a:r>
          </a:p>
        </p:txBody>
      </p:sp>
      <p:pic>
        <p:nvPicPr>
          <p:cNvPr id="5" name="Afbeelding 4">
            <a:extLst>
              <a:ext uri="{FF2B5EF4-FFF2-40B4-BE49-F238E27FC236}">
                <a16:creationId xmlns:a16="http://schemas.microsoft.com/office/drawing/2014/main" id="{6FABF347-4BE2-426F-9B0B-7F7BE9876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665" y="4149080"/>
            <a:ext cx="5030438" cy="2537478"/>
          </a:xfrm>
          <a:prstGeom prst="rect">
            <a:avLst/>
          </a:prstGeom>
        </p:spPr>
      </p:pic>
      <p:sp>
        <p:nvSpPr>
          <p:cNvPr id="6" name="Tijdelijke aanduiding voor dianummer 5">
            <a:extLst>
              <a:ext uri="{FF2B5EF4-FFF2-40B4-BE49-F238E27FC236}">
                <a16:creationId xmlns:a16="http://schemas.microsoft.com/office/drawing/2014/main" id="{80E05B72-2D0F-49D0-8FDA-86CCED2A0D7C}"/>
              </a:ext>
            </a:extLst>
          </p:cNvPr>
          <p:cNvSpPr>
            <a:spLocks noGrp="1"/>
          </p:cNvSpPr>
          <p:nvPr>
            <p:ph type="sldNum" sz="quarter" idx="12"/>
          </p:nvPr>
        </p:nvSpPr>
        <p:spPr/>
        <p:txBody>
          <a:bodyPr/>
          <a:lstStyle/>
          <a:p>
            <a:fld id="{B205BBD5-B01C-4644-AB10-59F11E567185}" type="slidenum">
              <a:rPr lang="nl-NL" smtClean="0"/>
              <a:t>25</a:t>
            </a:fld>
            <a:endParaRPr lang="nl-NL"/>
          </a:p>
        </p:txBody>
      </p:sp>
    </p:spTree>
    <p:extLst>
      <p:ext uri="{BB962C8B-B14F-4D97-AF65-F5344CB8AC3E}">
        <p14:creationId xmlns:p14="http://schemas.microsoft.com/office/powerpoint/2010/main" val="3581315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8154D-08D9-4A8F-B638-7982FE23B9AD}"/>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03EEB699-E4F2-4A59-B2EA-83830351FF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707" y="217087"/>
            <a:ext cx="8818322" cy="6317083"/>
          </a:xfrm>
        </p:spPr>
      </p:pic>
      <p:sp>
        <p:nvSpPr>
          <p:cNvPr id="4" name="Tijdelijke aanduiding voor dianummer 3">
            <a:extLst>
              <a:ext uri="{FF2B5EF4-FFF2-40B4-BE49-F238E27FC236}">
                <a16:creationId xmlns:a16="http://schemas.microsoft.com/office/drawing/2014/main" id="{F304B19E-B5AD-46B6-9A77-70D66E352D53}"/>
              </a:ext>
            </a:extLst>
          </p:cNvPr>
          <p:cNvSpPr>
            <a:spLocks noGrp="1"/>
          </p:cNvSpPr>
          <p:nvPr>
            <p:ph type="sldNum" sz="quarter" idx="12"/>
          </p:nvPr>
        </p:nvSpPr>
        <p:spPr/>
        <p:txBody>
          <a:bodyPr/>
          <a:lstStyle/>
          <a:p>
            <a:fld id="{B205BBD5-B01C-4644-AB10-59F11E567185}" type="slidenum">
              <a:rPr lang="nl-NL" smtClean="0"/>
              <a:t>26</a:t>
            </a:fld>
            <a:endParaRPr lang="nl-NL"/>
          </a:p>
        </p:txBody>
      </p:sp>
      <p:cxnSp>
        <p:nvCxnSpPr>
          <p:cNvPr id="6" name="Rechte verbindingslijn 5">
            <a:extLst>
              <a:ext uri="{FF2B5EF4-FFF2-40B4-BE49-F238E27FC236}">
                <a16:creationId xmlns:a16="http://schemas.microsoft.com/office/drawing/2014/main" id="{3AC2B06D-DA3B-4653-974C-5305BE0408E7}"/>
              </a:ext>
            </a:extLst>
          </p:cNvPr>
          <p:cNvCxnSpPr>
            <a:cxnSpLocks/>
          </p:cNvCxnSpPr>
          <p:nvPr/>
        </p:nvCxnSpPr>
        <p:spPr>
          <a:xfrm>
            <a:off x="6876256" y="4365104"/>
            <a:ext cx="0" cy="1991246"/>
          </a:xfrm>
          <a:prstGeom prst="line">
            <a:avLst/>
          </a:prstGeom>
          <a:ln w="5715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Rechte verbindingslijn met pijl 7">
            <a:extLst>
              <a:ext uri="{FF2B5EF4-FFF2-40B4-BE49-F238E27FC236}">
                <a16:creationId xmlns:a16="http://schemas.microsoft.com/office/drawing/2014/main" id="{6D8589E9-F868-452E-A5F5-A92DC97D94B9}"/>
              </a:ext>
            </a:extLst>
          </p:cNvPr>
          <p:cNvCxnSpPr/>
          <p:nvPr/>
        </p:nvCxnSpPr>
        <p:spPr>
          <a:xfrm>
            <a:off x="6948264" y="6356350"/>
            <a:ext cx="1008112"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2" name="Rechte verbindingslijn met pijl 11">
            <a:extLst>
              <a:ext uri="{FF2B5EF4-FFF2-40B4-BE49-F238E27FC236}">
                <a16:creationId xmlns:a16="http://schemas.microsoft.com/office/drawing/2014/main" id="{F59DB830-5D49-4FC7-99B7-41582F57F2C7}"/>
              </a:ext>
            </a:extLst>
          </p:cNvPr>
          <p:cNvCxnSpPr>
            <a:cxnSpLocks/>
          </p:cNvCxnSpPr>
          <p:nvPr/>
        </p:nvCxnSpPr>
        <p:spPr>
          <a:xfrm flipV="1">
            <a:off x="8892480" y="1124744"/>
            <a:ext cx="0" cy="4104456"/>
          </a:xfrm>
          <a:prstGeom prst="straightConnector1">
            <a:avLst/>
          </a:prstGeom>
          <a:ln>
            <a:solidFill>
              <a:srgbClr val="00B050"/>
            </a:solidFill>
            <a:tailEnd type="triangle"/>
          </a:ln>
        </p:spPr>
        <p:style>
          <a:lnRef idx="3">
            <a:schemeClr val="accent1"/>
          </a:lnRef>
          <a:fillRef idx="0">
            <a:schemeClr val="accent1"/>
          </a:fillRef>
          <a:effectRef idx="2">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A23E0363-8C2D-4ECD-85DF-82186CF69206}"/>
              </a:ext>
            </a:extLst>
          </p:cNvPr>
          <p:cNvCxnSpPr>
            <a:cxnSpLocks/>
          </p:cNvCxnSpPr>
          <p:nvPr/>
        </p:nvCxnSpPr>
        <p:spPr>
          <a:xfrm flipH="1">
            <a:off x="5004048" y="1124744"/>
            <a:ext cx="36827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E5384277-3010-455E-B01B-2099FF3CF366}"/>
              </a:ext>
            </a:extLst>
          </p:cNvPr>
          <p:cNvCxnSpPr>
            <a:cxnSpLocks/>
          </p:cNvCxnSpPr>
          <p:nvPr/>
        </p:nvCxnSpPr>
        <p:spPr>
          <a:xfrm flipH="1">
            <a:off x="971600" y="1461460"/>
            <a:ext cx="3834916" cy="35517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80485EDE-14C1-4B95-AF6D-2B57339773E9}"/>
              </a:ext>
            </a:extLst>
          </p:cNvPr>
          <p:cNvCxnSpPr>
            <a:cxnSpLocks/>
          </p:cNvCxnSpPr>
          <p:nvPr/>
        </p:nvCxnSpPr>
        <p:spPr>
          <a:xfrm>
            <a:off x="550586" y="4961341"/>
            <a:ext cx="0" cy="16658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Rechte verbindingslijn 24">
            <a:extLst>
              <a:ext uri="{FF2B5EF4-FFF2-40B4-BE49-F238E27FC236}">
                <a16:creationId xmlns:a16="http://schemas.microsoft.com/office/drawing/2014/main" id="{B3938021-3B57-48D1-9D4C-4462758E647D}"/>
              </a:ext>
            </a:extLst>
          </p:cNvPr>
          <p:cNvCxnSpPr>
            <a:cxnSpLocks/>
          </p:cNvCxnSpPr>
          <p:nvPr/>
        </p:nvCxnSpPr>
        <p:spPr>
          <a:xfrm>
            <a:off x="323528" y="5877272"/>
            <a:ext cx="432048" cy="360040"/>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Rechte verbindingslijn 27">
            <a:extLst>
              <a:ext uri="{FF2B5EF4-FFF2-40B4-BE49-F238E27FC236}">
                <a16:creationId xmlns:a16="http://schemas.microsoft.com/office/drawing/2014/main" id="{84E91AED-FEF5-4A59-9DBC-52A9C2C64E2D}"/>
              </a:ext>
            </a:extLst>
          </p:cNvPr>
          <p:cNvCxnSpPr>
            <a:cxnSpLocks/>
          </p:cNvCxnSpPr>
          <p:nvPr/>
        </p:nvCxnSpPr>
        <p:spPr>
          <a:xfrm flipV="1">
            <a:off x="323528" y="5877272"/>
            <a:ext cx="432048" cy="360040"/>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Rechte verbindingslijn 33">
            <a:extLst>
              <a:ext uri="{FF2B5EF4-FFF2-40B4-BE49-F238E27FC236}">
                <a16:creationId xmlns:a16="http://schemas.microsoft.com/office/drawing/2014/main" id="{C1502165-C6B2-450E-A565-FB2C1FFD2E25}"/>
              </a:ext>
            </a:extLst>
          </p:cNvPr>
          <p:cNvCxnSpPr>
            <a:cxnSpLocks/>
          </p:cNvCxnSpPr>
          <p:nvPr/>
        </p:nvCxnSpPr>
        <p:spPr>
          <a:xfrm flipV="1">
            <a:off x="6893633" y="6351607"/>
            <a:ext cx="0" cy="365125"/>
          </a:xfrm>
          <a:prstGeom prst="line">
            <a:avLst/>
          </a:prstGeom>
          <a:ln w="5715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63860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C64C5-A694-4D81-93EF-9ADA75143D06}"/>
              </a:ext>
            </a:extLst>
          </p:cNvPr>
          <p:cNvSpPr>
            <a:spLocks noGrp="1"/>
          </p:cNvSpPr>
          <p:nvPr>
            <p:ph type="title"/>
          </p:nvPr>
        </p:nvSpPr>
        <p:spPr/>
        <p:txBody>
          <a:bodyPr/>
          <a:lstStyle/>
          <a:p>
            <a:r>
              <a:rPr lang="nl-NL" dirty="0"/>
              <a:t>Probleempit ECL86</a:t>
            </a:r>
          </a:p>
        </p:txBody>
      </p:sp>
      <p:sp>
        <p:nvSpPr>
          <p:cNvPr id="3" name="Tijdelijke aanduiding voor inhoud 2">
            <a:extLst>
              <a:ext uri="{FF2B5EF4-FFF2-40B4-BE49-F238E27FC236}">
                <a16:creationId xmlns:a16="http://schemas.microsoft.com/office/drawing/2014/main" id="{451CA185-79A8-4242-A366-4DB3170717FC}"/>
              </a:ext>
            </a:extLst>
          </p:cNvPr>
          <p:cNvSpPr>
            <a:spLocks noGrp="1"/>
          </p:cNvSpPr>
          <p:nvPr>
            <p:ph idx="1"/>
          </p:nvPr>
        </p:nvSpPr>
        <p:spPr>
          <a:xfrm>
            <a:off x="457200" y="1600200"/>
            <a:ext cx="4690864" cy="4983162"/>
          </a:xfrm>
        </p:spPr>
        <p:txBody>
          <a:bodyPr/>
          <a:lstStyle/>
          <a:p>
            <a:r>
              <a:rPr lang="nl-NL" dirty="0"/>
              <a:t>Stuurrooster pin 8, naast anode van triode (pin 9)</a:t>
            </a:r>
          </a:p>
          <a:p>
            <a:r>
              <a:rPr lang="nl-NL" dirty="0"/>
              <a:t>Geleiding in print door hitte</a:t>
            </a:r>
          </a:p>
          <a:p>
            <a:r>
              <a:rPr lang="nl-NL" dirty="0"/>
              <a:t>DC op stuurrooster</a:t>
            </a:r>
          </a:p>
          <a:p>
            <a:r>
              <a:rPr lang="nl-NL" dirty="0"/>
              <a:t>Niet door koppel-C (!!)</a:t>
            </a:r>
          </a:p>
          <a:p>
            <a:endParaRPr lang="nl-NL" dirty="0"/>
          </a:p>
          <a:p>
            <a:r>
              <a:rPr lang="nl-NL" dirty="0"/>
              <a:t>Vervorming na 5-10 min</a:t>
            </a:r>
          </a:p>
        </p:txBody>
      </p:sp>
      <p:pic>
        <p:nvPicPr>
          <p:cNvPr id="5" name="Afbeelding 4">
            <a:extLst>
              <a:ext uri="{FF2B5EF4-FFF2-40B4-BE49-F238E27FC236}">
                <a16:creationId xmlns:a16="http://schemas.microsoft.com/office/drawing/2014/main" id="{D0D55283-4F9F-411E-908D-F6B9E3D0C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271110"/>
            <a:ext cx="3638528" cy="5452394"/>
          </a:xfrm>
          <a:prstGeom prst="rect">
            <a:avLst/>
          </a:prstGeom>
        </p:spPr>
      </p:pic>
      <p:sp>
        <p:nvSpPr>
          <p:cNvPr id="6" name="Tijdelijke aanduiding voor dianummer 5">
            <a:extLst>
              <a:ext uri="{FF2B5EF4-FFF2-40B4-BE49-F238E27FC236}">
                <a16:creationId xmlns:a16="http://schemas.microsoft.com/office/drawing/2014/main" id="{2D06AFB8-53EE-41EC-A523-4E4C26A042D6}"/>
              </a:ext>
            </a:extLst>
          </p:cNvPr>
          <p:cNvSpPr>
            <a:spLocks noGrp="1"/>
          </p:cNvSpPr>
          <p:nvPr>
            <p:ph type="sldNum" sz="quarter" idx="12"/>
          </p:nvPr>
        </p:nvSpPr>
        <p:spPr/>
        <p:txBody>
          <a:bodyPr/>
          <a:lstStyle/>
          <a:p>
            <a:fld id="{B205BBD5-B01C-4644-AB10-59F11E567185}" type="slidenum">
              <a:rPr lang="nl-NL" smtClean="0"/>
              <a:t>27</a:t>
            </a:fld>
            <a:endParaRPr lang="nl-NL"/>
          </a:p>
        </p:txBody>
      </p:sp>
    </p:spTree>
    <p:extLst>
      <p:ext uri="{BB962C8B-B14F-4D97-AF65-F5344CB8AC3E}">
        <p14:creationId xmlns:p14="http://schemas.microsoft.com/office/powerpoint/2010/main" val="4205185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7ACAC-65F2-430D-8C82-3816F562E9D6}"/>
              </a:ext>
            </a:extLst>
          </p:cNvPr>
          <p:cNvSpPr>
            <a:spLocks noGrp="1"/>
          </p:cNvSpPr>
          <p:nvPr>
            <p:ph type="title"/>
          </p:nvPr>
        </p:nvSpPr>
        <p:spPr/>
        <p:txBody>
          <a:bodyPr/>
          <a:lstStyle/>
          <a:p>
            <a:r>
              <a:rPr lang="nl-NL" dirty="0"/>
              <a:t>3. Mooie hybride radio’s</a:t>
            </a:r>
          </a:p>
        </p:txBody>
      </p:sp>
      <p:sp>
        <p:nvSpPr>
          <p:cNvPr id="3" name="Tijdelijke aanduiding voor inhoud 2">
            <a:extLst>
              <a:ext uri="{FF2B5EF4-FFF2-40B4-BE49-F238E27FC236}">
                <a16:creationId xmlns:a16="http://schemas.microsoft.com/office/drawing/2014/main" id="{8A562BA9-5396-455D-8A8D-3F4BC9F9A2D8}"/>
              </a:ext>
            </a:extLst>
          </p:cNvPr>
          <p:cNvSpPr>
            <a:spLocks noGrp="1"/>
          </p:cNvSpPr>
          <p:nvPr>
            <p:ph idx="1"/>
          </p:nvPr>
        </p:nvSpPr>
        <p:spPr/>
        <p:txBody>
          <a:bodyPr/>
          <a:lstStyle/>
          <a:p>
            <a:endParaRPr lang="nl-NL"/>
          </a:p>
        </p:txBody>
      </p:sp>
      <p:sp>
        <p:nvSpPr>
          <p:cNvPr id="5" name="Tijdelijke aanduiding voor dianummer 4">
            <a:extLst>
              <a:ext uri="{FF2B5EF4-FFF2-40B4-BE49-F238E27FC236}">
                <a16:creationId xmlns:a16="http://schemas.microsoft.com/office/drawing/2014/main" id="{723A1429-1D94-4936-ABAD-4BF6FE3F2FEE}"/>
              </a:ext>
            </a:extLst>
          </p:cNvPr>
          <p:cNvSpPr>
            <a:spLocks noGrp="1"/>
          </p:cNvSpPr>
          <p:nvPr>
            <p:ph type="sldNum" sz="quarter" idx="12"/>
          </p:nvPr>
        </p:nvSpPr>
        <p:spPr/>
        <p:txBody>
          <a:bodyPr/>
          <a:lstStyle/>
          <a:p>
            <a:fld id="{B205BBD5-B01C-4644-AB10-59F11E567185}" type="slidenum">
              <a:rPr lang="nl-NL" smtClean="0"/>
              <a:t>28</a:t>
            </a:fld>
            <a:endParaRPr lang="nl-NL"/>
          </a:p>
        </p:txBody>
      </p:sp>
    </p:spTree>
    <p:extLst>
      <p:ext uri="{BB962C8B-B14F-4D97-AF65-F5344CB8AC3E}">
        <p14:creationId xmlns:p14="http://schemas.microsoft.com/office/powerpoint/2010/main" val="2783328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6482F3C-D68E-4C17-A17F-9742F2337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720" y="1417638"/>
            <a:ext cx="3567095" cy="3091482"/>
          </a:xfrm>
          <a:prstGeom prst="rect">
            <a:avLst/>
          </a:prstGeom>
        </p:spPr>
      </p:pic>
      <p:sp>
        <p:nvSpPr>
          <p:cNvPr id="2" name="Titel 1">
            <a:extLst>
              <a:ext uri="{FF2B5EF4-FFF2-40B4-BE49-F238E27FC236}">
                <a16:creationId xmlns:a16="http://schemas.microsoft.com/office/drawing/2014/main" id="{CA567B5A-00EA-4073-BC8E-B56A5E172386}"/>
              </a:ext>
            </a:extLst>
          </p:cNvPr>
          <p:cNvSpPr>
            <a:spLocks noGrp="1"/>
          </p:cNvSpPr>
          <p:nvPr>
            <p:ph type="title"/>
          </p:nvPr>
        </p:nvSpPr>
        <p:spPr/>
        <p:txBody>
          <a:bodyPr/>
          <a:lstStyle/>
          <a:p>
            <a:r>
              <a:rPr lang="nl-NL" dirty="0"/>
              <a:t>Stern 1: Converter, 1958, L/M/K</a:t>
            </a:r>
          </a:p>
        </p:txBody>
      </p:sp>
      <p:sp>
        <p:nvSpPr>
          <p:cNvPr id="3" name="Tijdelijke aanduiding voor inhoud 2">
            <a:extLst>
              <a:ext uri="{FF2B5EF4-FFF2-40B4-BE49-F238E27FC236}">
                <a16:creationId xmlns:a16="http://schemas.microsoft.com/office/drawing/2014/main" id="{92A8C3A8-CA46-4091-A0B9-4E2D5DB6D108}"/>
              </a:ext>
            </a:extLst>
          </p:cNvPr>
          <p:cNvSpPr>
            <a:spLocks noGrp="1"/>
          </p:cNvSpPr>
          <p:nvPr>
            <p:ph idx="1"/>
          </p:nvPr>
        </p:nvSpPr>
        <p:spPr/>
        <p:txBody>
          <a:bodyPr/>
          <a:lstStyle/>
          <a:p>
            <a:r>
              <a:rPr lang="nl-NL" dirty="0"/>
              <a:t>HF met DK96/DF96</a:t>
            </a:r>
          </a:p>
          <a:p>
            <a:r>
              <a:rPr lang="nl-NL" dirty="0"/>
              <a:t>LF met OC71, OC71,  2xOC72</a:t>
            </a:r>
          </a:p>
          <a:p>
            <a:r>
              <a:rPr lang="nl-NL" dirty="0"/>
              <a:t>Converter OC76</a:t>
            </a:r>
          </a:p>
          <a:p>
            <a:r>
              <a:rPr lang="nl-NL" dirty="0" err="1"/>
              <a:t>NiCad</a:t>
            </a:r>
            <a:r>
              <a:rPr lang="nl-NL" dirty="0"/>
              <a:t> 6V 1Ah: speelt 10h</a:t>
            </a:r>
          </a:p>
          <a:p>
            <a:endParaRPr lang="nl-NL" dirty="0"/>
          </a:p>
          <a:p>
            <a:r>
              <a:rPr lang="nl-NL" dirty="0"/>
              <a:t>Intern </a:t>
            </a:r>
            <a:r>
              <a:rPr lang="nl-NL" dirty="0" err="1"/>
              <a:t>laadbaar</a:t>
            </a:r>
            <a:r>
              <a:rPr lang="nl-NL" dirty="0"/>
              <a:t>:</a:t>
            </a:r>
            <a:br>
              <a:rPr lang="nl-NL" dirty="0"/>
            </a:br>
            <a:r>
              <a:rPr lang="nl-NL" dirty="0"/>
              <a:t>Nooit meer batterijen kopen!</a:t>
            </a:r>
          </a:p>
        </p:txBody>
      </p:sp>
      <p:sp>
        <p:nvSpPr>
          <p:cNvPr id="6" name="Tijdelijke aanduiding voor dianummer 5">
            <a:extLst>
              <a:ext uri="{FF2B5EF4-FFF2-40B4-BE49-F238E27FC236}">
                <a16:creationId xmlns:a16="http://schemas.microsoft.com/office/drawing/2014/main" id="{C960DE50-D200-4927-9A9B-20F722F5801C}"/>
              </a:ext>
            </a:extLst>
          </p:cNvPr>
          <p:cNvSpPr>
            <a:spLocks noGrp="1"/>
          </p:cNvSpPr>
          <p:nvPr>
            <p:ph type="sldNum" sz="quarter" idx="12"/>
          </p:nvPr>
        </p:nvSpPr>
        <p:spPr/>
        <p:txBody>
          <a:bodyPr/>
          <a:lstStyle/>
          <a:p>
            <a:fld id="{B205BBD5-B01C-4644-AB10-59F11E567185}" type="slidenum">
              <a:rPr lang="nl-NL" smtClean="0"/>
              <a:t>29</a:t>
            </a:fld>
            <a:endParaRPr lang="nl-NL"/>
          </a:p>
        </p:txBody>
      </p:sp>
    </p:spTree>
    <p:extLst>
      <p:ext uri="{BB962C8B-B14F-4D97-AF65-F5344CB8AC3E}">
        <p14:creationId xmlns:p14="http://schemas.microsoft.com/office/powerpoint/2010/main" val="67033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38D5A-D5C5-468E-A45A-73064C4B0678}"/>
              </a:ext>
            </a:extLst>
          </p:cNvPr>
          <p:cNvSpPr>
            <a:spLocks noGrp="1"/>
          </p:cNvSpPr>
          <p:nvPr>
            <p:ph type="title"/>
          </p:nvPr>
        </p:nvSpPr>
        <p:spPr/>
        <p:txBody>
          <a:bodyPr/>
          <a:lstStyle/>
          <a:p>
            <a:r>
              <a:rPr lang="nl-NL" dirty="0"/>
              <a:t>Wat gaan we doen</a:t>
            </a:r>
          </a:p>
        </p:txBody>
      </p:sp>
      <p:sp>
        <p:nvSpPr>
          <p:cNvPr id="3" name="Tijdelijke aanduiding voor inhoud 2">
            <a:extLst>
              <a:ext uri="{FF2B5EF4-FFF2-40B4-BE49-F238E27FC236}">
                <a16:creationId xmlns:a16="http://schemas.microsoft.com/office/drawing/2014/main" id="{4A7E293B-B2CF-4E9A-8E89-70E5269505BC}"/>
              </a:ext>
            </a:extLst>
          </p:cNvPr>
          <p:cNvSpPr>
            <a:spLocks noGrp="1"/>
          </p:cNvSpPr>
          <p:nvPr>
            <p:ph idx="1"/>
          </p:nvPr>
        </p:nvSpPr>
        <p:spPr>
          <a:xfrm>
            <a:off x="457200" y="1600200"/>
            <a:ext cx="8229600" cy="4983162"/>
          </a:xfrm>
        </p:spPr>
        <p:txBody>
          <a:bodyPr>
            <a:normAutofit/>
          </a:bodyPr>
          <a:lstStyle/>
          <a:p>
            <a:pPr marL="514350" indent="-514350">
              <a:buFont typeface="+mj-lt"/>
              <a:buAutoNum type="arabicPeriod"/>
            </a:pPr>
            <a:r>
              <a:rPr lang="nl-NL" dirty="0"/>
              <a:t>Waarom transistors en buizen mengen</a:t>
            </a:r>
          </a:p>
          <a:p>
            <a:pPr marL="514350" indent="-514350">
              <a:buFont typeface="+mj-lt"/>
              <a:buAutoNum type="arabicPeriod"/>
            </a:pPr>
            <a:r>
              <a:rPr lang="nl-NL" dirty="0"/>
              <a:t>Meng-schakelingen</a:t>
            </a:r>
          </a:p>
          <a:p>
            <a:pPr marL="514350" indent="-514350">
              <a:buFont typeface="+mj-lt"/>
              <a:buAutoNum type="arabicPeriod"/>
            </a:pPr>
            <a:r>
              <a:rPr lang="nl-NL" dirty="0"/>
              <a:t>Heel veel apparaten</a:t>
            </a:r>
          </a:p>
          <a:p>
            <a:pPr marL="514350" indent="-514350">
              <a:buFont typeface="+mj-lt"/>
              <a:buAutoNum type="arabicPeriod"/>
            </a:pPr>
            <a:endParaRPr lang="nl-NL" dirty="0"/>
          </a:p>
          <a:p>
            <a:r>
              <a:rPr lang="nl-NL" dirty="0"/>
              <a:t>Definitie Hybride radio:</a:t>
            </a:r>
            <a:br>
              <a:rPr lang="nl-NL" dirty="0"/>
            </a:br>
            <a:r>
              <a:rPr lang="nl-NL" dirty="0"/>
              <a:t>Een </a:t>
            </a:r>
            <a:r>
              <a:rPr lang="nl-NL" dirty="0">
                <a:solidFill>
                  <a:schemeClr val="tx2"/>
                </a:solidFill>
              </a:rPr>
              <a:t>radio</a:t>
            </a:r>
            <a:r>
              <a:rPr lang="nl-NL" dirty="0"/>
              <a:t> met </a:t>
            </a:r>
            <a:r>
              <a:rPr lang="nl-NL" dirty="0">
                <a:solidFill>
                  <a:schemeClr val="tx2"/>
                </a:solidFill>
              </a:rPr>
              <a:t>zowel buizen als transistors</a:t>
            </a:r>
            <a:r>
              <a:rPr lang="nl-NL" dirty="0"/>
              <a:t> </a:t>
            </a:r>
          </a:p>
          <a:p>
            <a:r>
              <a:rPr lang="nl-NL" dirty="0"/>
              <a:t>Niet over </a:t>
            </a:r>
            <a:r>
              <a:rPr lang="nl-NL" dirty="0" err="1"/>
              <a:t>TV’s</a:t>
            </a:r>
            <a:r>
              <a:rPr lang="nl-NL" dirty="0"/>
              <a:t> of computers</a:t>
            </a:r>
          </a:p>
          <a:p>
            <a:r>
              <a:rPr lang="nl-NL" dirty="0"/>
              <a:t>Een diode is niet genoeg!</a:t>
            </a:r>
          </a:p>
          <a:p>
            <a:pPr marL="514350" indent="-514350">
              <a:buFont typeface="+mj-lt"/>
              <a:buAutoNum type="arabicPeriod"/>
            </a:pPr>
            <a:endParaRPr lang="nl-NL" dirty="0"/>
          </a:p>
        </p:txBody>
      </p:sp>
      <p:sp>
        <p:nvSpPr>
          <p:cNvPr id="5" name="Tijdelijke aanduiding voor dianummer 4">
            <a:extLst>
              <a:ext uri="{FF2B5EF4-FFF2-40B4-BE49-F238E27FC236}">
                <a16:creationId xmlns:a16="http://schemas.microsoft.com/office/drawing/2014/main" id="{5373B1F3-2CD8-4F7D-BBCA-027EA0230C69}"/>
              </a:ext>
            </a:extLst>
          </p:cNvPr>
          <p:cNvSpPr>
            <a:spLocks noGrp="1"/>
          </p:cNvSpPr>
          <p:nvPr>
            <p:ph type="sldNum" sz="quarter" idx="12"/>
          </p:nvPr>
        </p:nvSpPr>
        <p:spPr/>
        <p:txBody>
          <a:bodyPr/>
          <a:lstStyle/>
          <a:p>
            <a:fld id="{B205BBD5-B01C-4644-AB10-59F11E567185}" type="slidenum">
              <a:rPr lang="nl-NL" smtClean="0"/>
              <a:t>3</a:t>
            </a:fld>
            <a:endParaRPr lang="nl-NL"/>
          </a:p>
        </p:txBody>
      </p:sp>
    </p:spTree>
    <p:extLst>
      <p:ext uri="{BB962C8B-B14F-4D97-AF65-F5344CB8AC3E}">
        <p14:creationId xmlns:p14="http://schemas.microsoft.com/office/powerpoint/2010/main" val="301608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AE634-D3AC-4036-893F-71C7DAE5C225}"/>
              </a:ext>
            </a:extLst>
          </p:cNvPr>
          <p:cNvSpPr>
            <a:spLocks noGrp="1"/>
          </p:cNvSpPr>
          <p:nvPr>
            <p:ph type="title"/>
          </p:nvPr>
        </p:nvSpPr>
        <p:spPr>
          <a:xfrm>
            <a:off x="457200" y="274638"/>
            <a:ext cx="3538736" cy="1143000"/>
          </a:xfrm>
        </p:spPr>
        <p:txBody>
          <a:bodyPr/>
          <a:lstStyle/>
          <a:p>
            <a:r>
              <a:rPr lang="nl-NL" dirty="0" err="1"/>
              <a:t>Ingelen</a:t>
            </a:r>
            <a:r>
              <a:rPr lang="nl-NL" dirty="0"/>
              <a:t> TR56</a:t>
            </a:r>
          </a:p>
        </p:txBody>
      </p:sp>
      <p:sp>
        <p:nvSpPr>
          <p:cNvPr id="3" name="Tijdelijke aanduiding voor inhoud 2">
            <a:extLst>
              <a:ext uri="{FF2B5EF4-FFF2-40B4-BE49-F238E27FC236}">
                <a16:creationId xmlns:a16="http://schemas.microsoft.com/office/drawing/2014/main" id="{E65167F1-D1C2-4A61-B972-BBA0BC0666DB}"/>
              </a:ext>
            </a:extLst>
          </p:cNvPr>
          <p:cNvSpPr>
            <a:spLocks noGrp="1"/>
          </p:cNvSpPr>
          <p:nvPr>
            <p:ph idx="1"/>
          </p:nvPr>
        </p:nvSpPr>
        <p:spPr>
          <a:xfrm>
            <a:off x="457200" y="1600200"/>
            <a:ext cx="3754760" cy="4525963"/>
          </a:xfrm>
        </p:spPr>
        <p:txBody>
          <a:bodyPr/>
          <a:lstStyle/>
          <a:p>
            <a:r>
              <a:rPr lang="nl-NL" dirty="0"/>
              <a:t>Alleen MW </a:t>
            </a:r>
            <a:br>
              <a:rPr lang="nl-NL" dirty="0"/>
            </a:br>
            <a:r>
              <a:rPr lang="nl-NL" dirty="0"/>
              <a:t>(en MW-</a:t>
            </a:r>
            <a:r>
              <a:rPr lang="nl-NL" dirty="0" err="1"/>
              <a:t>lokal</a:t>
            </a:r>
            <a:r>
              <a:rPr lang="nl-NL" dirty="0"/>
              <a:t>)</a:t>
            </a:r>
          </a:p>
          <a:p>
            <a:r>
              <a:rPr lang="nl-NL" dirty="0" err="1"/>
              <a:t>B</a:t>
            </a:r>
            <a:r>
              <a:rPr lang="nl-NL" baseline="30000" dirty="0" err="1"/>
              <a:t>n</a:t>
            </a:r>
            <a:r>
              <a:rPr lang="nl-NL" dirty="0"/>
              <a:t> en T</a:t>
            </a:r>
            <a:r>
              <a:rPr lang="nl-NL" baseline="30000" dirty="0"/>
              <a:t>s</a:t>
            </a:r>
            <a:r>
              <a:rPr lang="nl-NL" dirty="0"/>
              <a:t> als Stern </a:t>
            </a:r>
          </a:p>
          <a:p>
            <a:r>
              <a:rPr lang="nl-NL" dirty="0"/>
              <a:t>Batterij 9V 2x plat</a:t>
            </a:r>
          </a:p>
          <a:p>
            <a:endParaRPr lang="nl-NL" dirty="0"/>
          </a:p>
          <a:p>
            <a:r>
              <a:rPr lang="nl-NL" dirty="0"/>
              <a:t>Heeft met voetbal te maken???</a:t>
            </a:r>
          </a:p>
        </p:txBody>
      </p:sp>
      <p:pic>
        <p:nvPicPr>
          <p:cNvPr id="5" name="Afbeelding 4">
            <a:extLst>
              <a:ext uri="{FF2B5EF4-FFF2-40B4-BE49-F238E27FC236}">
                <a16:creationId xmlns:a16="http://schemas.microsoft.com/office/drawing/2014/main" id="{2BB90E9F-BA9A-4906-BFA6-79E25CDA8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03212"/>
            <a:ext cx="4627612" cy="6551724"/>
          </a:xfrm>
          <a:prstGeom prst="rect">
            <a:avLst/>
          </a:prstGeom>
        </p:spPr>
      </p:pic>
      <p:sp>
        <p:nvSpPr>
          <p:cNvPr id="6" name="Tijdelijke aanduiding voor dianummer 5">
            <a:extLst>
              <a:ext uri="{FF2B5EF4-FFF2-40B4-BE49-F238E27FC236}">
                <a16:creationId xmlns:a16="http://schemas.microsoft.com/office/drawing/2014/main" id="{788B4211-55A1-42F7-B1A2-664B97516058}"/>
              </a:ext>
            </a:extLst>
          </p:cNvPr>
          <p:cNvSpPr>
            <a:spLocks noGrp="1"/>
          </p:cNvSpPr>
          <p:nvPr>
            <p:ph type="sldNum" sz="quarter" idx="12"/>
          </p:nvPr>
        </p:nvSpPr>
        <p:spPr/>
        <p:txBody>
          <a:bodyPr/>
          <a:lstStyle/>
          <a:p>
            <a:fld id="{B205BBD5-B01C-4644-AB10-59F11E567185}" type="slidenum">
              <a:rPr lang="nl-NL" smtClean="0"/>
              <a:t>30</a:t>
            </a:fld>
            <a:endParaRPr lang="nl-NL"/>
          </a:p>
        </p:txBody>
      </p:sp>
    </p:spTree>
    <p:extLst>
      <p:ext uri="{BB962C8B-B14F-4D97-AF65-F5344CB8AC3E}">
        <p14:creationId xmlns:p14="http://schemas.microsoft.com/office/powerpoint/2010/main" val="230723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6D64B-0268-4378-B622-AD2838722256}"/>
              </a:ext>
            </a:extLst>
          </p:cNvPr>
          <p:cNvSpPr>
            <a:spLocks noGrp="1"/>
          </p:cNvSpPr>
          <p:nvPr>
            <p:ph type="title"/>
          </p:nvPr>
        </p:nvSpPr>
        <p:spPr/>
        <p:txBody>
          <a:bodyPr/>
          <a:lstStyle/>
          <a:p>
            <a:r>
              <a:rPr lang="nl-NL" dirty="0"/>
              <a:t>Ph Babette LD472BT, 1957, FM</a:t>
            </a:r>
          </a:p>
        </p:txBody>
      </p:sp>
      <p:sp>
        <p:nvSpPr>
          <p:cNvPr id="3" name="Tijdelijke aanduiding voor inhoud 2">
            <a:extLst>
              <a:ext uri="{FF2B5EF4-FFF2-40B4-BE49-F238E27FC236}">
                <a16:creationId xmlns:a16="http://schemas.microsoft.com/office/drawing/2014/main" id="{ECB986C9-7804-4C75-A869-11DC1BA591BB}"/>
              </a:ext>
            </a:extLst>
          </p:cNvPr>
          <p:cNvSpPr>
            <a:spLocks noGrp="1"/>
          </p:cNvSpPr>
          <p:nvPr>
            <p:ph idx="1"/>
          </p:nvPr>
        </p:nvSpPr>
        <p:spPr/>
        <p:txBody>
          <a:bodyPr/>
          <a:lstStyle/>
          <a:p>
            <a:r>
              <a:rPr lang="nl-NL" dirty="0"/>
              <a:t>10x Babette in NVHR!</a:t>
            </a:r>
            <a:br>
              <a:rPr lang="nl-NL" dirty="0"/>
            </a:br>
            <a:r>
              <a:rPr lang="nl-NL" dirty="0"/>
              <a:t>Beter toch </a:t>
            </a:r>
            <a:r>
              <a:rPr lang="nl-NL" dirty="0" err="1"/>
              <a:t>typenr</a:t>
            </a:r>
            <a:r>
              <a:rPr lang="nl-NL" baseline="30000" dirty="0" err="1"/>
              <a:t>s</a:t>
            </a:r>
            <a:r>
              <a:rPr lang="nl-NL" dirty="0"/>
              <a:t> </a:t>
            </a:r>
            <a:r>
              <a:rPr lang="nl-NL" dirty="0" err="1"/>
              <a:t>ipv</a:t>
            </a:r>
            <a:r>
              <a:rPr lang="nl-NL" dirty="0"/>
              <a:t> namen</a:t>
            </a:r>
          </a:p>
          <a:p>
            <a:r>
              <a:rPr lang="nl-NL" dirty="0" err="1"/>
              <a:t>Hsp</a:t>
            </a:r>
            <a:r>
              <a:rPr lang="nl-NL" dirty="0"/>
              <a:t> batterij, Lantaarnbatterij</a:t>
            </a:r>
          </a:p>
        </p:txBody>
      </p:sp>
      <p:sp>
        <p:nvSpPr>
          <p:cNvPr id="5" name="Tijdelijke aanduiding voor dianummer 4">
            <a:extLst>
              <a:ext uri="{FF2B5EF4-FFF2-40B4-BE49-F238E27FC236}">
                <a16:creationId xmlns:a16="http://schemas.microsoft.com/office/drawing/2014/main" id="{A14CFF4F-57EA-43B8-AE79-3A8253B7D767}"/>
              </a:ext>
            </a:extLst>
          </p:cNvPr>
          <p:cNvSpPr>
            <a:spLocks noGrp="1"/>
          </p:cNvSpPr>
          <p:nvPr>
            <p:ph type="sldNum" sz="quarter" idx="12"/>
          </p:nvPr>
        </p:nvSpPr>
        <p:spPr/>
        <p:txBody>
          <a:bodyPr/>
          <a:lstStyle/>
          <a:p>
            <a:fld id="{B205BBD5-B01C-4644-AB10-59F11E567185}" type="slidenum">
              <a:rPr lang="nl-NL" smtClean="0"/>
              <a:t>31</a:t>
            </a:fld>
            <a:endParaRPr lang="nl-NL"/>
          </a:p>
        </p:txBody>
      </p:sp>
    </p:spTree>
    <p:extLst>
      <p:ext uri="{BB962C8B-B14F-4D97-AF65-F5344CB8AC3E}">
        <p14:creationId xmlns:p14="http://schemas.microsoft.com/office/powerpoint/2010/main" val="54186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7B1FF-5BD0-4892-A986-ECCA506557E8}"/>
              </a:ext>
            </a:extLst>
          </p:cNvPr>
          <p:cNvSpPr>
            <a:spLocks noGrp="1"/>
          </p:cNvSpPr>
          <p:nvPr>
            <p:ph type="title"/>
          </p:nvPr>
        </p:nvSpPr>
        <p:spPr/>
        <p:txBody>
          <a:bodyPr/>
          <a:lstStyle/>
          <a:p>
            <a:r>
              <a:rPr lang="nl-NL" dirty="0" err="1"/>
              <a:t>Tecla</a:t>
            </a:r>
            <a:r>
              <a:rPr lang="nl-NL" dirty="0"/>
              <a:t> zakradio, 1955</a:t>
            </a:r>
          </a:p>
        </p:txBody>
      </p:sp>
      <p:sp>
        <p:nvSpPr>
          <p:cNvPr id="3" name="Tijdelijke aanduiding voor inhoud 2">
            <a:extLst>
              <a:ext uri="{FF2B5EF4-FFF2-40B4-BE49-F238E27FC236}">
                <a16:creationId xmlns:a16="http://schemas.microsoft.com/office/drawing/2014/main" id="{8870DD48-EAF9-4EF7-A75F-678D0219DEDC}"/>
              </a:ext>
            </a:extLst>
          </p:cNvPr>
          <p:cNvSpPr>
            <a:spLocks noGrp="1"/>
          </p:cNvSpPr>
          <p:nvPr>
            <p:ph idx="1"/>
          </p:nvPr>
        </p:nvSpPr>
        <p:spPr>
          <a:xfrm>
            <a:off x="457200" y="1600200"/>
            <a:ext cx="3394720" cy="4781128"/>
          </a:xfrm>
        </p:spPr>
        <p:txBody>
          <a:bodyPr/>
          <a:lstStyle/>
          <a:p>
            <a:r>
              <a:rPr lang="nl-NL" dirty="0"/>
              <a:t>3 </a:t>
            </a:r>
            <a:r>
              <a:rPr lang="nl-NL" dirty="0" err="1"/>
              <a:t>hoorbuisjes</a:t>
            </a:r>
            <a:endParaRPr lang="nl-NL" dirty="0"/>
          </a:p>
          <a:p>
            <a:r>
              <a:rPr lang="nl-NL" dirty="0"/>
              <a:t>MG, 1 kring</a:t>
            </a:r>
          </a:p>
          <a:p>
            <a:r>
              <a:rPr lang="nl-NL" dirty="0"/>
              <a:t>AA + 8xCR2025</a:t>
            </a:r>
          </a:p>
          <a:p>
            <a:endParaRPr lang="nl-NL" dirty="0"/>
          </a:p>
          <a:p>
            <a:r>
              <a:rPr lang="nl-NL" dirty="0"/>
              <a:t>Amerikaans: variant met </a:t>
            </a:r>
            <a:r>
              <a:rPr lang="nl-NL" dirty="0" err="1"/>
              <a:t>eindTORren</a:t>
            </a:r>
            <a:endParaRPr lang="nl-NL" dirty="0"/>
          </a:p>
          <a:p>
            <a:r>
              <a:rPr lang="nl-NL" dirty="0" err="1"/>
              <a:t>Crosley</a:t>
            </a:r>
            <a:r>
              <a:rPr lang="nl-NL" dirty="0"/>
              <a:t> “</a:t>
            </a:r>
            <a:r>
              <a:rPr lang="nl-NL" dirty="0" err="1"/>
              <a:t>Book</a:t>
            </a:r>
            <a:r>
              <a:rPr lang="nl-NL" dirty="0"/>
              <a:t>”</a:t>
            </a:r>
          </a:p>
        </p:txBody>
      </p:sp>
      <p:pic>
        <p:nvPicPr>
          <p:cNvPr id="5" name="Afbeelding 4">
            <a:extLst>
              <a:ext uri="{FF2B5EF4-FFF2-40B4-BE49-F238E27FC236}">
                <a16:creationId xmlns:a16="http://schemas.microsoft.com/office/drawing/2014/main" id="{59271D4B-FDA8-4889-919E-961115D41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24028" y="2219217"/>
            <a:ext cx="5165725" cy="3562569"/>
          </a:xfrm>
          <a:prstGeom prst="rect">
            <a:avLst/>
          </a:prstGeom>
        </p:spPr>
      </p:pic>
      <p:sp>
        <p:nvSpPr>
          <p:cNvPr id="6" name="Tijdelijke aanduiding voor dianummer 5">
            <a:extLst>
              <a:ext uri="{FF2B5EF4-FFF2-40B4-BE49-F238E27FC236}">
                <a16:creationId xmlns:a16="http://schemas.microsoft.com/office/drawing/2014/main" id="{FDD6E589-6E29-4F3B-9A3B-A75F8AC172A3}"/>
              </a:ext>
            </a:extLst>
          </p:cNvPr>
          <p:cNvSpPr>
            <a:spLocks noGrp="1"/>
          </p:cNvSpPr>
          <p:nvPr>
            <p:ph type="sldNum" sz="quarter" idx="12"/>
          </p:nvPr>
        </p:nvSpPr>
        <p:spPr/>
        <p:txBody>
          <a:bodyPr/>
          <a:lstStyle/>
          <a:p>
            <a:fld id="{B205BBD5-B01C-4644-AB10-59F11E567185}" type="slidenum">
              <a:rPr lang="nl-NL" smtClean="0"/>
              <a:t>32</a:t>
            </a:fld>
            <a:endParaRPr lang="nl-NL"/>
          </a:p>
        </p:txBody>
      </p:sp>
    </p:spTree>
    <p:extLst>
      <p:ext uri="{BB962C8B-B14F-4D97-AF65-F5344CB8AC3E}">
        <p14:creationId xmlns:p14="http://schemas.microsoft.com/office/powerpoint/2010/main" val="1833323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C2FDC-053A-41C0-BE1F-5CB0123D2EFD}"/>
              </a:ext>
            </a:extLst>
          </p:cNvPr>
          <p:cNvSpPr>
            <a:spLocks noGrp="1"/>
          </p:cNvSpPr>
          <p:nvPr>
            <p:ph type="title"/>
          </p:nvPr>
        </p:nvSpPr>
        <p:spPr/>
        <p:txBody>
          <a:bodyPr/>
          <a:lstStyle/>
          <a:p>
            <a:r>
              <a:rPr lang="nl-NL" dirty="0"/>
              <a:t>Ajax A25 (ca 1975)</a:t>
            </a:r>
          </a:p>
        </p:txBody>
      </p:sp>
      <p:sp>
        <p:nvSpPr>
          <p:cNvPr id="3" name="Tijdelijke aanduiding voor inhoud 2">
            <a:extLst>
              <a:ext uri="{FF2B5EF4-FFF2-40B4-BE49-F238E27FC236}">
                <a16:creationId xmlns:a16="http://schemas.microsoft.com/office/drawing/2014/main" id="{5DF11EA1-1547-4005-A42C-E2FD5E6660A7}"/>
              </a:ext>
            </a:extLst>
          </p:cNvPr>
          <p:cNvSpPr>
            <a:spLocks noGrp="1"/>
          </p:cNvSpPr>
          <p:nvPr>
            <p:ph idx="1"/>
          </p:nvPr>
        </p:nvSpPr>
        <p:spPr>
          <a:xfrm>
            <a:off x="251520" y="1600200"/>
            <a:ext cx="3168352" cy="4525963"/>
          </a:xfrm>
        </p:spPr>
        <p:txBody>
          <a:bodyPr/>
          <a:lstStyle/>
          <a:p>
            <a:r>
              <a:rPr lang="nl-NL" dirty="0"/>
              <a:t>Visserijband, </a:t>
            </a:r>
            <a:r>
              <a:rPr lang="nl-NL" dirty="0" err="1"/>
              <a:t>Rx</a:t>
            </a:r>
            <a:r>
              <a:rPr lang="nl-NL" dirty="0"/>
              <a:t>/</a:t>
            </a:r>
            <a:r>
              <a:rPr lang="nl-NL" dirty="0" err="1"/>
              <a:t>Tx</a:t>
            </a:r>
            <a:endParaRPr lang="nl-NL" dirty="0"/>
          </a:p>
          <a:p>
            <a:r>
              <a:rPr lang="nl-NL" dirty="0"/>
              <a:t>Voorganger A20, 4xECH83</a:t>
            </a:r>
          </a:p>
          <a:p>
            <a:r>
              <a:rPr lang="nl-NL" dirty="0"/>
              <a:t>Continu L/M/V</a:t>
            </a:r>
          </a:p>
          <a:p>
            <a:r>
              <a:rPr lang="nl-NL" dirty="0"/>
              <a:t>Kanalen met Kristal</a:t>
            </a:r>
          </a:p>
        </p:txBody>
      </p:sp>
      <p:pic>
        <p:nvPicPr>
          <p:cNvPr id="5" name="Afbeelding 4">
            <a:extLst>
              <a:ext uri="{FF2B5EF4-FFF2-40B4-BE49-F238E27FC236}">
                <a16:creationId xmlns:a16="http://schemas.microsoft.com/office/drawing/2014/main" id="{73D93D4C-CC0B-4BC3-8F6A-A034A39FC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600200"/>
            <a:ext cx="5555456" cy="4166592"/>
          </a:xfrm>
          <a:prstGeom prst="rect">
            <a:avLst/>
          </a:prstGeom>
        </p:spPr>
      </p:pic>
      <p:sp>
        <p:nvSpPr>
          <p:cNvPr id="6" name="Tijdelijke aanduiding voor dianummer 5">
            <a:extLst>
              <a:ext uri="{FF2B5EF4-FFF2-40B4-BE49-F238E27FC236}">
                <a16:creationId xmlns:a16="http://schemas.microsoft.com/office/drawing/2014/main" id="{B46BD2AF-275D-4BAA-8EBC-29BB1F470864}"/>
              </a:ext>
            </a:extLst>
          </p:cNvPr>
          <p:cNvSpPr>
            <a:spLocks noGrp="1"/>
          </p:cNvSpPr>
          <p:nvPr>
            <p:ph type="sldNum" sz="quarter" idx="12"/>
          </p:nvPr>
        </p:nvSpPr>
        <p:spPr/>
        <p:txBody>
          <a:bodyPr/>
          <a:lstStyle/>
          <a:p>
            <a:fld id="{B205BBD5-B01C-4644-AB10-59F11E567185}" type="slidenum">
              <a:rPr lang="nl-NL" smtClean="0"/>
              <a:t>33</a:t>
            </a:fld>
            <a:endParaRPr lang="nl-NL"/>
          </a:p>
        </p:txBody>
      </p:sp>
    </p:spTree>
    <p:extLst>
      <p:ext uri="{BB962C8B-B14F-4D97-AF65-F5344CB8AC3E}">
        <p14:creationId xmlns:p14="http://schemas.microsoft.com/office/powerpoint/2010/main" val="4229404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AF057-864A-49D9-9C53-7AC1C7649BEF}"/>
              </a:ext>
            </a:extLst>
          </p:cNvPr>
          <p:cNvSpPr>
            <a:spLocks noGrp="1"/>
          </p:cNvSpPr>
          <p:nvPr>
            <p:ph type="title"/>
          </p:nvPr>
        </p:nvSpPr>
        <p:spPr/>
        <p:txBody>
          <a:bodyPr/>
          <a:lstStyle/>
          <a:p>
            <a:r>
              <a:rPr lang="nl-NL" dirty="0"/>
              <a:t>Buizenzender, transistormodulatie</a:t>
            </a:r>
          </a:p>
        </p:txBody>
      </p:sp>
      <p:sp>
        <p:nvSpPr>
          <p:cNvPr id="3" name="Tijdelijke aanduiding voor inhoud 2">
            <a:extLst>
              <a:ext uri="{FF2B5EF4-FFF2-40B4-BE49-F238E27FC236}">
                <a16:creationId xmlns:a16="http://schemas.microsoft.com/office/drawing/2014/main" id="{2834015C-BAEC-43C7-AA3A-6663EA3ACB46}"/>
              </a:ext>
            </a:extLst>
          </p:cNvPr>
          <p:cNvSpPr>
            <a:spLocks noGrp="1"/>
          </p:cNvSpPr>
          <p:nvPr>
            <p:ph idx="1"/>
          </p:nvPr>
        </p:nvSpPr>
        <p:spPr>
          <a:xfrm>
            <a:off x="5076056" y="1438226"/>
            <a:ext cx="3322712" cy="4525963"/>
          </a:xfrm>
        </p:spPr>
        <p:txBody>
          <a:bodyPr/>
          <a:lstStyle/>
          <a:p>
            <a:r>
              <a:rPr lang="nl-NL" dirty="0"/>
              <a:t>DC converter </a:t>
            </a:r>
            <a:br>
              <a:rPr lang="nl-NL" dirty="0"/>
            </a:br>
            <a:r>
              <a:rPr lang="nl-NL" dirty="0"/>
              <a:t>2x 2N4280</a:t>
            </a:r>
          </a:p>
          <a:p>
            <a:r>
              <a:rPr lang="nl-NL" dirty="0"/>
              <a:t>Oscillator PL508</a:t>
            </a:r>
          </a:p>
          <a:p>
            <a:r>
              <a:rPr lang="nl-NL" dirty="0" err="1"/>
              <a:t>Zendpit</a:t>
            </a:r>
            <a:r>
              <a:rPr lang="nl-NL" dirty="0"/>
              <a:t> 1625</a:t>
            </a:r>
          </a:p>
          <a:p>
            <a:r>
              <a:rPr lang="nl-NL" dirty="0"/>
              <a:t>Plaatmodulatie </a:t>
            </a:r>
            <a:br>
              <a:rPr lang="nl-NL" dirty="0"/>
            </a:br>
            <a:r>
              <a:rPr lang="nl-NL" dirty="0"/>
              <a:t>2x 97SE128</a:t>
            </a:r>
          </a:p>
        </p:txBody>
      </p:sp>
      <p:pic>
        <p:nvPicPr>
          <p:cNvPr id="5" name="Afbeelding 4">
            <a:extLst>
              <a:ext uri="{FF2B5EF4-FFF2-40B4-BE49-F238E27FC236}">
                <a16:creationId xmlns:a16="http://schemas.microsoft.com/office/drawing/2014/main" id="{587DA371-8DC4-49DB-9E6A-64EB8A84B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68760"/>
            <a:ext cx="4084712" cy="5446283"/>
          </a:xfrm>
          <a:prstGeom prst="rect">
            <a:avLst/>
          </a:prstGeom>
        </p:spPr>
      </p:pic>
      <p:sp>
        <p:nvSpPr>
          <p:cNvPr id="6" name="Tijdelijke aanduiding voor dianummer 5">
            <a:extLst>
              <a:ext uri="{FF2B5EF4-FFF2-40B4-BE49-F238E27FC236}">
                <a16:creationId xmlns:a16="http://schemas.microsoft.com/office/drawing/2014/main" id="{2FB38993-706D-4AEF-8F71-FDCF0288AB35}"/>
              </a:ext>
            </a:extLst>
          </p:cNvPr>
          <p:cNvSpPr>
            <a:spLocks noGrp="1"/>
          </p:cNvSpPr>
          <p:nvPr>
            <p:ph type="sldNum" sz="quarter" idx="12"/>
          </p:nvPr>
        </p:nvSpPr>
        <p:spPr/>
        <p:txBody>
          <a:bodyPr/>
          <a:lstStyle/>
          <a:p>
            <a:fld id="{B205BBD5-B01C-4644-AB10-59F11E567185}" type="slidenum">
              <a:rPr lang="nl-NL" smtClean="0"/>
              <a:t>34</a:t>
            </a:fld>
            <a:endParaRPr lang="nl-NL"/>
          </a:p>
        </p:txBody>
      </p:sp>
    </p:spTree>
    <p:extLst>
      <p:ext uri="{BB962C8B-B14F-4D97-AF65-F5344CB8AC3E}">
        <p14:creationId xmlns:p14="http://schemas.microsoft.com/office/powerpoint/2010/main" val="255798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8A8F7-7C67-425C-99D6-E9CDB3CD797E}"/>
              </a:ext>
            </a:extLst>
          </p:cNvPr>
          <p:cNvSpPr>
            <a:spLocks noGrp="1"/>
          </p:cNvSpPr>
          <p:nvPr>
            <p:ph type="title"/>
          </p:nvPr>
        </p:nvSpPr>
        <p:spPr/>
        <p:txBody>
          <a:bodyPr/>
          <a:lstStyle/>
          <a:p>
            <a:r>
              <a:rPr lang="nl-NL" dirty="0" err="1"/>
              <a:t>Erres</a:t>
            </a:r>
            <a:r>
              <a:rPr lang="nl-NL" dirty="0"/>
              <a:t> RA6531</a:t>
            </a:r>
          </a:p>
        </p:txBody>
      </p:sp>
      <p:sp>
        <p:nvSpPr>
          <p:cNvPr id="3" name="Tijdelijke aanduiding voor inhoud 2">
            <a:extLst>
              <a:ext uri="{FF2B5EF4-FFF2-40B4-BE49-F238E27FC236}">
                <a16:creationId xmlns:a16="http://schemas.microsoft.com/office/drawing/2014/main" id="{93233891-D7E2-4F94-8279-7423631F0BFD}"/>
              </a:ext>
            </a:extLst>
          </p:cNvPr>
          <p:cNvSpPr>
            <a:spLocks noGrp="1"/>
          </p:cNvSpPr>
          <p:nvPr>
            <p:ph idx="1"/>
          </p:nvPr>
        </p:nvSpPr>
        <p:spPr>
          <a:xfrm>
            <a:off x="323528" y="1600200"/>
            <a:ext cx="8363272" cy="4781128"/>
          </a:xfrm>
        </p:spPr>
        <p:txBody>
          <a:bodyPr>
            <a:normAutofit/>
          </a:bodyPr>
          <a:lstStyle/>
          <a:p>
            <a:r>
              <a:rPr lang="nl-NL" dirty="0"/>
              <a:t>Budgettoestel, ca 1965, M/T/2xK</a:t>
            </a:r>
          </a:p>
          <a:p>
            <a:r>
              <a:rPr lang="nl-NL" dirty="0"/>
              <a:t>Verwant aan RA653, U/L/M/K, 6 </a:t>
            </a:r>
            <a:r>
              <a:rPr lang="nl-NL" dirty="0" err="1"/>
              <a:t>tr</a:t>
            </a:r>
            <a:r>
              <a:rPr lang="nl-NL" dirty="0"/>
              <a:t> + ECL86</a:t>
            </a:r>
          </a:p>
          <a:p>
            <a:r>
              <a:rPr lang="nl-NL" dirty="0"/>
              <a:t>Ferrietantenne M/T en Raam K</a:t>
            </a:r>
          </a:p>
          <a:p>
            <a:pPr marL="0" indent="0">
              <a:buNone/>
            </a:pPr>
            <a:r>
              <a:rPr lang="nl-NL" dirty="0"/>
              <a:t>Werk:</a:t>
            </a:r>
          </a:p>
          <a:p>
            <a:r>
              <a:rPr lang="nl-NL" dirty="0"/>
              <a:t>C’s,</a:t>
            </a:r>
            <a:br>
              <a:rPr lang="nl-NL" dirty="0"/>
            </a:br>
            <a:r>
              <a:rPr lang="nl-NL" dirty="0"/>
              <a:t>toetsen</a:t>
            </a:r>
            <a:br>
              <a:rPr lang="nl-NL" dirty="0"/>
            </a:br>
            <a:r>
              <a:rPr lang="nl-NL" dirty="0"/>
              <a:t>gangbaar</a:t>
            </a:r>
          </a:p>
          <a:p>
            <a:r>
              <a:rPr lang="nl-NL" dirty="0"/>
              <a:t>20W</a:t>
            </a:r>
          </a:p>
        </p:txBody>
      </p:sp>
      <p:pic>
        <p:nvPicPr>
          <p:cNvPr id="5" name="Afbeelding 4">
            <a:extLst>
              <a:ext uri="{FF2B5EF4-FFF2-40B4-BE49-F238E27FC236}">
                <a16:creationId xmlns:a16="http://schemas.microsoft.com/office/drawing/2014/main" id="{F86B684C-BE16-4B32-AB5A-8EFBCD26F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25" y="3429000"/>
            <a:ext cx="6617877" cy="3240360"/>
          </a:xfrm>
          <a:prstGeom prst="rect">
            <a:avLst/>
          </a:prstGeom>
        </p:spPr>
      </p:pic>
      <p:sp>
        <p:nvSpPr>
          <p:cNvPr id="6" name="Tijdelijke aanduiding voor dianummer 5">
            <a:extLst>
              <a:ext uri="{FF2B5EF4-FFF2-40B4-BE49-F238E27FC236}">
                <a16:creationId xmlns:a16="http://schemas.microsoft.com/office/drawing/2014/main" id="{7EDC748C-B18A-40B3-87C4-3E363ACE23BA}"/>
              </a:ext>
            </a:extLst>
          </p:cNvPr>
          <p:cNvSpPr>
            <a:spLocks noGrp="1"/>
          </p:cNvSpPr>
          <p:nvPr>
            <p:ph type="sldNum" sz="quarter" idx="12"/>
          </p:nvPr>
        </p:nvSpPr>
        <p:spPr/>
        <p:txBody>
          <a:bodyPr/>
          <a:lstStyle/>
          <a:p>
            <a:fld id="{B205BBD5-B01C-4644-AB10-59F11E567185}" type="slidenum">
              <a:rPr lang="nl-NL" smtClean="0"/>
              <a:t>35</a:t>
            </a:fld>
            <a:endParaRPr lang="nl-NL"/>
          </a:p>
        </p:txBody>
      </p:sp>
    </p:spTree>
    <p:extLst>
      <p:ext uri="{BB962C8B-B14F-4D97-AF65-F5344CB8AC3E}">
        <p14:creationId xmlns:p14="http://schemas.microsoft.com/office/powerpoint/2010/main" val="1524263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946D2-0CC3-499F-830E-C00B5FD23934}"/>
              </a:ext>
            </a:extLst>
          </p:cNvPr>
          <p:cNvSpPr>
            <a:spLocks noGrp="1"/>
          </p:cNvSpPr>
          <p:nvPr>
            <p:ph type="title"/>
          </p:nvPr>
        </p:nvSpPr>
        <p:spPr>
          <a:xfrm>
            <a:off x="457200" y="182810"/>
            <a:ext cx="8229600" cy="994122"/>
          </a:xfrm>
        </p:spPr>
        <p:txBody>
          <a:bodyPr>
            <a:normAutofit/>
          </a:bodyPr>
          <a:lstStyle/>
          <a:p>
            <a:r>
              <a:rPr lang="nl-NL" dirty="0"/>
              <a:t>Philips B1X42A, 3B + 3T</a:t>
            </a:r>
          </a:p>
        </p:txBody>
      </p:sp>
      <p:pic>
        <p:nvPicPr>
          <p:cNvPr id="5" name="Afbeelding 4">
            <a:extLst>
              <a:ext uri="{FF2B5EF4-FFF2-40B4-BE49-F238E27FC236}">
                <a16:creationId xmlns:a16="http://schemas.microsoft.com/office/drawing/2014/main" id="{62C0CD54-10F0-4BD1-8773-58857884E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76932"/>
            <a:ext cx="7733973" cy="5661344"/>
          </a:xfrm>
          <a:prstGeom prst="rect">
            <a:avLst/>
          </a:prstGeom>
        </p:spPr>
      </p:pic>
      <p:sp>
        <p:nvSpPr>
          <p:cNvPr id="4" name="Tijdelijke aanduiding voor dianummer 3">
            <a:extLst>
              <a:ext uri="{FF2B5EF4-FFF2-40B4-BE49-F238E27FC236}">
                <a16:creationId xmlns:a16="http://schemas.microsoft.com/office/drawing/2014/main" id="{104CF5A6-0356-432F-B3CE-26297028F40F}"/>
              </a:ext>
            </a:extLst>
          </p:cNvPr>
          <p:cNvSpPr>
            <a:spLocks noGrp="1"/>
          </p:cNvSpPr>
          <p:nvPr>
            <p:ph type="sldNum" sz="quarter" idx="12"/>
          </p:nvPr>
        </p:nvSpPr>
        <p:spPr/>
        <p:txBody>
          <a:bodyPr/>
          <a:lstStyle/>
          <a:p>
            <a:fld id="{B205BBD5-B01C-4644-AB10-59F11E567185}" type="slidenum">
              <a:rPr lang="nl-NL" smtClean="0"/>
              <a:t>36</a:t>
            </a:fld>
            <a:endParaRPr lang="nl-NL"/>
          </a:p>
        </p:txBody>
      </p:sp>
    </p:spTree>
    <p:extLst>
      <p:ext uri="{BB962C8B-B14F-4D97-AF65-F5344CB8AC3E}">
        <p14:creationId xmlns:p14="http://schemas.microsoft.com/office/powerpoint/2010/main" val="1359960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0F070-25E6-478A-A511-3E8641B13D2C}"/>
              </a:ext>
            </a:extLst>
          </p:cNvPr>
          <p:cNvSpPr>
            <a:spLocks noGrp="1"/>
          </p:cNvSpPr>
          <p:nvPr>
            <p:ph type="title"/>
          </p:nvPr>
        </p:nvSpPr>
        <p:spPr>
          <a:xfrm>
            <a:off x="457200" y="332656"/>
            <a:ext cx="8229600" cy="1280145"/>
          </a:xfrm>
        </p:spPr>
        <p:txBody>
          <a:bodyPr>
            <a:normAutofit fontScale="90000"/>
          </a:bodyPr>
          <a:lstStyle/>
          <a:p>
            <a:r>
              <a:rPr lang="nl-NL" dirty="0"/>
              <a:t>Luxer: </a:t>
            </a:r>
            <a:r>
              <a:rPr lang="nl-NL" dirty="0" err="1"/>
              <a:t>Aristona</a:t>
            </a:r>
            <a:r>
              <a:rPr lang="nl-NL" dirty="0"/>
              <a:t> SA3221A/00:</a:t>
            </a:r>
            <a:br>
              <a:rPr lang="nl-NL" dirty="0"/>
            </a:br>
            <a:r>
              <a:rPr lang="nl-NL" dirty="0"/>
              <a:t>Houten kast, LG, EM87</a:t>
            </a:r>
          </a:p>
        </p:txBody>
      </p:sp>
      <p:pic>
        <p:nvPicPr>
          <p:cNvPr id="5" name="Tijdelijke aanduiding voor inhoud 4">
            <a:extLst>
              <a:ext uri="{FF2B5EF4-FFF2-40B4-BE49-F238E27FC236}">
                <a16:creationId xmlns:a16="http://schemas.microsoft.com/office/drawing/2014/main" id="{5CD41E37-3470-4872-B907-6F2A81EDBB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7987"/>
            <a:ext cx="8320625" cy="4727357"/>
          </a:xfrm>
        </p:spPr>
      </p:pic>
      <p:sp>
        <p:nvSpPr>
          <p:cNvPr id="4" name="Tijdelijke aanduiding voor dianummer 3">
            <a:extLst>
              <a:ext uri="{FF2B5EF4-FFF2-40B4-BE49-F238E27FC236}">
                <a16:creationId xmlns:a16="http://schemas.microsoft.com/office/drawing/2014/main" id="{06677D53-D322-48FE-8D8D-B8D5928C3AB6}"/>
              </a:ext>
            </a:extLst>
          </p:cNvPr>
          <p:cNvSpPr>
            <a:spLocks noGrp="1"/>
          </p:cNvSpPr>
          <p:nvPr>
            <p:ph type="sldNum" sz="quarter" idx="12"/>
          </p:nvPr>
        </p:nvSpPr>
        <p:spPr/>
        <p:txBody>
          <a:bodyPr/>
          <a:lstStyle/>
          <a:p>
            <a:fld id="{B205BBD5-B01C-4644-AB10-59F11E567185}" type="slidenum">
              <a:rPr lang="nl-NL" smtClean="0"/>
              <a:t>37</a:t>
            </a:fld>
            <a:endParaRPr lang="nl-NL"/>
          </a:p>
        </p:txBody>
      </p:sp>
    </p:spTree>
    <p:extLst>
      <p:ext uri="{BB962C8B-B14F-4D97-AF65-F5344CB8AC3E}">
        <p14:creationId xmlns:p14="http://schemas.microsoft.com/office/powerpoint/2010/main" val="4165890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3F6DB-FA91-470F-8DB1-238491EF1E77}"/>
              </a:ext>
            </a:extLst>
          </p:cNvPr>
          <p:cNvSpPr>
            <a:spLocks noGrp="1"/>
          </p:cNvSpPr>
          <p:nvPr>
            <p:ph type="title"/>
          </p:nvPr>
        </p:nvSpPr>
        <p:spPr/>
        <p:txBody>
          <a:bodyPr/>
          <a:lstStyle/>
          <a:p>
            <a:r>
              <a:rPr lang="nl-NL" dirty="0"/>
              <a:t>Einde verhaal</a:t>
            </a:r>
          </a:p>
        </p:txBody>
      </p:sp>
      <p:sp>
        <p:nvSpPr>
          <p:cNvPr id="3" name="Tijdelijke aanduiding voor inhoud 2">
            <a:extLst>
              <a:ext uri="{FF2B5EF4-FFF2-40B4-BE49-F238E27FC236}">
                <a16:creationId xmlns:a16="http://schemas.microsoft.com/office/drawing/2014/main" id="{DE667FD0-21BD-4581-841E-6F8567090753}"/>
              </a:ext>
            </a:extLst>
          </p:cNvPr>
          <p:cNvSpPr>
            <a:spLocks noGrp="1"/>
          </p:cNvSpPr>
          <p:nvPr>
            <p:ph idx="1"/>
          </p:nvPr>
        </p:nvSpPr>
        <p:spPr/>
        <p:txBody>
          <a:bodyPr/>
          <a:lstStyle/>
          <a:p>
            <a:r>
              <a:rPr lang="nl-NL" dirty="0"/>
              <a:t>Aanvullingen?</a:t>
            </a:r>
          </a:p>
          <a:p>
            <a:r>
              <a:rPr lang="nl-NL" dirty="0"/>
              <a:t>Vragen?</a:t>
            </a:r>
          </a:p>
          <a:p>
            <a:endParaRPr lang="nl-NL" dirty="0"/>
          </a:p>
          <a:p>
            <a:r>
              <a:rPr lang="nl-NL" dirty="0"/>
              <a:t>Radio aanzetten?  </a:t>
            </a:r>
            <a:br>
              <a:rPr lang="nl-NL" dirty="0"/>
            </a:br>
            <a:r>
              <a:rPr lang="nl-NL" dirty="0"/>
              <a:t>Komt dat over via internet?</a:t>
            </a:r>
          </a:p>
        </p:txBody>
      </p:sp>
      <p:sp>
        <p:nvSpPr>
          <p:cNvPr id="5" name="Tijdelijke aanduiding voor dianummer 4">
            <a:extLst>
              <a:ext uri="{FF2B5EF4-FFF2-40B4-BE49-F238E27FC236}">
                <a16:creationId xmlns:a16="http://schemas.microsoft.com/office/drawing/2014/main" id="{B110729C-037E-4233-A47F-7813613CE48F}"/>
              </a:ext>
            </a:extLst>
          </p:cNvPr>
          <p:cNvSpPr>
            <a:spLocks noGrp="1"/>
          </p:cNvSpPr>
          <p:nvPr>
            <p:ph type="sldNum" sz="quarter" idx="12"/>
          </p:nvPr>
        </p:nvSpPr>
        <p:spPr/>
        <p:txBody>
          <a:bodyPr/>
          <a:lstStyle/>
          <a:p>
            <a:fld id="{B205BBD5-B01C-4644-AB10-59F11E567185}" type="slidenum">
              <a:rPr lang="nl-NL" smtClean="0"/>
              <a:t>38</a:t>
            </a:fld>
            <a:endParaRPr lang="nl-NL"/>
          </a:p>
        </p:txBody>
      </p:sp>
    </p:spTree>
    <p:extLst>
      <p:ext uri="{BB962C8B-B14F-4D97-AF65-F5344CB8AC3E}">
        <p14:creationId xmlns:p14="http://schemas.microsoft.com/office/powerpoint/2010/main" val="2943956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Meenemen</a:t>
            </a:r>
            <a:endParaRPr lang="nl-NL" dirty="0"/>
          </a:p>
        </p:txBody>
      </p:sp>
      <p:sp>
        <p:nvSpPr>
          <p:cNvPr id="4" name="Tijdelijke aanduiding voor inhoud 3"/>
          <p:cNvSpPr>
            <a:spLocks noGrp="1"/>
          </p:cNvSpPr>
          <p:nvPr>
            <p:ph sz="half" idx="1"/>
          </p:nvPr>
        </p:nvSpPr>
        <p:spPr>
          <a:xfrm>
            <a:off x="457200" y="1600200"/>
            <a:ext cx="3682752" cy="4525963"/>
          </a:xfrm>
        </p:spPr>
        <p:txBody>
          <a:bodyPr/>
          <a:lstStyle/>
          <a:p>
            <a:r>
              <a:rPr lang="en-US" dirty="0"/>
              <a:t>B1X42A</a:t>
            </a:r>
          </a:p>
          <a:p>
            <a:r>
              <a:rPr lang="en-US" dirty="0"/>
              <a:t>RA6531</a:t>
            </a:r>
          </a:p>
          <a:p>
            <a:pPr marL="0" indent="0">
              <a:buNone/>
            </a:pPr>
            <a:endParaRPr lang="nl-NL" dirty="0"/>
          </a:p>
        </p:txBody>
      </p:sp>
      <p:sp>
        <p:nvSpPr>
          <p:cNvPr id="5" name="Tijdelijke aanduiding voor inhoud 4"/>
          <p:cNvSpPr>
            <a:spLocks noGrp="1"/>
          </p:cNvSpPr>
          <p:nvPr>
            <p:ph sz="half" idx="2"/>
          </p:nvPr>
        </p:nvSpPr>
        <p:spPr>
          <a:xfrm>
            <a:off x="4139952" y="1600200"/>
            <a:ext cx="4546848" cy="4525963"/>
          </a:xfrm>
        </p:spPr>
        <p:txBody>
          <a:bodyPr/>
          <a:lstStyle/>
          <a:p>
            <a:r>
              <a:rPr lang="en-US" dirty="0"/>
              <a:t>Tecla</a:t>
            </a:r>
          </a:p>
          <a:p>
            <a:r>
              <a:rPr lang="en-US" dirty="0" err="1"/>
              <a:t>Verdeelstekker</a:t>
            </a:r>
            <a:endParaRPr lang="nl-NL" dirty="0"/>
          </a:p>
        </p:txBody>
      </p:sp>
      <p:sp>
        <p:nvSpPr>
          <p:cNvPr id="6" name="Tijdelijke aanduiding voor dianummer 5">
            <a:extLst>
              <a:ext uri="{FF2B5EF4-FFF2-40B4-BE49-F238E27FC236}">
                <a16:creationId xmlns:a16="http://schemas.microsoft.com/office/drawing/2014/main" id="{207F1BAC-0245-4B3B-B1D7-7F9AB8DE7D98}"/>
              </a:ext>
            </a:extLst>
          </p:cNvPr>
          <p:cNvSpPr>
            <a:spLocks noGrp="1"/>
          </p:cNvSpPr>
          <p:nvPr>
            <p:ph type="sldNum" sz="quarter" idx="12"/>
          </p:nvPr>
        </p:nvSpPr>
        <p:spPr/>
        <p:txBody>
          <a:bodyPr/>
          <a:lstStyle/>
          <a:p>
            <a:fld id="{B205BBD5-B01C-4644-AB10-59F11E567185}" type="slidenum">
              <a:rPr lang="nl-NL" smtClean="0"/>
              <a:t>39</a:t>
            </a:fld>
            <a:endParaRPr lang="nl-NL"/>
          </a:p>
        </p:txBody>
      </p:sp>
    </p:spTree>
    <p:extLst>
      <p:ext uri="{BB962C8B-B14F-4D97-AF65-F5344CB8AC3E}">
        <p14:creationId xmlns:p14="http://schemas.microsoft.com/office/powerpoint/2010/main" val="354553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E5D9B-FE98-46E8-899E-1BE69BF8D0B8}"/>
              </a:ext>
            </a:extLst>
          </p:cNvPr>
          <p:cNvSpPr>
            <a:spLocks noGrp="1"/>
          </p:cNvSpPr>
          <p:nvPr>
            <p:ph type="title"/>
          </p:nvPr>
        </p:nvSpPr>
        <p:spPr/>
        <p:txBody>
          <a:bodyPr/>
          <a:lstStyle/>
          <a:p>
            <a:r>
              <a:rPr lang="nl-NL" dirty="0"/>
              <a:t>1. Waarom buizen en transistors</a:t>
            </a:r>
          </a:p>
        </p:txBody>
      </p:sp>
      <p:sp>
        <p:nvSpPr>
          <p:cNvPr id="3" name="Tijdelijke aanduiding voor inhoud 2">
            <a:extLst>
              <a:ext uri="{FF2B5EF4-FFF2-40B4-BE49-F238E27FC236}">
                <a16:creationId xmlns:a16="http://schemas.microsoft.com/office/drawing/2014/main" id="{9EB7985D-4AEB-4A64-A5DF-0539F3C045B2}"/>
              </a:ext>
            </a:extLst>
          </p:cNvPr>
          <p:cNvSpPr>
            <a:spLocks noGrp="1"/>
          </p:cNvSpPr>
          <p:nvPr>
            <p:ph idx="1"/>
          </p:nvPr>
        </p:nvSpPr>
        <p:spPr/>
        <p:txBody>
          <a:bodyPr/>
          <a:lstStyle/>
          <a:p>
            <a:r>
              <a:rPr lang="nl-NL" dirty="0"/>
              <a:t>Combineer voordelen van beide</a:t>
            </a:r>
          </a:p>
          <a:p>
            <a:endParaRPr lang="nl-NL" dirty="0"/>
          </a:p>
          <a:p>
            <a:r>
              <a:rPr lang="nl-NL" dirty="0"/>
              <a:t>Twee golven:</a:t>
            </a:r>
          </a:p>
          <a:p>
            <a:pPr lvl="1"/>
            <a:r>
              <a:rPr lang="nl-NL" dirty="0"/>
              <a:t>Jaren vijftig, dure toestellen, verbruik</a:t>
            </a:r>
          </a:p>
          <a:p>
            <a:pPr lvl="1"/>
            <a:r>
              <a:rPr lang="nl-NL" dirty="0"/>
              <a:t>Jaren zestig, budgettoestellen, productie</a:t>
            </a:r>
          </a:p>
        </p:txBody>
      </p:sp>
      <p:sp>
        <p:nvSpPr>
          <p:cNvPr id="5" name="Tijdelijke aanduiding voor dianummer 4">
            <a:extLst>
              <a:ext uri="{FF2B5EF4-FFF2-40B4-BE49-F238E27FC236}">
                <a16:creationId xmlns:a16="http://schemas.microsoft.com/office/drawing/2014/main" id="{E7215F68-DE47-4A2E-BE13-A7F366BA3A79}"/>
              </a:ext>
            </a:extLst>
          </p:cNvPr>
          <p:cNvSpPr>
            <a:spLocks noGrp="1"/>
          </p:cNvSpPr>
          <p:nvPr>
            <p:ph type="sldNum" sz="quarter" idx="12"/>
          </p:nvPr>
        </p:nvSpPr>
        <p:spPr/>
        <p:txBody>
          <a:bodyPr/>
          <a:lstStyle/>
          <a:p>
            <a:fld id="{B205BBD5-B01C-4644-AB10-59F11E567185}" type="slidenum">
              <a:rPr lang="nl-NL" smtClean="0"/>
              <a:t>4</a:t>
            </a:fld>
            <a:endParaRPr lang="nl-NL"/>
          </a:p>
        </p:txBody>
      </p:sp>
    </p:spTree>
    <p:extLst>
      <p:ext uri="{BB962C8B-B14F-4D97-AF65-F5344CB8AC3E}">
        <p14:creationId xmlns:p14="http://schemas.microsoft.com/office/powerpoint/2010/main" val="152963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1F6B009-8BBD-41B6-A963-C998F2A41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366683"/>
            <a:ext cx="3526904" cy="2645178"/>
          </a:xfrm>
          <a:prstGeom prst="rect">
            <a:avLst/>
          </a:prstGeom>
        </p:spPr>
      </p:pic>
      <p:sp>
        <p:nvSpPr>
          <p:cNvPr id="2" name="Titel 1">
            <a:extLst>
              <a:ext uri="{FF2B5EF4-FFF2-40B4-BE49-F238E27FC236}">
                <a16:creationId xmlns:a16="http://schemas.microsoft.com/office/drawing/2014/main" id="{D6977E70-72CA-4457-81FA-425B87B7CCDC}"/>
              </a:ext>
            </a:extLst>
          </p:cNvPr>
          <p:cNvSpPr>
            <a:spLocks noGrp="1"/>
          </p:cNvSpPr>
          <p:nvPr>
            <p:ph type="title"/>
          </p:nvPr>
        </p:nvSpPr>
        <p:spPr/>
        <p:txBody>
          <a:bodyPr/>
          <a:lstStyle/>
          <a:p>
            <a:r>
              <a:rPr lang="nl-NL" dirty="0"/>
              <a:t>1950: Alles kon met buizen!</a:t>
            </a:r>
          </a:p>
        </p:txBody>
      </p:sp>
      <p:sp>
        <p:nvSpPr>
          <p:cNvPr id="3" name="Tijdelijke aanduiding voor inhoud 2">
            <a:extLst>
              <a:ext uri="{FF2B5EF4-FFF2-40B4-BE49-F238E27FC236}">
                <a16:creationId xmlns:a16="http://schemas.microsoft.com/office/drawing/2014/main" id="{5B94C1F5-CA80-490C-862C-FDEBBDBE60F8}"/>
              </a:ext>
            </a:extLst>
          </p:cNvPr>
          <p:cNvSpPr>
            <a:spLocks noGrp="1"/>
          </p:cNvSpPr>
          <p:nvPr>
            <p:ph idx="1"/>
          </p:nvPr>
        </p:nvSpPr>
        <p:spPr>
          <a:xfrm>
            <a:off x="457200" y="1600200"/>
            <a:ext cx="3754760" cy="3085205"/>
          </a:xfrm>
        </p:spPr>
        <p:txBody>
          <a:bodyPr>
            <a:normAutofit/>
          </a:bodyPr>
          <a:lstStyle/>
          <a:p>
            <a:r>
              <a:rPr lang="nl-NL" dirty="0"/>
              <a:t>Gehoortoestel</a:t>
            </a:r>
          </a:p>
          <a:p>
            <a:r>
              <a:rPr lang="nl-NL" dirty="0"/>
              <a:t>Portable radio</a:t>
            </a:r>
            <a:br>
              <a:rPr lang="nl-NL" dirty="0"/>
            </a:br>
            <a:r>
              <a:rPr lang="nl-NL" dirty="0"/>
              <a:t>Zelfs pocket!</a:t>
            </a:r>
          </a:p>
          <a:p>
            <a:r>
              <a:rPr lang="nl-NL" dirty="0"/>
              <a:t>Televisie</a:t>
            </a:r>
          </a:p>
          <a:p>
            <a:r>
              <a:rPr lang="nl-NL" dirty="0"/>
              <a:t>Computer</a:t>
            </a:r>
          </a:p>
        </p:txBody>
      </p:sp>
      <p:sp>
        <p:nvSpPr>
          <p:cNvPr id="4" name="Tijdelijke aanduiding voor inhoud 2">
            <a:extLst>
              <a:ext uri="{FF2B5EF4-FFF2-40B4-BE49-F238E27FC236}">
                <a16:creationId xmlns:a16="http://schemas.microsoft.com/office/drawing/2014/main" id="{EA642CA2-5B41-4707-9BCB-2A7C0A71C7A2}"/>
              </a:ext>
            </a:extLst>
          </p:cNvPr>
          <p:cNvSpPr txBox="1">
            <a:spLocks/>
          </p:cNvSpPr>
          <p:nvPr/>
        </p:nvSpPr>
        <p:spPr>
          <a:xfrm>
            <a:off x="4932040" y="1600199"/>
            <a:ext cx="375476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dirty="0"/>
              <a:t>Atoombom</a:t>
            </a:r>
          </a:p>
          <a:p>
            <a:r>
              <a:rPr lang="nl-NL" dirty="0"/>
              <a:t>Raketten</a:t>
            </a:r>
          </a:p>
          <a:p>
            <a:r>
              <a:rPr lang="nl-NL" dirty="0"/>
              <a:t>Auto’s, vliegtuigen</a:t>
            </a:r>
          </a:p>
        </p:txBody>
      </p:sp>
      <p:sp>
        <p:nvSpPr>
          <p:cNvPr id="5" name="Tijdelijke aanduiding voor inhoud 2">
            <a:extLst>
              <a:ext uri="{FF2B5EF4-FFF2-40B4-BE49-F238E27FC236}">
                <a16:creationId xmlns:a16="http://schemas.microsoft.com/office/drawing/2014/main" id="{9E648568-F95A-4EAE-A7CE-2CAD9C2B6E48}"/>
              </a:ext>
            </a:extLst>
          </p:cNvPr>
          <p:cNvSpPr txBox="1">
            <a:spLocks/>
          </p:cNvSpPr>
          <p:nvPr/>
        </p:nvSpPr>
        <p:spPr>
          <a:xfrm>
            <a:off x="971600" y="5440361"/>
            <a:ext cx="756089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dirty="0"/>
              <a:t>Transistor in 1947 was niet direct “nodig” voor iets dat daarvoor nog niet kon</a:t>
            </a:r>
          </a:p>
        </p:txBody>
      </p:sp>
      <p:sp>
        <p:nvSpPr>
          <p:cNvPr id="8" name="Tijdelijke aanduiding voor dianummer 7">
            <a:extLst>
              <a:ext uri="{FF2B5EF4-FFF2-40B4-BE49-F238E27FC236}">
                <a16:creationId xmlns:a16="http://schemas.microsoft.com/office/drawing/2014/main" id="{329167D4-4DB4-4123-B636-A67D10459B24}"/>
              </a:ext>
            </a:extLst>
          </p:cNvPr>
          <p:cNvSpPr>
            <a:spLocks noGrp="1"/>
          </p:cNvSpPr>
          <p:nvPr>
            <p:ph type="sldNum" sz="quarter" idx="12"/>
          </p:nvPr>
        </p:nvSpPr>
        <p:spPr/>
        <p:txBody>
          <a:bodyPr/>
          <a:lstStyle/>
          <a:p>
            <a:fld id="{B205BBD5-B01C-4644-AB10-59F11E567185}" type="slidenum">
              <a:rPr lang="nl-NL" smtClean="0"/>
              <a:t>5</a:t>
            </a:fld>
            <a:endParaRPr lang="nl-NL"/>
          </a:p>
        </p:txBody>
      </p:sp>
    </p:spTree>
    <p:extLst>
      <p:ext uri="{BB962C8B-B14F-4D97-AF65-F5344CB8AC3E}">
        <p14:creationId xmlns:p14="http://schemas.microsoft.com/office/powerpoint/2010/main" val="292991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DBDFE-1693-4F66-B4E9-50E89DFC8C2F}"/>
              </a:ext>
            </a:extLst>
          </p:cNvPr>
          <p:cNvSpPr>
            <a:spLocks noGrp="1"/>
          </p:cNvSpPr>
          <p:nvPr>
            <p:ph type="title"/>
          </p:nvPr>
        </p:nvSpPr>
        <p:spPr>
          <a:xfrm>
            <a:off x="457200" y="274638"/>
            <a:ext cx="8229600" cy="922114"/>
          </a:xfrm>
        </p:spPr>
        <p:txBody>
          <a:bodyPr/>
          <a:lstStyle/>
          <a:p>
            <a:r>
              <a:rPr lang="nl-NL" dirty="0"/>
              <a:t>Zuiniger en kleiner</a:t>
            </a:r>
          </a:p>
        </p:txBody>
      </p:sp>
      <p:sp>
        <p:nvSpPr>
          <p:cNvPr id="3" name="Tijdelijke aanduiding voor inhoud 2">
            <a:extLst>
              <a:ext uri="{FF2B5EF4-FFF2-40B4-BE49-F238E27FC236}">
                <a16:creationId xmlns:a16="http://schemas.microsoft.com/office/drawing/2014/main" id="{CF7779F1-1FE6-4400-9182-949605A91689}"/>
              </a:ext>
            </a:extLst>
          </p:cNvPr>
          <p:cNvSpPr>
            <a:spLocks noGrp="1"/>
          </p:cNvSpPr>
          <p:nvPr>
            <p:ph idx="1"/>
          </p:nvPr>
        </p:nvSpPr>
        <p:spPr>
          <a:xfrm>
            <a:off x="457200" y="1600200"/>
            <a:ext cx="7715200" cy="4525963"/>
          </a:xfrm>
        </p:spPr>
        <p:txBody>
          <a:bodyPr>
            <a:normAutofit lnSpcReduction="10000"/>
          </a:bodyPr>
          <a:lstStyle/>
          <a:p>
            <a:r>
              <a:rPr lang="nl-NL" dirty="0"/>
              <a:t>Hoorapparaat, transistors va 1951</a:t>
            </a:r>
          </a:p>
          <a:p>
            <a:r>
              <a:rPr lang="nl-NL" dirty="0"/>
              <a:t>Probleem: Ruis!</a:t>
            </a:r>
          </a:p>
          <a:p>
            <a:endParaRPr lang="nl-NL" dirty="0"/>
          </a:p>
          <a:p>
            <a:r>
              <a:rPr lang="nl-NL" dirty="0"/>
              <a:t>Hybride: 2 x DF</a:t>
            </a:r>
            <a:br>
              <a:rPr lang="nl-NL" dirty="0"/>
            </a:br>
            <a:r>
              <a:rPr lang="nl-NL" dirty="0"/>
              <a:t>en tor</a:t>
            </a:r>
          </a:p>
          <a:p>
            <a:endParaRPr lang="nl-NL" dirty="0"/>
          </a:p>
          <a:p>
            <a:endParaRPr lang="nl-NL" dirty="0"/>
          </a:p>
          <a:p>
            <a:pPr marL="0" indent="0">
              <a:buNone/>
            </a:pPr>
            <a:r>
              <a:rPr lang="nl-NL" dirty="0" err="1"/>
              <a:t>Acousticon</a:t>
            </a:r>
            <a:r>
              <a:rPr lang="nl-NL" dirty="0"/>
              <a:t> 1954</a:t>
            </a:r>
          </a:p>
        </p:txBody>
      </p:sp>
      <p:pic>
        <p:nvPicPr>
          <p:cNvPr id="5" name="Afbeelding 4">
            <a:extLst>
              <a:ext uri="{FF2B5EF4-FFF2-40B4-BE49-F238E27FC236}">
                <a16:creationId xmlns:a16="http://schemas.microsoft.com/office/drawing/2014/main" id="{3605850D-11C4-4B19-BD66-F72E53816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2595791"/>
            <a:ext cx="5084392" cy="4033292"/>
          </a:xfrm>
          <a:prstGeom prst="rect">
            <a:avLst/>
          </a:prstGeom>
        </p:spPr>
      </p:pic>
      <p:sp>
        <p:nvSpPr>
          <p:cNvPr id="6" name="Tijdelijke aanduiding voor dianummer 5">
            <a:extLst>
              <a:ext uri="{FF2B5EF4-FFF2-40B4-BE49-F238E27FC236}">
                <a16:creationId xmlns:a16="http://schemas.microsoft.com/office/drawing/2014/main" id="{4F82F0A8-F7A8-4C8D-BD38-A4A38B07BC7F}"/>
              </a:ext>
            </a:extLst>
          </p:cNvPr>
          <p:cNvSpPr>
            <a:spLocks noGrp="1"/>
          </p:cNvSpPr>
          <p:nvPr>
            <p:ph type="sldNum" sz="quarter" idx="12"/>
          </p:nvPr>
        </p:nvSpPr>
        <p:spPr/>
        <p:txBody>
          <a:bodyPr/>
          <a:lstStyle/>
          <a:p>
            <a:fld id="{B205BBD5-B01C-4644-AB10-59F11E567185}" type="slidenum">
              <a:rPr lang="nl-NL" smtClean="0"/>
              <a:t>6</a:t>
            </a:fld>
            <a:endParaRPr lang="nl-NL"/>
          </a:p>
        </p:txBody>
      </p:sp>
    </p:spTree>
    <p:extLst>
      <p:ext uri="{BB962C8B-B14F-4D97-AF65-F5344CB8AC3E}">
        <p14:creationId xmlns:p14="http://schemas.microsoft.com/office/powerpoint/2010/main" val="3942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6F7B6-F304-4F58-BF76-16C7A7C007E2}"/>
              </a:ext>
            </a:extLst>
          </p:cNvPr>
          <p:cNvSpPr>
            <a:spLocks noGrp="1"/>
          </p:cNvSpPr>
          <p:nvPr>
            <p:ph type="title"/>
          </p:nvPr>
        </p:nvSpPr>
        <p:spPr/>
        <p:txBody>
          <a:bodyPr/>
          <a:lstStyle/>
          <a:p>
            <a:r>
              <a:rPr lang="nl-NL" dirty="0"/>
              <a:t>Energieverbruik</a:t>
            </a:r>
          </a:p>
        </p:txBody>
      </p:sp>
      <p:sp>
        <p:nvSpPr>
          <p:cNvPr id="3" name="Tijdelijke aanduiding voor inhoud 2">
            <a:extLst>
              <a:ext uri="{FF2B5EF4-FFF2-40B4-BE49-F238E27FC236}">
                <a16:creationId xmlns:a16="http://schemas.microsoft.com/office/drawing/2014/main" id="{80700BFC-2680-4173-8BDB-78AF8D73DA40}"/>
              </a:ext>
            </a:extLst>
          </p:cNvPr>
          <p:cNvSpPr>
            <a:spLocks noGrp="1"/>
          </p:cNvSpPr>
          <p:nvPr>
            <p:ph idx="1"/>
          </p:nvPr>
        </p:nvSpPr>
        <p:spPr>
          <a:xfrm>
            <a:off x="457200" y="1600200"/>
            <a:ext cx="8229600" cy="4983162"/>
          </a:xfrm>
        </p:spPr>
        <p:txBody>
          <a:bodyPr/>
          <a:lstStyle/>
          <a:p>
            <a:r>
              <a:rPr lang="nl-NL" dirty="0"/>
              <a:t>Transistor vraagt minder Watt</a:t>
            </a:r>
          </a:p>
          <a:p>
            <a:r>
              <a:rPr lang="nl-NL" dirty="0"/>
              <a:t>En ook minder Volt</a:t>
            </a:r>
          </a:p>
          <a:p>
            <a:r>
              <a:rPr lang="nl-NL" dirty="0"/>
              <a:t>Speelt vooral in LF deel, m.n. output</a:t>
            </a:r>
          </a:p>
          <a:p>
            <a:endParaRPr lang="nl-NL" dirty="0"/>
          </a:p>
          <a:p>
            <a:pPr marL="0" indent="0">
              <a:buNone/>
            </a:pPr>
            <a:r>
              <a:rPr lang="nl-NL" dirty="0"/>
              <a:t>In een auto is vermogen genoeg,</a:t>
            </a:r>
            <a:br>
              <a:rPr lang="nl-NL" dirty="0"/>
            </a:br>
            <a:r>
              <a:rPr lang="nl-NL" dirty="0"/>
              <a:t>maar hoogspanning is een probleem.</a:t>
            </a:r>
          </a:p>
          <a:p>
            <a:pPr marL="0" indent="0">
              <a:buNone/>
            </a:pPr>
            <a:r>
              <a:rPr lang="nl-NL" dirty="0"/>
              <a:t>Trilleromvormer is het minst betrouwbare onderdeel in een auto!</a:t>
            </a:r>
          </a:p>
        </p:txBody>
      </p:sp>
      <p:sp>
        <p:nvSpPr>
          <p:cNvPr id="5" name="Tijdelijke aanduiding voor dianummer 4">
            <a:extLst>
              <a:ext uri="{FF2B5EF4-FFF2-40B4-BE49-F238E27FC236}">
                <a16:creationId xmlns:a16="http://schemas.microsoft.com/office/drawing/2014/main" id="{583DDDCD-19A7-4DFB-813B-55CB6B75BA0E}"/>
              </a:ext>
            </a:extLst>
          </p:cNvPr>
          <p:cNvSpPr>
            <a:spLocks noGrp="1"/>
          </p:cNvSpPr>
          <p:nvPr>
            <p:ph type="sldNum" sz="quarter" idx="12"/>
          </p:nvPr>
        </p:nvSpPr>
        <p:spPr/>
        <p:txBody>
          <a:bodyPr/>
          <a:lstStyle/>
          <a:p>
            <a:fld id="{B205BBD5-B01C-4644-AB10-59F11E567185}" type="slidenum">
              <a:rPr lang="nl-NL" smtClean="0"/>
              <a:t>7</a:t>
            </a:fld>
            <a:endParaRPr lang="nl-NL"/>
          </a:p>
        </p:txBody>
      </p:sp>
    </p:spTree>
    <p:extLst>
      <p:ext uri="{BB962C8B-B14F-4D97-AF65-F5344CB8AC3E}">
        <p14:creationId xmlns:p14="http://schemas.microsoft.com/office/powerpoint/2010/main" val="200626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20A8D-AF28-47D1-AA84-69C38ED9EC2C}"/>
              </a:ext>
            </a:extLst>
          </p:cNvPr>
          <p:cNvSpPr>
            <a:spLocks noGrp="1"/>
          </p:cNvSpPr>
          <p:nvPr>
            <p:ph type="title"/>
          </p:nvPr>
        </p:nvSpPr>
        <p:spPr/>
        <p:txBody>
          <a:bodyPr/>
          <a:lstStyle/>
          <a:p>
            <a:r>
              <a:rPr lang="nl-NL" dirty="0"/>
              <a:t>Ruis, HF gedrag</a:t>
            </a:r>
          </a:p>
        </p:txBody>
      </p:sp>
      <p:sp>
        <p:nvSpPr>
          <p:cNvPr id="3" name="Tijdelijke aanduiding voor inhoud 2">
            <a:extLst>
              <a:ext uri="{FF2B5EF4-FFF2-40B4-BE49-F238E27FC236}">
                <a16:creationId xmlns:a16="http://schemas.microsoft.com/office/drawing/2014/main" id="{2AFDEE6C-15A4-42BE-B5E1-2AACD744EBB1}"/>
              </a:ext>
            </a:extLst>
          </p:cNvPr>
          <p:cNvSpPr>
            <a:spLocks noGrp="1"/>
          </p:cNvSpPr>
          <p:nvPr>
            <p:ph idx="1"/>
          </p:nvPr>
        </p:nvSpPr>
        <p:spPr>
          <a:xfrm>
            <a:off x="457200" y="1600200"/>
            <a:ext cx="8229600" cy="5141168"/>
          </a:xfrm>
        </p:spPr>
        <p:txBody>
          <a:bodyPr>
            <a:normAutofit/>
          </a:bodyPr>
          <a:lstStyle/>
          <a:p>
            <a:r>
              <a:rPr lang="nl-NL" dirty="0"/>
              <a:t>Germanium transistors, meer ruis</a:t>
            </a:r>
          </a:p>
          <a:p>
            <a:r>
              <a:rPr lang="nl-NL" dirty="0"/>
              <a:t>Voor HF niet beschikbaar</a:t>
            </a:r>
          </a:p>
          <a:p>
            <a:r>
              <a:rPr lang="nl-NL" dirty="0"/>
              <a:t>Speelt vooral in HF of voorversterker</a:t>
            </a:r>
          </a:p>
          <a:p>
            <a:endParaRPr lang="nl-NL" dirty="0"/>
          </a:p>
          <a:p>
            <a:pPr marL="0" indent="0">
              <a:buNone/>
            </a:pPr>
            <a:r>
              <a:rPr lang="nl-NL" dirty="0"/>
              <a:t>Logische idee:</a:t>
            </a:r>
            <a:br>
              <a:rPr lang="nl-NL" dirty="0"/>
            </a:br>
            <a:r>
              <a:rPr lang="nl-NL" dirty="0"/>
              <a:t>Buizen in signaaldeel en</a:t>
            </a:r>
            <a:br>
              <a:rPr lang="nl-NL" dirty="0"/>
            </a:br>
            <a:r>
              <a:rPr lang="nl-NL" dirty="0"/>
              <a:t>transistors in vermogensdeel</a:t>
            </a:r>
          </a:p>
          <a:p>
            <a:pPr marL="0" indent="0">
              <a:buNone/>
            </a:pPr>
            <a:endParaRPr lang="nl-NL" dirty="0"/>
          </a:p>
          <a:p>
            <a:pPr marL="0" indent="0">
              <a:buNone/>
            </a:pPr>
            <a:r>
              <a:rPr lang="nl-NL" dirty="0"/>
              <a:t>Duur toestel met gunstig verbruik</a:t>
            </a:r>
          </a:p>
        </p:txBody>
      </p:sp>
      <p:sp>
        <p:nvSpPr>
          <p:cNvPr id="5" name="Tijdelijke aanduiding voor dianummer 4">
            <a:extLst>
              <a:ext uri="{FF2B5EF4-FFF2-40B4-BE49-F238E27FC236}">
                <a16:creationId xmlns:a16="http://schemas.microsoft.com/office/drawing/2014/main" id="{6EC3C484-7CAA-4573-93BF-10457A61C173}"/>
              </a:ext>
            </a:extLst>
          </p:cNvPr>
          <p:cNvSpPr>
            <a:spLocks noGrp="1"/>
          </p:cNvSpPr>
          <p:nvPr>
            <p:ph type="sldNum" sz="quarter" idx="12"/>
          </p:nvPr>
        </p:nvSpPr>
        <p:spPr/>
        <p:txBody>
          <a:bodyPr/>
          <a:lstStyle/>
          <a:p>
            <a:fld id="{B205BBD5-B01C-4644-AB10-59F11E567185}" type="slidenum">
              <a:rPr lang="nl-NL" smtClean="0"/>
              <a:t>8</a:t>
            </a:fld>
            <a:endParaRPr lang="nl-NL"/>
          </a:p>
        </p:txBody>
      </p:sp>
    </p:spTree>
    <p:extLst>
      <p:ext uri="{BB962C8B-B14F-4D97-AF65-F5344CB8AC3E}">
        <p14:creationId xmlns:p14="http://schemas.microsoft.com/office/powerpoint/2010/main" val="394181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3A176-BE6E-478D-A114-75B21CB34D0B}"/>
              </a:ext>
            </a:extLst>
          </p:cNvPr>
          <p:cNvSpPr>
            <a:spLocks noGrp="1"/>
          </p:cNvSpPr>
          <p:nvPr>
            <p:ph type="title"/>
          </p:nvPr>
        </p:nvSpPr>
        <p:spPr/>
        <p:txBody>
          <a:bodyPr/>
          <a:lstStyle/>
          <a:p>
            <a:r>
              <a:rPr lang="nl-NL" dirty="0"/>
              <a:t>Op weg: Drie varianten in voeding</a:t>
            </a:r>
          </a:p>
        </p:txBody>
      </p:sp>
      <p:sp>
        <p:nvSpPr>
          <p:cNvPr id="3" name="Tijdelijke aanduiding voor inhoud 2">
            <a:extLst>
              <a:ext uri="{FF2B5EF4-FFF2-40B4-BE49-F238E27FC236}">
                <a16:creationId xmlns:a16="http://schemas.microsoft.com/office/drawing/2014/main" id="{E5970DDF-EBDA-4F59-83D5-8056E95CF2F1}"/>
              </a:ext>
            </a:extLst>
          </p:cNvPr>
          <p:cNvSpPr>
            <a:spLocks noGrp="1"/>
          </p:cNvSpPr>
          <p:nvPr>
            <p:ph idx="1"/>
          </p:nvPr>
        </p:nvSpPr>
        <p:spPr/>
        <p:txBody>
          <a:bodyPr/>
          <a:lstStyle/>
          <a:p>
            <a:r>
              <a:rPr lang="nl-NL" dirty="0"/>
              <a:t>Portable met </a:t>
            </a:r>
            <a:r>
              <a:rPr lang="nl-NL" dirty="0" err="1"/>
              <a:t>Hsp</a:t>
            </a:r>
            <a:r>
              <a:rPr lang="nl-NL" dirty="0"/>
              <a:t> batterij en lantaarnbatterij</a:t>
            </a:r>
          </a:p>
          <a:p>
            <a:pPr lvl="1"/>
            <a:r>
              <a:rPr lang="nl-NL" dirty="0"/>
              <a:t>Laag verbruik, meest uit goedkope batterij</a:t>
            </a:r>
          </a:p>
          <a:p>
            <a:r>
              <a:rPr lang="nl-NL" dirty="0"/>
              <a:t>Autoradio met laagspanningsbuizen en trans</a:t>
            </a:r>
          </a:p>
          <a:p>
            <a:pPr lvl="1"/>
            <a:r>
              <a:rPr lang="nl-NL" dirty="0"/>
              <a:t>Helemaal geen </a:t>
            </a:r>
            <a:r>
              <a:rPr lang="nl-NL" dirty="0" err="1"/>
              <a:t>Hsp</a:t>
            </a:r>
            <a:endParaRPr lang="nl-NL" dirty="0"/>
          </a:p>
          <a:p>
            <a:r>
              <a:rPr lang="nl-NL" dirty="0"/>
              <a:t>Portable/Autoradio met T-omvormer</a:t>
            </a:r>
          </a:p>
          <a:p>
            <a:pPr lvl="1"/>
            <a:r>
              <a:rPr lang="nl-NL" dirty="0"/>
              <a:t>Alles uit 1 batterij </a:t>
            </a:r>
          </a:p>
        </p:txBody>
      </p:sp>
      <p:sp>
        <p:nvSpPr>
          <p:cNvPr id="5" name="Tijdelijke aanduiding voor dianummer 4">
            <a:extLst>
              <a:ext uri="{FF2B5EF4-FFF2-40B4-BE49-F238E27FC236}">
                <a16:creationId xmlns:a16="http://schemas.microsoft.com/office/drawing/2014/main" id="{7276C6B5-DF30-4528-8E58-F1930E30FA38}"/>
              </a:ext>
            </a:extLst>
          </p:cNvPr>
          <p:cNvSpPr>
            <a:spLocks noGrp="1"/>
          </p:cNvSpPr>
          <p:nvPr>
            <p:ph type="sldNum" sz="quarter" idx="12"/>
          </p:nvPr>
        </p:nvSpPr>
        <p:spPr/>
        <p:txBody>
          <a:bodyPr/>
          <a:lstStyle/>
          <a:p>
            <a:fld id="{B205BBD5-B01C-4644-AB10-59F11E567185}" type="slidenum">
              <a:rPr lang="nl-NL" smtClean="0"/>
              <a:t>9</a:t>
            </a:fld>
            <a:endParaRPr lang="nl-NL"/>
          </a:p>
        </p:txBody>
      </p:sp>
    </p:spTree>
    <p:extLst>
      <p:ext uri="{BB962C8B-B14F-4D97-AF65-F5344CB8AC3E}">
        <p14:creationId xmlns:p14="http://schemas.microsoft.com/office/powerpoint/2010/main" val="240539002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TotalTime>
  <Words>1215</Words>
  <Application>Microsoft Office PowerPoint</Application>
  <PresentationFormat>Diavoorstelling (4:3)</PresentationFormat>
  <Paragraphs>229</Paragraphs>
  <Slides>39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39</vt:i4>
      </vt:variant>
    </vt:vector>
  </HeadingPairs>
  <TitlesOfParts>
    <vt:vector size="42" baseType="lpstr">
      <vt:lpstr>Arial</vt:lpstr>
      <vt:lpstr>Calibri</vt:lpstr>
      <vt:lpstr>Kantoorthema</vt:lpstr>
      <vt:lpstr>Hybride radio´s</vt:lpstr>
      <vt:lpstr>Aanleiding: Erres RA6531</vt:lpstr>
      <vt:lpstr>Wat gaan we doen</vt:lpstr>
      <vt:lpstr>1. Waarom buizen en transistors</vt:lpstr>
      <vt:lpstr>1950: Alles kon met buizen!</vt:lpstr>
      <vt:lpstr>Zuiniger en kleiner</vt:lpstr>
      <vt:lpstr>Energieverbruik</vt:lpstr>
      <vt:lpstr>Ruis, HF gedrag</vt:lpstr>
      <vt:lpstr>Op weg: Drie varianten in voeding</vt:lpstr>
      <vt:lpstr>Later: Budgetmodellen</vt:lpstr>
      <vt:lpstr>Rudolf Drabek op Rmorg:</vt:lpstr>
      <vt:lpstr>PowerPoint-presentatie</vt:lpstr>
      <vt:lpstr>PowerPoint-presentatie</vt:lpstr>
      <vt:lpstr>PowerPoint-presentatie</vt:lpstr>
      <vt:lpstr>PowerPoint-presentatie</vt:lpstr>
      <vt:lpstr>PowerPoint-presentatie</vt:lpstr>
      <vt:lpstr>2. Hybride schakelingen</vt:lpstr>
      <vt:lpstr>DC Converter</vt:lpstr>
      <vt:lpstr>PowerPoint-presentatie</vt:lpstr>
      <vt:lpstr>Ballast-weerstand</vt:lpstr>
      <vt:lpstr>Laagspanningsbuizen</vt:lpstr>
      <vt:lpstr>Zelfs voor FM: ECC86 in N6X81VT</vt:lpstr>
      <vt:lpstr>Overgang buis transistor</vt:lpstr>
      <vt:lpstr>Eindbuis EL95 als driver</vt:lpstr>
      <vt:lpstr>Hulpschakelingen</vt:lpstr>
      <vt:lpstr>PowerPoint-presentatie</vt:lpstr>
      <vt:lpstr>Probleempit ECL86</vt:lpstr>
      <vt:lpstr>3. Mooie hybride radio’s</vt:lpstr>
      <vt:lpstr>Stern 1: Converter, 1958, L/M/K</vt:lpstr>
      <vt:lpstr>Ingelen TR56</vt:lpstr>
      <vt:lpstr>Ph Babette LD472BT, 1957, FM</vt:lpstr>
      <vt:lpstr>Tecla zakradio, 1955</vt:lpstr>
      <vt:lpstr>Ajax A25 (ca 1975)</vt:lpstr>
      <vt:lpstr>Buizenzender, transistormodulatie</vt:lpstr>
      <vt:lpstr>Erres RA6531</vt:lpstr>
      <vt:lpstr>Philips B1X42A, 3B + 3T</vt:lpstr>
      <vt:lpstr>Luxer: Aristona SA3221A/00: Houten kast, LG, EM87</vt:lpstr>
      <vt:lpstr>Einde verhaal</vt:lpstr>
      <vt:lpstr>Meenemen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cp:lastModifiedBy>
  <cp:revision>133</cp:revision>
  <dcterms:created xsi:type="dcterms:W3CDTF">2019-01-19T09:21:01Z</dcterms:created>
  <dcterms:modified xsi:type="dcterms:W3CDTF">2020-03-25T09:24:55Z</dcterms:modified>
</cp:coreProperties>
</file>