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355" r:id="rId7"/>
    <p:sldId id="261" r:id="rId8"/>
    <p:sldId id="262" r:id="rId9"/>
    <p:sldId id="264" r:id="rId10"/>
    <p:sldId id="265" r:id="rId11"/>
    <p:sldId id="349" r:id="rId12"/>
    <p:sldId id="350" r:id="rId13"/>
    <p:sldId id="266" r:id="rId14"/>
    <p:sldId id="267" r:id="rId15"/>
    <p:sldId id="301" r:id="rId16"/>
    <p:sldId id="268" r:id="rId17"/>
    <p:sldId id="314" r:id="rId18"/>
    <p:sldId id="307" r:id="rId19"/>
    <p:sldId id="356" r:id="rId20"/>
    <p:sldId id="271" r:id="rId21"/>
    <p:sldId id="282" r:id="rId22"/>
    <p:sldId id="303" r:id="rId23"/>
    <p:sldId id="308" r:id="rId24"/>
    <p:sldId id="353" r:id="rId25"/>
    <p:sldId id="276" r:id="rId26"/>
    <p:sldId id="279" r:id="rId27"/>
    <p:sldId id="280" r:id="rId28"/>
    <p:sldId id="274" r:id="rId29"/>
    <p:sldId id="278" r:id="rId30"/>
    <p:sldId id="286" r:id="rId31"/>
    <p:sldId id="287" r:id="rId32"/>
    <p:sldId id="288" r:id="rId33"/>
    <p:sldId id="293" r:id="rId34"/>
    <p:sldId id="289" r:id="rId35"/>
    <p:sldId id="294" r:id="rId36"/>
    <p:sldId id="291" r:id="rId37"/>
    <p:sldId id="292" r:id="rId38"/>
    <p:sldId id="296" r:id="rId39"/>
    <p:sldId id="295" r:id="rId40"/>
    <p:sldId id="309" r:id="rId41"/>
    <p:sldId id="270" r:id="rId42"/>
    <p:sldId id="299" r:id="rId43"/>
    <p:sldId id="304" r:id="rId44"/>
    <p:sldId id="317" r:id="rId45"/>
    <p:sldId id="351" r:id="rId46"/>
    <p:sldId id="310" r:id="rId47"/>
    <p:sldId id="311" r:id="rId48"/>
    <p:sldId id="316" r:id="rId49"/>
    <p:sldId id="283" r:id="rId50"/>
    <p:sldId id="312" r:id="rId51"/>
    <p:sldId id="354" r:id="rId52"/>
    <p:sldId id="285" r:id="rId5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l, G. (Gerard)" initials="TG(" lastIdx="1" clrIdx="0">
    <p:extLst>
      <p:ext uri="{19B8F6BF-5375-455C-9EA6-DF929625EA0E}">
        <p15:presenceInfo xmlns:p15="http://schemas.microsoft.com/office/powerpoint/2012/main" userId="S::g.tel@uu.nl::7a07fd4b-d9bd-40a8-b635-bc1a747a669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344135-E1DA-4B89-9B0C-2D8AE334FBC1}" v="1" dt="2023-12-13T18:36:50.0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596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eter Blaas" clId="Web-{89344135-E1DA-4B89-9B0C-2D8AE334FBC1}"/>
    <pc:docChg chg="modSld">
      <pc:chgData name="Pieter Blaas" userId="" providerId="" clId="Web-{89344135-E1DA-4B89-9B0C-2D8AE334FBC1}" dt="2023-12-13T18:36:50.029" v="0" actId="1076"/>
      <pc:docMkLst>
        <pc:docMk/>
      </pc:docMkLst>
      <pc:sldChg chg="modSp">
        <pc:chgData name="Pieter Blaas" userId="" providerId="" clId="Web-{89344135-E1DA-4B89-9B0C-2D8AE334FBC1}" dt="2023-12-13T18:36:50.029" v="0" actId="1076"/>
        <pc:sldMkLst>
          <pc:docMk/>
          <pc:sldMk cId="419849272" sldId="260"/>
        </pc:sldMkLst>
        <pc:picChg chg="mod">
          <ac:chgData name="Pieter Blaas" userId="" providerId="" clId="Web-{89344135-E1DA-4B89-9B0C-2D8AE334FBC1}" dt="2023-12-13T18:36:50.029" v="0" actId="1076"/>
          <ac:picMkLst>
            <pc:docMk/>
            <pc:sldMk cId="419849272" sldId="260"/>
            <ac:picMk id="7" creationId="{EB7CAD07-109C-771F-4D8F-3DB662A5CBF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032D2-0A61-49A4-BBDE-2560D2D9168F}" type="datetimeFigureOut">
              <a:rPr lang="nl-NL" smtClean="0"/>
              <a:t>17-12-2023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D3DB2-2662-4045-854B-C16090D160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8115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032D2-0A61-49A4-BBDE-2560D2D9168F}" type="datetimeFigureOut">
              <a:rPr lang="nl-NL" smtClean="0"/>
              <a:t>17-12-2023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D3DB2-2662-4045-854B-C16090D160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5586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032D2-0A61-49A4-BBDE-2560D2D9168F}" type="datetimeFigureOut">
              <a:rPr lang="nl-NL" smtClean="0"/>
              <a:t>17-12-2023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D3DB2-2662-4045-854B-C16090D160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372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032D2-0A61-49A4-BBDE-2560D2D9168F}" type="datetimeFigureOut">
              <a:rPr lang="nl-NL" smtClean="0"/>
              <a:t>17-12-2023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D3DB2-2662-4045-854B-C16090D160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2582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032D2-0A61-49A4-BBDE-2560D2D9168F}" type="datetimeFigureOut">
              <a:rPr lang="nl-NL" smtClean="0"/>
              <a:t>17-12-2023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D3DB2-2662-4045-854B-C16090D160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7904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032D2-0A61-49A4-BBDE-2560D2D9168F}" type="datetimeFigureOut">
              <a:rPr lang="nl-NL" smtClean="0"/>
              <a:t>17-12-2023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D3DB2-2662-4045-854B-C16090D160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5630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032D2-0A61-49A4-BBDE-2560D2D9168F}" type="datetimeFigureOut">
              <a:rPr lang="nl-NL" smtClean="0"/>
              <a:t>17-12-2023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D3DB2-2662-4045-854B-C16090D160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8555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032D2-0A61-49A4-BBDE-2560D2D9168F}" type="datetimeFigureOut">
              <a:rPr lang="nl-NL" smtClean="0"/>
              <a:t>17-12-2023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D3DB2-2662-4045-854B-C16090D160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969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032D2-0A61-49A4-BBDE-2560D2D9168F}" type="datetimeFigureOut">
              <a:rPr lang="nl-NL" smtClean="0"/>
              <a:t>17-12-2023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D3DB2-2662-4045-854B-C16090D160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900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032D2-0A61-49A4-BBDE-2560D2D9168F}" type="datetimeFigureOut">
              <a:rPr lang="nl-NL" smtClean="0"/>
              <a:t>17-12-2023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D3DB2-2662-4045-854B-C16090D160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9964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032D2-0A61-49A4-BBDE-2560D2D9168F}" type="datetimeFigureOut">
              <a:rPr lang="nl-NL" smtClean="0"/>
              <a:t>17-12-2023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D3DB2-2662-4045-854B-C16090D160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9791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032D2-0A61-49A4-BBDE-2560D2D9168F}" type="datetimeFigureOut">
              <a:rPr lang="nl-NL" smtClean="0"/>
              <a:t>17-12-2023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D3DB2-2662-4045-854B-C16090D160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7563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://www.philipsradios.nl/Schemas/B3X00U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eb.archive.org/web/20091123035237/http:/g-pb.de/datasheets/ZN414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ebspace.science.uu.nl/~tel00101/FotoAlbum/RadioCorner/Sets/GMatch.htm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s://webspace.science.uu.nl/~tel00101/FotoAlbum/RadioCorner/Sets/MatchPlus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s://webspace.science.uu.nl/~tel00101/FotoAlbum/RadioCorner/Sets/Gpina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https://www.veron.nl/activiteiten/zelfbouw/zelfbouw-voor-beginners/am-radio-zelfbouwproject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hyperlink" Target="https://www.radiomuseum.org/r/conrad_mw_retro_radio_2011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hyperlink" Target="https://www.circuitsonline.net/forum/view/12185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hyperlink" Target="https://webspace.science.uu.nl/~tel00101/FotoAlbum/RadioCorner/Sets/GLAM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s://webspace.science.uu.nl/~tel00101/FotoAlbum/RadioCorner/Sets/PlesBox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hyperlink" Target="https://www.radiomuseum.org/r/unknownprc_paeansonic_cf_210sp.html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archive.org/web/20091123035237/http:/g-pb.de/datasheets/ZN414.pdf" TargetMode="Externa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ebspace.science.uu.nl/~tel00101/FotoAlbum/RadioCorner/Sets/InBCR22.htm" TargetMode="External"/><Relationship Id="rId2" Type="http://schemas.openxmlformats.org/officeDocument/2006/relationships/hyperlink" Target="https://www.radiomuseum.org/tubes/tube_ta7642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archive.org/web/20091123035237/http:/g-pb.de/datasheets/ZN414.pdf" TargetMode="External"/><Relationship Id="rId2" Type="http://schemas.openxmlformats.org/officeDocument/2006/relationships/hyperlink" Target="https://en.wikipedia.org/wiki/ZN414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hyperlink" Target="https://webspace.science.uu.nl/~tel00101/FotoAlbum/RadioCorner/Sets/Tona706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s://web.archive.org/web/20091123035237/http:/g-pb.de/datasheets/ZN414.pdf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hyperlink" Target="https://www.transistorforum.nl/forum/index.php?id=7451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diyaudioprojects.com/Forum/viewtopic.php?t=4811" TargetMode="External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093196" y="1196752"/>
            <a:ext cx="3958208" cy="1470025"/>
          </a:xfrm>
        </p:spPr>
        <p:txBody>
          <a:bodyPr/>
          <a:lstStyle/>
          <a:p>
            <a:r>
              <a:rPr lang="en-US" dirty="0"/>
              <a:t>Het IC</a:t>
            </a:r>
            <a:br>
              <a:rPr lang="en-US" dirty="0"/>
            </a:br>
            <a:r>
              <a:rPr lang="en-US" dirty="0"/>
              <a:t>TA7642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436096" y="2954809"/>
            <a:ext cx="3272408" cy="3354511"/>
          </a:xfrm>
        </p:spPr>
        <p:txBody>
          <a:bodyPr/>
          <a:lstStyle/>
          <a:p>
            <a:r>
              <a:rPr lang="en-US" dirty="0"/>
              <a:t>Gerard Tel</a:t>
            </a:r>
          </a:p>
          <a:p>
            <a:r>
              <a:rPr lang="en-US" dirty="0"/>
              <a:t>RC 9 </a:t>
            </a:r>
            <a:r>
              <a:rPr lang="en-US" dirty="0" err="1"/>
              <a:t>mei</a:t>
            </a:r>
            <a:r>
              <a:rPr lang="en-US" dirty="0"/>
              <a:t> 2017, </a:t>
            </a:r>
          </a:p>
          <a:p>
            <a:r>
              <a:rPr lang="en-US" dirty="0"/>
              <a:t>LCK 10 </a:t>
            </a:r>
            <a:r>
              <a:rPr lang="en-US" dirty="0" err="1"/>
              <a:t>feb</a:t>
            </a:r>
            <a:r>
              <a:rPr lang="en-US" dirty="0"/>
              <a:t> 2021, </a:t>
            </a:r>
          </a:p>
          <a:p>
            <a:r>
              <a:rPr lang="en-US" dirty="0"/>
              <a:t>LCK 13 dec 2023</a:t>
            </a:r>
          </a:p>
          <a:p>
            <a:r>
              <a:rPr lang="en-US" dirty="0"/>
              <a:t>om 19</a:t>
            </a:r>
            <a:r>
              <a:rPr lang="en-US" baseline="30000" dirty="0"/>
              <a:t>30</a:t>
            </a:r>
            <a:r>
              <a:rPr lang="en-US" dirty="0"/>
              <a:t>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39" y="908720"/>
            <a:ext cx="5430233" cy="448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521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Antenne</a:t>
            </a:r>
            <a:r>
              <a:rPr lang="en-US" dirty="0"/>
              <a:t> </a:t>
            </a:r>
            <a:r>
              <a:rPr lang="en-US" dirty="0" err="1"/>
              <a:t>aansluiten</a:t>
            </a:r>
            <a:r>
              <a:rPr lang="en-US" dirty="0"/>
              <a:t>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en-US" dirty="0" err="1"/>
              <a:t>Afstemkring</a:t>
            </a:r>
            <a:r>
              <a:rPr lang="en-US" dirty="0"/>
              <a:t> </a:t>
            </a:r>
            <a:r>
              <a:rPr lang="en-US" dirty="0" err="1"/>
              <a:t>heeft</a:t>
            </a:r>
            <a:r>
              <a:rPr lang="en-US" dirty="0"/>
              <a:t> </a:t>
            </a:r>
            <a:r>
              <a:rPr lang="en-US" dirty="0" err="1"/>
              <a:t>zeer</a:t>
            </a:r>
            <a:r>
              <a:rPr lang="en-US" dirty="0"/>
              <a:t> </a:t>
            </a:r>
            <a:r>
              <a:rPr lang="en-US" dirty="0" err="1"/>
              <a:t>hoge</a:t>
            </a:r>
            <a:r>
              <a:rPr lang="en-US" dirty="0"/>
              <a:t> Q</a:t>
            </a:r>
          </a:p>
          <a:p>
            <a:r>
              <a:rPr lang="en-US" dirty="0" err="1"/>
              <a:t>Antennedemping</a:t>
            </a:r>
            <a:r>
              <a:rPr lang="en-US" dirty="0"/>
              <a:t> </a:t>
            </a:r>
            <a:r>
              <a:rPr lang="en-US" dirty="0" err="1"/>
              <a:t>slecht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selectiviteit</a:t>
            </a:r>
            <a:endParaRPr lang="en-US" dirty="0"/>
          </a:p>
          <a:p>
            <a:r>
              <a:rPr lang="en-US" dirty="0"/>
              <a:t>TA7642 </a:t>
            </a:r>
            <a:r>
              <a:rPr lang="en-US" dirty="0" err="1"/>
              <a:t>heeft</a:t>
            </a:r>
            <a:r>
              <a:rPr lang="en-US" dirty="0"/>
              <a:t> </a:t>
            </a:r>
            <a:r>
              <a:rPr lang="en-US" dirty="0" err="1"/>
              <a:t>hoge</a:t>
            </a:r>
            <a:r>
              <a:rPr lang="en-US" dirty="0"/>
              <a:t> </a:t>
            </a:r>
            <a:r>
              <a:rPr lang="en-US" dirty="0" err="1"/>
              <a:t>versterking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Beter</a:t>
            </a:r>
            <a:r>
              <a:rPr lang="en-US" dirty="0"/>
              <a:t> </a:t>
            </a:r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draadantenne</a:t>
            </a:r>
            <a:r>
              <a:rPr lang="en-US" dirty="0"/>
              <a:t> </a:t>
            </a:r>
            <a:r>
              <a:rPr lang="en-US" dirty="0" err="1"/>
              <a:t>eraan</a:t>
            </a:r>
            <a:r>
              <a:rPr lang="en-US" dirty="0"/>
              <a:t> </a:t>
            </a:r>
            <a:r>
              <a:rPr lang="en-US" dirty="0" err="1"/>
              <a:t>hangen</a:t>
            </a:r>
            <a:r>
              <a:rPr lang="en-US" dirty="0"/>
              <a:t>!</a:t>
            </a:r>
            <a:br>
              <a:rPr lang="en-US" dirty="0"/>
            </a:br>
            <a:r>
              <a:rPr lang="en-US" dirty="0"/>
              <a:t>Of heel los </a:t>
            </a:r>
            <a:r>
              <a:rPr lang="en-US" dirty="0" err="1"/>
              <a:t>koppelen</a:t>
            </a:r>
            <a:endParaRPr lang="en-US" dirty="0"/>
          </a:p>
          <a:p>
            <a:r>
              <a:rPr lang="en-US" dirty="0"/>
              <a:t>Radio </a:t>
            </a:r>
            <a:r>
              <a:rPr lang="en-US" dirty="0" err="1"/>
              <a:t>naast</a:t>
            </a:r>
            <a:r>
              <a:rPr lang="en-US" dirty="0"/>
              <a:t> </a:t>
            </a:r>
            <a:r>
              <a:rPr lang="en-US" dirty="0" err="1"/>
              <a:t>raamantenne</a:t>
            </a:r>
            <a:r>
              <a:rPr lang="en-US" dirty="0"/>
              <a:t> </a:t>
            </a:r>
            <a:r>
              <a:rPr lang="en-US" dirty="0" err="1"/>
              <a:t>zetten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94401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38159B-D901-EDFC-EBC4-F2BFF60DD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AGC serie of parallel: </a:t>
            </a:r>
            <a:r>
              <a:rPr lang="nl-NL" dirty="0">
                <a:hlinkClick r:id="rId2"/>
              </a:rPr>
              <a:t>B3X00U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C6A7B3-B2CE-5B96-A330-2F8915CF6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236691"/>
          </a:xfrm>
        </p:spPr>
        <p:txBody>
          <a:bodyPr>
            <a:normAutofit/>
          </a:bodyPr>
          <a:lstStyle/>
          <a:p>
            <a:r>
              <a:rPr lang="nl-NL" dirty="0"/>
              <a:t>Regelspanning via R19, laadt C42</a:t>
            </a:r>
          </a:p>
          <a:p>
            <a:pPr lvl="1"/>
            <a:r>
              <a:rPr lang="nl-NL" dirty="0"/>
              <a:t>B1 heeft V</a:t>
            </a:r>
            <a:r>
              <a:rPr lang="nl-NL" baseline="-25000" dirty="0"/>
              <a:t>AGC</a:t>
            </a:r>
            <a:r>
              <a:rPr lang="nl-NL" dirty="0"/>
              <a:t> parallel aan signaal via R2</a:t>
            </a:r>
          </a:p>
          <a:p>
            <a:pPr lvl="1"/>
            <a:r>
              <a:rPr lang="nl-NL" dirty="0"/>
              <a:t>B2 heeft signaal in serie met V</a:t>
            </a:r>
            <a:r>
              <a:rPr lang="nl-NL" baseline="-25000" dirty="0"/>
              <a:t>AGC</a:t>
            </a:r>
          </a:p>
          <a:p>
            <a:endParaRPr lang="nl-NL" dirty="0"/>
          </a:p>
          <a:p>
            <a:r>
              <a:rPr lang="nl-NL" dirty="0"/>
              <a:t>Voordelen S / P?</a:t>
            </a:r>
          </a:p>
          <a:p>
            <a:pPr lvl="1"/>
            <a:r>
              <a:rPr lang="nl-NL" dirty="0"/>
              <a:t>Aarden LC-kring</a:t>
            </a:r>
          </a:p>
          <a:p>
            <a:pPr lvl="1"/>
            <a:r>
              <a:rPr lang="nl-NL" dirty="0"/>
              <a:t>Belasten LC-kring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1AE2989-D12A-DB78-CDA0-034F122A8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11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C9572E4-50B4-A41A-B793-36D6D1BB25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730227"/>
            <a:ext cx="4806950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716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46C19B-50B5-D0AB-706C-F59621786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TA7642 met parallelle AGC (??)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95CE13B-EF43-FA04-2E76-8A2CCED43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127712" cy="4525963"/>
          </a:xfrm>
        </p:spPr>
        <p:txBody>
          <a:bodyPr/>
          <a:lstStyle/>
          <a:p>
            <a:r>
              <a:rPr lang="nl-NL" dirty="0"/>
              <a:t>Schema “Peter Vis”</a:t>
            </a:r>
          </a:p>
          <a:p>
            <a:pPr lvl="1"/>
            <a:r>
              <a:rPr lang="nl-NL" dirty="0"/>
              <a:t>Vis’ Project Tom </a:t>
            </a:r>
            <a:br>
              <a:rPr lang="nl-NL" dirty="0"/>
            </a:br>
            <a:r>
              <a:rPr lang="nl-NL" dirty="0"/>
              <a:t>heeft Serie-AGC</a:t>
            </a:r>
          </a:p>
          <a:p>
            <a:endParaRPr lang="nl-NL" dirty="0"/>
          </a:p>
          <a:p>
            <a:r>
              <a:rPr lang="nl-NL" dirty="0"/>
              <a:t>Waarom parallel?</a:t>
            </a:r>
          </a:p>
          <a:p>
            <a:r>
              <a:rPr lang="nl-NL" dirty="0">
                <a:hlinkClick r:id="rId2"/>
              </a:rPr>
              <a:t>Datasheet</a:t>
            </a:r>
            <a:r>
              <a:rPr lang="nl-NL" dirty="0"/>
              <a:t>: meting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DC3FB08-25D1-4126-6EFB-181E51E5BA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1773923"/>
            <a:ext cx="4127712" cy="417851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15D0A35E-17B3-75B9-5441-1EBC4B74CA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4869160"/>
            <a:ext cx="3632300" cy="182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60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</a:t>
            </a:r>
            <a:r>
              <a:rPr lang="en-US" dirty="0" err="1"/>
              <a:t>Simpele</a:t>
            </a:r>
            <a:r>
              <a:rPr lang="en-US" dirty="0"/>
              <a:t> </a:t>
            </a:r>
            <a:r>
              <a:rPr lang="en-US" dirty="0" err="1"/>
              <a:t>projecten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Luciferdoos</a:t>
            </a:r>
          </a:p>
          <a:p>
            <a:r>
              <a:rPr lang="en-US" dirty="0"/>
              <a:t>Piña Colada</a:t>
            </a:r>
          </a:p>
          <a:p>
            <a:r>
              <a:rPr lang="en-US" dirty="0" err="1"/>
              <a:t>Bouwdoosje</a:t>
            </a:r>
            <a:endParaRPr lang="en-US" dirty="0"/>
          </a:p>
          <a:p>
            <a:r>
              <a:rPr lang="en-US" dirty="0"/>
              <a:t>Sub-</a:t>
            </a:r>
            <a:r>
              <a:rPr lang="en-US" dirty="0" err="1"/>
              <a:t>Minimaal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Leuk om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bouwen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simpel</a:t>
            </a:r>
            <a:r>
              <a:rPr lang="en-US" dirty="0"/>
              <a:t> om </a:t>
            </a:r>
            <a:r>
              <a:rPr lang="en-US" dirty="0" err="1"/>
              <a:t>serieus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gebruiken</a:t>
            </a:r>
            <a:endParaRPr lang="en-US" dirty="0"/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1C1D6E0-C48D-4DFE-B06E-A3A587BA99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609923"/>
            <a:ext cx="4122035" cy="309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40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057787"/>
            <a:ext cx="5004618" cy="371147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23928" y="445743"/>
            <a:ext cx="4834880" cy="1143000"/>
          </a:xfrm>
        </p:spPr>
        <p:txBody>
          <a:bodyPr/>
          <a:lstStyle/>
          <a:p>
            <a:r>
              <a:rPr lang="en-US" dirty="0">
                <a:hlinkClick r:id="rId3"/>
              </a:rPr>
              <a:t>Matchbox Radio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493096"/>
          </a:xfrm>
        </p:spPr>
        <p:txBody>
          <a:bodyPr/>
          <a:lstStyle/>
          <a:p>
            <a:r>
              <a:rPr lang="en-US" dirty="0"/>
              <a:t>Internet: </a:t>
            </a:r>
            <a:r>
              <a:rPr lang="en-US" dirty="0" err="1"/>
              <a:t>Militaire</a:t>
            </a:r>
            <a:r>
              <a:rPr lang="en-US" dirty="0"/>
              <a:t> </a:t>
            </a:r>
            <a:r>
              <a:rPr lang="en-US" dirty="0" err="1"/>
              <a:t>dienst</a:t>
            </a:r>
            <a:r>
              <a:rPr lang="en-US" dirty="0"/>
              <a:t>, </a:t>
            </a:r>
            <a:r>
              <a:rPr lang="en-US" dirty="0" err="1"/>
              <a:t>stiekum</a:t>
            </a:r>
            <a:r>
              <a:rPr lang="en-US" dirty="0"/>
              <a:t> </a:t>
            </a:r>
            <a:r>
              <a:rPr lang="en-US" dirty="0" err="1"/>
              <a:t>luisteren</a:t>
            </a:r>
            <a:br>
              <a:rPr lang="en-US" dirty="0"/>
            </a:br>
            <a:r>
              <a:rPr lang="en-US" dirty="0"/>
              <a:t>Na 25 </a:t>
            </a:r>
            <a:r>
              <a:rPr lang="en-US" dirty="0" err="1"/>
              <a:t>jaar</a:t>
            </a:r>
            <a:r>
              <a:rPr lang="en-US" dirty="0"/>
              <a:t>, deed het </a:t>
            </a:r>
            <a:r>
              <a:rPr lang="en-US" dirty="0" err="1"/>
              <a:t>nog</a:t>
            </a:r>
            <a:r>
              <a:rPr lang="en-US" dirty="0"/>
              <a:t> (site nu </a:t>
            </a:r>
            <a:r>
              <a:rPr lang="en-US" dirty="0" err="1"/>
              <a:t>weg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)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Zelf</a:t>
            </a:r>
            <a:r>
              <a:rPr lang="en-US" dirty="0"/>
              <a:t>: 2015</a:t>
            </a:r>
          </a:p>
          <a:p>
            <a:r>
              <a:rPr lang="en-US" dirty="0" err="1"/>
              <a:t>Doosje</a:t>
            </a:r>
            <a:r>
              <a:rPr lang="en-US" dirty="0"/>
              <a:t> 53mm</a:t>
            </a:r>
          </a:p>
          <a:p>
            <a:r>
              <a:rPr lang="en-US" dirty="0" err="1"/>
              <a:t>Staat</a:t>
            </a:r>
            <a:r>
              <a:rPr lang="en-US" dirty="0"/>
              <a:t> UIT </a:t>
            </a:r>
            <a:r>
              <a:rPr lang="en-US" dirty="0" err="1"/>
              <a:t>zonder</a:t>
            </a:r>
            <a:br>
              <a:rPr lang="en-US" dirty="0"/>
            </a:br>
            <a:r>
              <a:rPr lang="en-US" dirty="0" err="1"/>
              <a:t>oortelefoon</a:t>
            </a:r>
            <a:endParaRPr lang="en-US" dirty="0"/>
          </a:p>
          <a:p>
            <a:endParaRPr lang="nl-NL" dirty="0"/>
          </a:p>
        </p:txBody>
      </p:sp>
      <p:pic>
        <p:nvPicPr>
          <p:cNvPr id="5" name="Tijdelijke aanduiding voor inhoud 3">
            <a:extLst>
              <a:ext uri="{FF2B5EF4-FFF2-40B4-BE49-F238E27FC236}">
                <a16:creationId xmlns:a16="http://schemas.microsoft.com/office/drawing/2014/main" id="{C6CC2C43-2BBC-D99C-8350-3708F1405F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42" y="117654"/>
            <a:ext cx="3224269" cy="179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284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ADD996-9CF5-4164-B5A5-79B32540E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4402832" cy="1143000"/>
          </a:xfrm>
        </p:spPr>
        <p:txBody>
          <a:bodyPr/>
          <a:lstStyle/>
          <a:p>
            <a:r>
              <a:rPr lang="nl-NL" dirty="0"/>
              <a:t>Onderdelen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9916D75-6FC9-4A37-BA5C-2171F5416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388517"/>
            <a:ext cx="3754760" cy="4920804"/>
          </a:xfrm>
        </p:spPr>
        <p:txBody>
          <a:bodyPr>
            <a:normAutofit/>
          </a:bodyPr>
          <a:lstStyle/>
          <a:p>
            <a:r>
              <a:rPr lang="nl-NL" dirty="0"/>
              <a:t>Ferrietstaaf 4½ cm</a:t>
            </a:r>
          </a:p>
          <a:p>
            <a:r>
              <a:rPr lang="nl-NL" dirty="0"/>
              <a:t>Afstem-C 2x2 cm</a:t>
            </a:r>
          </a:p>
          <a:p>
            <a:r>
              <a:rPr lang="en-US" dirty="0" err="1"/>
              <a:t>Doosje</a:t>
            </a:r>
            <a:r>
              <a:rPr lang="en-US" dirty="0"/>
              <a:t>: slap </a:t>
            </a:r>
            <a:r>
              <a:rPr lang="en-US" dirty="0" err="1"/>
              <a:t>dus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batterij</a:t>
            </a:r>
            <a:r>
              <a:rPr lang="en-US" dirty="0"/>
              <a:t> </a:t>
            </a:r>
            <a:r>
              <a:rPr lang="en-US" dirty="0" err="1"/>
              <a:t>geplakt</a:t>
            </a:r>
            <a:endParaRPr lang="en-US" dirty="0"/>
          </a:p>
          <a:p>
            <a:r>
              <a:rPr lang="en-US" dirty="0" err="1"/>
              <a:t>Oortelefoon</a:t>
            </a:r>
            <a:r>
              <a:rPr lang="en-US" dirty="0"/>
              <a:t> met</a:t>
            </a:r>
            <a:br>
              <a:rPr lang="en-US" dirty="0"/>
            </a:br>
            <a:r>
              <a:rPr lang="en-US" dirty="0" err="1"/>
              <a:t>oren</a:t>
            </a:r>
            <a:r>
              <a:rPr lang="en-US" dirty="0"/>
              <a:t> in </a:t>
            </a:r>
            <a:r>
              <a:rPr lang="en-US" dirty="0" err="1"/>
              <a:t>serie</a:t>
            </a:r>
            <a:r>
              <a:rPr lang="en-US" dirty="0"/>
              <a:t> 2x32</a:t>
            </a:r>
            <a:r>
              <a:rPr lang="el-GR" dirty="0"/>
              <a:t>Ω</a:t>
            </a:r>
            <a:endParaRPr lang="en-US" dirty="0"/>
          </a:p>
          <a:p>
            <a:r>
              <a:rPr lang="en-US" dirty="0" err="1">
                <a:solidFill>
                  <a:srgbClr val="FF0000"/>
                </a:solidFill>
              </a:rPr>
              <a:t>Veel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zacht</a:t>
            </a:r>
            <a:r>
              <a:rPr lang="en-US" dirty="0">
                <a:solidFill>
                  <a:srgbClr val="FF0000"/>
                </a:solidFill>
              </a:rPr>
              <a:t>!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I</a:t>
            </a:r>
            <a:r>
              <a:rPr lang="en-US" baseline="30000" dirty="0">
                <a:solidFill>
                  <a:srgbClr val="FF0000"/>
                </a:solidFill>
              </a:rPr>
              <a:t>2 </a:t>
            </a:r>
            <a:r>
              <a:rPr lang="en-US" dirty="0">
                <a:solidFill>
                  <a:srgbClr val="FF0000"/>
                </a:solidFill>
              </a:rPr>
              <a:t>Z = 25nW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9E9EC29-72F1-4537-91F2-105E1C7358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616" y="620688"/>
            <a:ext cx="4429848" cy="582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0192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19056" cy="1143000"/>
          </a:xfrm>
        </p:spPr>
        <p:txBody>
          <a:bodyPr/>
          <a:lstStyle/>
          <a:p>
            <a:r>
              <a:rPr lang="en-US" dirty="0" err="1"/>
              <a:t>Veel</a:t>
            </a:r>
            <a:r>
              <a:rPr lang="en-US" dirty="0"/>
              <a:t> </a:t>
            </a:r>
            <a:r>
              <a:rPr lang="en-US" dirty="0" err="1"/>
              <a:t>beter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MatchboxPlus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 </a:t>
            </a:r>
            <a:r>
              <a:rPr lang="en-US" dirty="0" err="1"/>
              <a:t>versterking</a:t>
            </a:r>
            <a:r>
              <a:rPr lang="en-US" dirty="0"/>
              <a:t> met BC337 (</a:t>
            </a:r>
            <a:r>
              <a:rPr lang="en-US" dirty="0" err="1"/>
              <a:t>en</a:t>
            </a:r>
            <a:r>
              <a:rPr lang="en-US" dirty="0"/>
              <a:t> R3, C3, C4)</a:t>
            </a:r>
          </a:p>
          <a:p>
            <a:r>
              <a:rPr lang="en-US" dirty="0" err="1"/>
              <a:t>Trekt</a:t>
            </a:r>
            <a:r>
              <a:rPr lang="en-US" dirty="0"/>
              <a:t> ca. 1,3mA </a:t>
            </a:r>
            <a:r>
              <a:rPr lang="en-US" dirty="0" err="1"/>
              <a:t>uit</a:t>
            </a:r>
            <a:r>
              <a:rPr lang="en-US" dirty="0"/>
              <a:t> </a:t>
            </a:r>
            <a:r>
              <a:rPr lang="en-US" dirty="0" err="1"/>
              <a:t>batterij</a:t>
            </a:r>
            <a:r>
              <a:rPr lang="en-US" dirty="0"/>
              <a:t> (2mW </a:t>
            </a:r>
            <a:r>
              <a:rPr lang="en-US" dirty="0" err="1"/>
              <a:t>verbruik</a:t>
            </a:r>
            <a:r>
              <a:rPr lang="en-US" dirty="0"/>
              <a:t>)</a:t>
            </a:r>
          </a:p>
          <a:p>
            <a:r>
              <a:rPr lang="en-US" dirty="0" err="1"/>
              <a:t>Uitgangsvermogen</a:t>
            </a:r>
            <a:r>
              <a:rPr lang="en-US" dirty="0"/>
              <a:t>?</a:t>
            </a: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4CC454F-1433-5072-82FE-ACC9C74BA8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444822"/>
            <a:ext cx="6975942" cy="322564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F060CC67-795C-69B9-07D0-13C50D48F7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51765">
            <a:off x="7378685" y="487388"/>
            <a:ext cx="1240332" cy="93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0584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CDC07274-E849-270B-C491-2A4E90921F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94035"/>
            <a:ext cx="4464496" cy="334837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DA42AE3-86B1-A634-298C-46BF7D159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</a:t>
            </a:r>
            <a:r>
              <a:rPr lang="nl-NL" dirty="0" err="1"/>
              <a:t>MatchboxPlus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D918E24-FE3D-1B28-A1CF-2E8BEDD41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066" y="1390864"/>
            <a:ext cx="3826768" cy="2003171"/>
          </a:xfrm>
        </p:spPr>
        <p:txBody>
          <a:bodyPr/>
          <a:lstStyle/>
          <a:p>
            <a:r>
              <a:rPr lang="nl-NL" dirty="0"/>
              <a:t>Doosje 70mm</a:t>
            </a:r>
          </a:p>
          <a:p>
            <a:r>
              <a:rPr lang="nl-NL" dirty="0"/>
              <a:t>AAA gesoldeerd</a:t>
            </a:r>
          </a:p>
          <a:p>
            <a:r>
              <a:rPr lang="nl-NL" dirty="0"/>
              <a:t>Schelpen in serie!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41192DE-56FD-0F78-D53E-B28F07B263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7" r="13868"/>
          <a:stretch/>
        </p:blipFill>
        <p:spPr>
          <a:xfrm>
            <a:off x="4386664" y="1626974"/>
            <a:ext cx="4292563" cy="482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479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4C2A7C-1A70-42E8-9329-72FE7CA62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3682752" cy="1143000"/>
          </a:xfrm>
        </p:spPr>
        <p:txBody>
          <a:bodyPr/>
          <a:lstStyle/>
          <a:p>
            <a:r>
              <a:rPr lang="nl-NL" dirty="0" err="1">
                <a:hlinkClick r:id="rId2"/>
              </a:rPr>
              <a:t>Piña</a:t>
            </a:r>
            <a:r>
              <a:rPr lang="nl-NL" dirty="0">
                <a:hlinkClick r:id="rId2"/>
              </a:rPr>
              <a:t> </a:t>
            </a:r>
            <a:r>
              <a:rPr lang="nl-NL" dirty="0" err="1">
                <a:hlinkClick r:id="rId2"/>
              </a:rPr>
              <a:t>Colada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D2BB76A-258F-43C2-AD6B-EB747A390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r>
              <a:rPr lang="nl-NL" dirty="0" err="1"/>
              <a:t>MatchboxPlus</a:t>
            </a:r>
            <a:r>
              <a:rPr lang="nl-NL" dirty="0"/>
              <a:t> met</a:t>
            </a:r>
          </a:p>
          <a:p>
            <a:pPr lvl="1"/>
            <a:r>
              <a:rPr lang="nl-NL" dirty="0"/>
              <a:t>LG/MG</a:t>
            </a:r>
          </a:p>
          <a:p>
            <a:pPr lvl="1"/>
            <a:r>
              <a:rPr lang="nl-NL" dirty="0"/>
              <a:t>UIT </a:t>
            </a:r>
            <a:r>
              <a:rPr lang="nl-NL" dirty="0" err="1"/>
              <a:t>schak</a:t>
            </a:r>
            <a:endParaRPr lang="nl-NL" dirty="0"/>
          </a:p>
          <a:p>
            <a:r>
              <a:rPr lang="nl-NL" dirty="0"/>
              <a:t>Ontvangst</a:t>
            </a:r>
          </a:p>
          <a:p>
            <a:pPr lvl="1"/>
            <a:r>
              <a:rPr lang="nl-NL" dirty="0"/>
              <a:t>10 st dag</a:t>
            </a:r>
          </a:p>
          <a:p>
            <a:pPr lvl="1"/>
            <a:r>
              <a:rPr lang="nl-NL" dirty="0"/>
              <a:t>30 st nacht</a:t>
            </a:r>
          </a:p>
          <a:p>
            <a:r>
              <a:rPr lang="nl-NL" dirty="0"/>
              <a:t>Ook LS, </a:t>
            </a:r>
            <a:br>
              <a:rPr lang="nl-NL" dirty="0"/>
            </a:br>
            <a:r>
              <a:rPr lang="nl-NL" dirty="0"/>
              <a:t>koptelefoon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67FFB05-0768-4E38-B9A9-EA754E9044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878" y="2708920"/>
            <a:ext cx="5165922" cy="387444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ED22C437-A013-AFBD-DF8F-E8C7A4F2E5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222" y="243496"/>
            <a:ext cx="3497230" cy="262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0102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1ACDBC-2C51-482F-8FDA-30D387560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Origineel idee van: </a:t>
            </a:r>
            <a:r>
              <a:rPr lang="nl-NL" dirty="0">
                <a:hlinkClick r:id="rId2"/>
              </a:rPr>
              <a:t>Kids Radio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F2A735D-CA49-8498-E654-C6FE5DA04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nl-NL" dirty="0"/>
              <a:t> </a:t>
            </a:r>
            <a:r>
              <a:rPr lang="nl-NL" dirty="0">
                <a:solidFill>
                  <a:srgbClr val="00B050"/>
                </a:solidFill>
              </a:rPr>
              <a:t>Basisschool techniekproject</a:t>
            </a:r>
          </a:p>
          <a:p>
            <a:r>
              <a:rPr lang="nl-NL" dirty="0"/>
              <a:t> </a:t>
            </a:r>
            <a:r>
              <a:rPr lang="nl-NL" dirty="0">
                <a:solidFill>
                  <a:srgbClr val="FF0000"/>
                </a:solidFill>
              </a:rPr>
              <a:t>Kristal- </a:t>
            </a:r>
            <a:br>
              <a:rPr lang="nl-NL" dirty="0">
                <a:solidFill>
                  <a:srgbClr val="FF0000"/>
                </a:solidFill>
              </a:rPr>
            </a:br>
            <a:r>
              <a:rPr lang="nl-NL" dirty="0">
                <a:solidFill>
                  <a:srgbClr val="FF0000"/>
                </a:solidFill>
              </a:rPr>
              <a:t> ontvanger </a:t>
            </a:r>
            <a:r>
              <a:rPr lang="nl-NL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endParaRPr lang="nl-NL" dirty="0">
              <a:solidFill>
                <a:srgbClr val="FF0000"/>
              </a:solidFill>
            </a:endParaRPr>
          </a:p>
          <a:p>
            <a:endParaRPr lang="nl-NL" dirty="0"/>
          </a:p>
          <a:p>
            <a:r>
              <a:rPr lang="nl-NL" dirty="0"/>
              <a:t>Afstemspoel</a:t>
            </a:r>
          </a:p>
          <a:p>
            <a:r>
              <a:rPr lang="nl-NL" dirty="0"/>
              <a:t>Solderen op</a:t>
            </a:r>
            <a:br>
              <a:rPr lang="nl-NL" dirty="0"/>
            </a:br>
            <a:r>
              <a:rPr lang="nl-NL" dirty="0"/>
              <a:t>punaises</a:t>
            </a:r>
          </a:p>
          <a:p>
            <a:r>
              <a:rPr lang="nl-NL" dirty="0"/>
              <a:t>Koptelefoon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8859ED3-D97D-7C87-DDA6-F83A687480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393" y="2420888"/>
            <a:ext cx="5597279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113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Overzicht</a:t>
            </a:r>
            <a:r>
              <a:rPr lang="en-US" dirty="0"/>
              <a:t> van de </a:t>
            </a:r>
            <a:r>
              <a:rPr lang="en-US" dirty="0" err="1"/>
              <a:t>lezing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Wat is het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 </a:t>
            </a:r>
            <a:r>
              <a:rPr lang="en-US" dirty="0" err="1"/>
              <a:t>werking</a:t>
            </a:r>
            <a:r>
              <a:rPr lang="en-US" dirty="0"/>
              <a:t> van TA7642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Simpele</a:t>
            </a:r>
            <a:r>
              <a:rPr lang="en-US" dirty="0"/>
              <a:t> </a:t>
            </a:r>
            <a:r>
              <a:rPr lang="en-US" dirty="0" err="1"/>
              <a:t>projectjes</a:t>
            </a:r>
            <a:r>
              <a:rPr lang="en-US" dirty="0"/>
              <a:t>: MatchboxPlus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Echte</a:t>
            </a:r>
            <a:r>
              <a:rPr lang="en-US" dirty="0"/>
              <a:t> </a:t>
            </a:r>
            <a:r>
              <a:rPr lang="en-US" dirty="0" err="1"/>
              <a:t>radiootjes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L’AMiGo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BX660X </a:t>
            </a:r>
            <a:r>
              <a:rPr lang="en-US" dirty="0" err="1"/>
              <a:t>Kortegolfproject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Pionier</a:t>
            </a:r>
            <a:r>
              <a:rPr lang="en-US" dirty="0"/>
              <a:t> 3 </a:t>
            </a:r>
            <a:r>
              <a:rPr lang="en-US" dirty="0" err="1"/>
              <a:t>zonder</a:t>
            </a:r>
            <a:r>
              <a:rPr lang="en-US" dirty="0"/>
              <a:t> </a:t>
            </a:r>
            <a:r>
              <a:rPr lang="en-US" dirty="0" err="1"/>
              <a:t>buitenantenne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Conclusies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747140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Conrad </a:t>
            </a:r>
            <a:r>
              <a:rPr lang="en-US" dirty="0" err="1">
                <a:hlinkClick r:id="rId2"/>
              </a:rPr>
              <a:t>pakketje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dirty="0" err="1"/>
              <a:t>Nostalgische</a:t>
            </a:r>
            <a:r>
              <a:rPr lang="en-US" dirty="0"/>
              <a:t>” radio</a:t>
            </a:r>
          </a:p>
          <a:p>
            <a:r>
              <a:rPr lang="en-US" dirty="0"/>
              <a:t>Conrad 10€, 2014</a:t>
            </a:r>
          </a:p>
          <a:p>
            <a:r>
              <a:rPr lang="en-US" dirty="0"/>
              <a:t>Met XYL</a:t>
            </a:r>
          </a:p>
          <a:p>
            <a:r>
              <a:rPr lang="en-US" dirty="0" err="1"/>
              <a:t>MbP</a:t>
            </a:r>
            <a:r>
              <a:rPr lang="en-US" dirty="0"/>
              <a:t> met </a:t>
            </a:r>
            <a:r>
              <a:rPr lang="en-US" dirty="0" err="1"/>
              <a:t>luidspreker</a:t>
            </a:r>
            <a:endParaRPr lang="en-US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68760"/>
            <a:ext cx="4104456" cy="547260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197204"/>
            <a:ext cx="3600402" cy="241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2027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Fantastisch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ZN414 </a:t>
            </a:r>
            <a:r>
              <a:rPr lang="en-US" dirty="0" err="1">
                <a:hlinkClick r:id="rId2"/>
              </a:rPr>
              <a:t>Bouwproject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49288" y="4718061"/>
            <a:ext cx="8229600" cy="1756791"/>
          </a:xfrm>
        </p:spPr>
        <p:txBody>
          <a:bodyPr/>
          <a:lstStyle/>
          <a:p>
            <a:r>
              <a:rPr lang="en-US" dirty="0"/>
              <a:t>Het IC </a:t>
            </a:r>
            <a:r>
              <a:rPr lang="en-US" dirty="0" err="1"/>
              <a:t>nabouwen</a:t>
            </a:r>
            <a:r>
              <a:rPr lang="en-US" dirty="0"/>
              <a:t>!!</a:t>
            </a:r>
          </a:p>
          <a:p>
            <a:r>
              <a:rPr lang="en-US" dirty="0"/>
              <a:t>In </a:t>
            </a:r>
            <a:r>
              <a:rPr lang="en-US" dirty="0" err="1"/>
              <a:t>werkend</a:t>
            </a:r>
            <a:r>
              <a:rPr lang="en-US" dirty="0"/>
              <a:t> (met ZN414) project</a:t>
            </a:r>
          </a:p>
          <a:p>
            <a:r>
              <a:rPr lang="en-US" dirty="0"/>
              <a:t>Test: “Je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ZN414 </a:t>
            </a:r>
            <a:r>
              <a:rPr lang="en-US" dirty="0" err="1"/>
              <a:t>beter</a:t>
            </a:r>
            <a:r>
              <a:rPr lang="en-US" dirty="0"/>
              <a:t> </a:t>
            </a:r>
            <a:r>
              <a:rPr lang="en-US" dirty="0" err="1"/>
              <a:t>kopen</a:t>
            </a:r>
            <a:r>
              <a:rPr lang="en-US" dirty="0"/>
              <a:t>”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18" y="1268760"/>
            <a:ext cx="8658740" cy="3449301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8249C2B4-2A19-85F8-6BF9-3C8251EE94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497442"/>
            <a:ext cx="4785088" cy="183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8301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02EEFE-341E-4546-A2E4-3DF59B05F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Sub-Minimaal projectje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1AF2BA5-BFEE-40E9-AF92-FA24E01A7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3898776" cy="1324743"/>
          </a:xfrm>
        </p:spPr>
        <p:txBody>
          <a:bodyPr/>
          <a:lstStyle/>
          <a:p>
            <a:pPr marL="0" indent="0">
              <a:buNone/>
            </a:pPr>
            <a:r>
              <a:rPr lang="nl-NL" dirty="0">
                <a:hlinkClick r:id="rId2"/>
              </a:rPr>
              <a:t>Antenne-monitor</a:t>
            </a:r>
            <a:r>
              <a:rPr lang="nl-NL" dirty="0"/>
              <a:t>:</a:t>
            </a:r>
            <a:br>
              <a:rPr lang="nl-NL" dirty="0"/>
            </a:br>
            <a:r>
              <a:rPr lang="nl-NL" dirty="0"/>
              <a:t>Geen LC-kring of R1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C27BC4F-4515-4E23-A6DA-3599409680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6" y="1268760"/>
            <a:ext cx="4242048" cy="3181536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3A09D43-2480-4572-BF79-ACA4F19C5B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75" y="3009504"/>
            <a:ext cx="4013200" cy="3263900"/>
          </a:xfrm>
          <a:prstGeom prst="rect">
            <a:avLst/>
          </a:prstGeom>
        </p:spPr>
      </p:pic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2AD1B1DE-153A-4F17-ADD7-ECD9BDC182A3}"/>
              </a:ext>
            </a:extLst>
          </p:cNvPr>
          <p:cNvSpPr txBox="1">
            <a:spLocks/>
          </p:cNvSpPr>
          <p:nvPr/>
        </p:nvSpPr>
        <p:spPr>
          <a:xfrm>
            <a:off x="4788024" y="4581128"/>
            <a:ext cx="3898776" cy="2002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Overdag 5 st</a:t>
            </a:r>
          </a:p>
          <a:p>
            <a:r>
              <a:rPr lang="nl-NL" dirty="0"/>
              <a:t>Avond 15-20 st</a:t>
            </a:r>
          </a:p>
          <a:p>
            <a:r>
              <a:rPr lang="nl-NL" dirty="0"/>
              <a:t>Richtingspeiling</a:t>
            </a:r>
          </a:p>
        </p:txBody>
      </p:sp>
    </p:spTree>
    <p:extLst>
      <p:ext uri="{BB962C8B-B14F-4D97-AF65-F5344CB8AC3E}">
        <p14:creationId xmlns:p14="http://schemas.microsoft.com/office/powerpoint/2010/main" val="15010693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9C3957-EC66-47CE-8C80-04BBA6D17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4. Simpele “Echte” Radio’s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13FB908-E35B-4249-A272-ECBDEC8AA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/>
          <a:lstStyle/>
          <a:p>
            <a:r>
              <a:rPr lang="nl-NL" dirty="0"/>
              <a:t>Tuinradio</a:t>
            </a:r>
          </a:p>
          <a:p>
            <a:pPr lvl="1"/>
            <a:r>
              <a:rPr lang="nl-NL" dirty="0"/>
              <a:t>Eisen op tuinradio?</a:t>
            </a:r>
          </a:p>
          <a:p>
            <a:r>
              <a:rPr lang="nl-NL" dirty="0" err="1"/>
              <a:t>Paeansonic</a:t>
            </a:r>
            <a:endParaRPr lang="nl-NL" dirty="0"/>
          </a:p>
          <a:p>
            <a:pPr lvl="1"/>
            <a:r>
              <a:rPr lang="nl-NL" dirty="0"/>
              <a:t>Diode Drive</a:t>
            </a:r>
          </a:p>
          <a:p>
            <a:r>
              <a:rPr lang="nl-NL" dirty="0"/>
              <a:t>Fabriekstoestelletjes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20CF97B-64D8-089D-CA0F-52B3480BE8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t="9051" r="11413"/>
          <a:stretch/>
        </p:blipFill>
        <p:spPr>
          <a:xfrm>
            <a:off x="4888011" y="1715292"/>
            <a:ext cx="3798789" cy="369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6724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1409F9-2E67-0CE7-AAB1-1B5CAEA1E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</a:t>
            </a:r>
            <a:r>
              <a:rPr lang="nl-NL" dirty="0">
                <a:hlinkClick r:id="rId2"/>
              </a:rPr>
              <a:t>Tuinradio</a:t>
            </a:r>
            <a:r>
              <a:rPr lang="nl-NL" dirty="0"/>
              <a:t> (dagelijks gebruik)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92820C1-BE19-2FBD-2108-5672048D0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418384" cy="4925144"/>
          </a:xfrm>
        </p:spPr>
        <p:txBody>
          <a:bodyPr/>
          <a:lstStyle/>
          <a:p>
            <a:r>
              <a:rPr lang="nl-NL" dirty="0"/>
              <a:t>Weer </a:t>
            </a:r>
            <a:r>
              <a:rPr lang="nl-NL" dirty="0" err="1"/>
              <a:t>MbP</a:t>
            </a:r>
            <a:r>
              <a:rPr lang="nl-NL" dirty="0"/>
              <a:t> (+RC)</a:t>
            </a:r>
          </a:p>
          <a:p>
            <a:r>
              <a:rPr lang="nl-NL" dirty="0"/>
              <a:t>In LS Box (~1946)</a:t>
            </a:r>
          </a:p>
          <a:p>
            <a:r>
              <a:rPr lang="nl-NL" dirty="0"/>
              <a:t>UGT 400:4 </a:t>
            </a:r>
            <a:r>
              <a:rPr lang="el-GR" dirty="0"/>
              <a:t>Ω</a:t>
            </a:r>
            <a:endParaRPr lang="nl-NL" dirty="0"/>
          </a:p>
          <a:p>
            <a:endParaRPr lang="nl-NL" dirty="0"/>
          </a:p>
          <a:p>
            <a:r>
              <a:rPr lang="nl-NL" dirty="0" err="1"/>
              <a:t>R.Paradijs</a:t>
            </a:r>
            <a:r>
              <a:rPr lang="nl-NL" dirty="0"/>
              <a:t>, JINX, Caroline, MCB</a:t>
            </a:r>
          </a:p>
          <a:p>
            <a:r>
              <a:rPr lang="nl-NL" dirty="0"/>
              <a:t>Al 2j op D-cel</a:t>
            </a:r>
            <a:br>
              <a:rPr lang="nl-NL" dirty="0"/>
            </a:br>
            <a:r>
              <a:rPr lang="nl-NL" dirty="0"/>
              <a:t>(16Ah is &gt;10kh)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7831F66-6BD7-71A3-2E4E-56640D6D2C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0821">
            <a:off x="3054781" y="3144606"/>
            <a:ext cx="1240332" cy="93024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E2EAAF4-EDB4-26E1-887A-002241FCB25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t="9051" r="11413"/>
          <a:stretch/>
        </p:blipFill>
        <p:spPr>
          <a:xfrm>
            <a:off x="4235450" y="1772816"/>
            <a:ext cx="4464669" cy="434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4187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Paeansonic CF210SP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/>
          </a:bodyPr>
          <a:lstStyle/>
          <a:p>
            <a:r>
              <a:rPr lang="en-US" dirty="0" err="1"/>
              <a:t>Bouwpakketje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Ali of </a:t>
            </a:r>
            <a:r>
              <a:rPr lang="en-US" dirty="0" err="1"/>
              <a:t>beurs</a:t>
            </a:r>
            <a:endParaRPr lang="en-US" dirty="0"/>
          </a:p>
          <a:p>
            <a:r>
              <a:rPr lang="en-US" dirty="0"/>
              <a:t>Mini-radio FM/AM</a:t>
            </a:r>
          </a:p>
          <a:p>
            <a:r>
              <a:rPr lang="en-US" dirty="0" err="1"/>
              <a:t>Batterij</a:t>
            </a:r>
            <a:r>
              <a:rPr lang="en-US" dirty="0"/>
              <a:t> 2xAA</a:t>
            </a:r>
          </a:p>
          <a:p>
            <a:endParaRPr lang="en-US" dirty="0"/>
          </a:p>
          <a:p>
            <a:r>
              <a:rPr lang="en-US" dirty="0"/>
              <a:t>FM: CD9088 (Q)</a:t>
            </a:r>
          </a:p>
          <a:p>
            <a:r>
              <a:rPr lang="en-US" dirty="0"/>
              <a:t>AM: TA7642</a:t>
            </a:r>
          </a:p>
          <a:p>
            <a:r>
              <a:rPr lang="en-US" dirty="0"/>
              <a:t>LF </a:t>
            </a:r>
            <a:r>
              <a:rPr lang="en-US" dirty="0" err="1"/>
              <a:t>deel</a:t>
            </a:r>
            <a:r>
              <a:rPr lang="en-US" dirty="0"/>
              <a:t>: </a:t>
            </a:r>
            <a:r>
              <a:rPr lang="nl-NL" dirty="0"/>
              <a:t>TDA2822M</a:t>
            </a:r>
            <a:endParaRPr lang="en-US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600200"/>
            <a:ext cx="4962128" cy="372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3802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Schema van Paeansonic 210SP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76672"/>
          </a:xfrm>
        </p:spPr>
        <p:txBody>
          <a:bodyPr/>
          <a:lstStyle/>
          <a:p>
            <a:r>
              <a:rPr lang="en-US" dirty="0" err="1"/>
              <a:t>Voeding</a:t>
            </a:r>
            <a:r>
              <a:rPr lang="en-US" dirty="0"/>
              <a:t> TA7642 </a:t>
            </a:r>
            <a:r>
              <a:rPr lang="en-US" dirty="0" err="1"/>
              <a:t>uit</a:t>
            </a:r>
            <a:r>
              <a:rPr lang="en-US" dirty="0"/>
              <a:t> 3V: </a:t>
            </a:r>
            <a:r>
              <a:rPr lang="en-US" dirty="0" err="1"/>
              <a:t>oppassen</a:t>
            </a:r>
            <a:r>
              <a:rPr lang="en-US" dirty="0"/>
              <a:t>!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77" y="2253172"/>
            <a:ext cx="7736016" cy="448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3525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1" y="1484784"/>
            <a:ext cx="4562475" cy="47815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Voeding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Diode Drive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6635080" cy="4733280"/>
          </a:xfrm>
        </p:spPr>
        <p:txBody>
          <a:bodyPr/>
          <a:lstStyle/>
          <a:p>
            <a:r>
              <a:rPr lang="en-US" dirty="0" err="1"/>
              <a:t>Gelijkstroom</a:t>
            </a:r>
            <a:r>
              <a:rPr lang="en-US" dirty="0"/>
              <a:t> mag</a:t>
            </a:r>
            <a:br>
              <a:rPr lang="en-US" dirty="0"/>
            </a:br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serie</a:t>
            </a:r>
            <a:r>
              <a:rPr lang="en-US" dirty="0"/>
              <a:t>-R </a:t>
            </a:r>
            <a:r>
              <a:rPr lang="en-US" dirty="0" err="1"/>
              <a:t>zien</a:t>
            </a:r>
            <a:r>
              <a:rPr lang="en-US" dirty="0"/>
              <a:t> (AGC!)</a:t>
            </a:r>
          </a:p>
          <a:p>
            <a:r>
              <a:rPr lang="en-US" dirty="0" err="1"/>
              <a:t>Stabilisatie</a:t>
            </a:r>
            <a:r>
              <a:rPr lang="en-US" dirty="0"/>
              <a:t> </a:t>
            </a:r>
            <a:r>
              <a:rPr lang="en-US" dirty="0" err="1"/>
              <a:t>nodig</a:t>
            </a:r>
            <a:endParaRPr lang="en-US" dirty="0"/>
          </a:p>
          <a:p>
            <a:endParaRPr lang="en-US" dirty="0"/>
          </a:p>
          <a:p>
            <a:r>
              <a:rPr lang="en-US" dirty="0"/>
              <a:t>Data sheet: extra</a:t>
            </a:r>
            <a:br>
              <a:rPr lang="en-US" dirty="0"/>
            </a:br>
            <a:r>
              <a:rPr lang="en-US" dirty="0"/>
              <a:t>regel-R </a:t>
            </a:r>
            <a:r>
              <a:rPr lang="en-US" dirty="0" err="1"/>
              <a:t>voor</a:t>
            </a:r>
            <a:br>
              <a:rPr lang="en-US" dirty="0"/>
            </a:br>
            <a:r>
              <a:rPr lang="en-US" dirty="0" err="1"/>
              <a:t>gevoeligheid</a:t>
            </a:r>
            <a:endParaRPr lang="en-US" dirty="0"/>
          </a:p>
          <a:p>
            <a:r>
              <a:rPr lang="en-US" dirty="0"/>
              <a:t>Kan </a:t>
            </a:r>
            <a:r>
              <a:rPr lang="en-US" dirty="0" err="1"/>
              <a:t>ook</a:t>
            </a:r>
            <a:r>
              <a:rPr lang="en-US" dirty="0"/>
              <a:t> 3x 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344558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Fabrieksradio’s</a:t>
            </a:r>
            <a:r>
              <a:rPr lang="en-US" dirty="0"/>
              <a:t>: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veel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Zoeken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op </a:t>
            </a:r>
            <a:r>
              <a:rPr lang="en-US" dirty="0" err="1">
                <a:hlinkClick r:id="rId2"/>
              </a:rPr>
              <a:t>RMorg</a:t>
            </a:r>
            <a:r>
              <a:rPr lang="en-US" dirty="0"/>
              <a:t>:</a:t>
            </a:r>
          </a:p>
          <a:p>
            <a:r>
              <a:rPr lang="en-US" dirty="0" err="1"/>
              <a:t>Nakiva</a:t>
            </a:r>
            <a:r>
              <a:rPr lang="en-US" dirty="0"/>
              <a:t> NP292, 1995</a:t>
            </a:r>
          </a:p>
          <a:p>
            <a:r>
              <a:rPr lang="en-US" dirty="0" err="1"/>
              <a:t>Keukenradio</a:t>
            </a:r>
            <a:r>
              <a:rPr lang="en-US" dirty="0"/>
              <a:t>, 1990</a:t>
            </a:r>
          </a:p>
          <a:p>
            <a:r>
              <a:rPr lang="en-US" dirty="0"/>
              <a:t>8x </a:t>
            </a:r>
            <a:r>
              <a:rPr lang="en-US" dirty="0" err="1"/>
              <a:t>Bausatz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Indin BCR22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Ali 3€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812" y="1268760"/>
            <a:ext cx="4023039" cy="5256584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BF6AC06B-7DF6-28A9-D86A-2D8FC39E95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246392"/>
            <a:ext cx="2697088" cy="202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610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L’ </a:t>
            </a:r>
            <a:r>
              <a:rPr lang="en-US" dirty="0" err="1"/>
              <a:t>AMiGo</a:t>
            </a:r>
            <a:r>
              <a:rPr lang="en-US" dirty="0"/>
              <a:t> (2015)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r>
              <a:rPr lang="en-US" dirty="0"/>
              <a:t>Van </a:t>
            </a:r>
            <a:r>
              <a:rPr lang="en-US" dirty="0" err="1"/>
              <a:t>oude</a:t>
            </a:r>
            <a:r>
              <a:rPr lang="en-US" dirty="0"/>
              <a:t> </a:t>
            </a:r>
            <a:r>
              <a:rPr lang="en-US" dirty="0" err="1"/>
              <a:t>onderdelen</a:t>
            </a:r>
            <a:r>
              <a:rPr lang="en-US" dirty="0"/>
              <a:t> </a:t>
            </a:r>
            <a:r>
              <a:rPr lang="en-US" dirty="0" err="1"/>
              <a:t>iets</a:t>
            </a:r>
            <a:r>
              <a:rPr lang="en-US" dirty="0"/>
              <a:t> </a:t>
            </a:r>
            <a:r>
              <a:rPr lang="en-US" dirty="0" err="1"/>
              <a:t>bouwen</a:t>
            </a:r>
            <a:endParaRPr lang="en-US" dirty="0"/>
          </a:p>
          <a:p>
            <a:r>
              <a:rPr lang="en-US" dirty="0"/>
              <a:t>Wat je </a:t>
            </a:r>
            <a:r>
              <a:rPr lang="en-US" dirty="0" err="1"/>
              <a:t>echt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gebruiken</a:t>
            </a:r>
            <a:endParaRPr lang="en-US" dirty="0"/>
          </a:p>
          <a:p>
            <a:r>
              <a:rPr lang="en-US" dirty="0" err="1"/>
              <a:t>Simpel</a:t>
            </a:r>
            <a:r>
              <a:rPr lang="en-US" dirty="0"/>
              <a:t> </a:t>
            </a:r>
            <a:r>
              <a:rPr lang="en-US" dirty="0" err="1"/>
              <a:t>bedienen</a:t>
            </a:r>
            <a:endParaRPr lang="en-US" dirty="0"/>
          </a:p>
          <a:p>
            <a:r>
              <a:rPr lang="en-US" dirty="0" err="1"/>
              <a:t>Buizen</a:t>
            </a:r>
            <a:endParaRPr lang="en-US" dirty="0"/>
          </a:p>
          <a:p>
            <a:r>
              <a:rPr lang="en-US" dirty="0" err="1"/>
              <a:t>R.Paradijs</a:t>
            </a:r>
            <a:r>
              <a:rPr lang="en-US" dirty="0"/>
              <a:t> &amp; MP3</a:t>
            </a:r>
          </a:p>
          <a:p>
            <a:endParaRPr lang="en-US" dirty="0"/>
          </a:p>
          <a:p>
            <a:r>
              <a:rPr lang="nl-NL" dirty="0"/>
              <a:t>Oude kast 1937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888940"/>
            <a:ext cx="5040560" cy="378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781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TA7642 in het </a:t>
            </a:r>
            <a:r>
              <a:rPr lang="en-US" dirty="0" err="1"/>
              <a:t>kort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/>
          </a:bodyPr>
          <a:lstStyle/>
          <a:p>
            <a:r>
              <a:rPr lang="en-US" dirty="0" err="1"/>
              <a:t>Voorganger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ZN414</a:t>
            </a:r>
            <a:r>
              <a:rPr lang="en-US" dirty="0"/>
              <a:t>, 1972, TO18/TO92</a:t>
            </a:r>
            <a:br>
              <a:rPr lang="en-US" dirty="0"/>
            </a:br>
            <a:r>
              <a:rPr lang="en-US" dirty="0" err="1"/>
              <a:t>Uitgebreide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Datasheet ZN414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err="1"/>
              <a:t>Daarna</a:t>
            </a:r>
            <a:r>
              <a:rPr lang="en-US" dirty="0"/>
              <a:t>: MK484, TO92, </a:t>
            </a:r>
            <a:r>
              <a:rPr lang="en-US" dirty="0">
                <a:solidFill>
                  <a:srgbClr val="FF0000"/>
                </a:solidFill>
              </a:rPr>
              <a:t>pin layout!!</a:t>
            </a:r>
            <a:endParaRPr lang="en-US" dirty="0"/>
          </a:p>
          <a:p>
            <a:r>
              <a:rPr lang="en-US" dirty="0"/>
              <a:t>TA7642, LMF501T, </a:t>
            </a:r>
            <a:r>
              <a:rPr lang="en-US" dirty="0" err="1"/>
              <a:t>vrijwel</a:t>
            </a:r>
            <a:r>
              <a:rPr lang="en-US" dirty="0"/>
              <a:t> </a:t>
            </a:r>
            <a:r>
              <a:rPr lang="en-US" dirty="0" err="1"/>
              <a:t>hetzelfde</a:t>
            </a:r>
            <a:endParaRPr lang="en-US" dirty="0"/>
          </a:p>
          <a:p>
            <a:r>
              <a:rPr lang="en-US" dirty="0" err="1"/>
              <a:t>Zuinig</a:t>
            </a:r>
            <a:r>
              <a:rPr lang="en-US" dirty="0"/>
              <a:t>, </a:t>
            </a:r>
            <a:r>
              <a:rPr lang="en-US" dirty="0" err="1"/>
              <a:t>gevoelig</a:t>
            </a:r>
            <a:r>
              <a:rPr lang="en-US" dirty="0"/>
              <a:t>, </a:t>
            </a:r>
            <a:r>
              <a:rPr lang="en-US" dirty="0" err="1"/>
              <a:t>hoge</a:t>
            </a:r>
            <a:r>
              <a:rPr lang="en-US" dirty="0"/>
              <a:t> </a:t>
            </a:r>
            <a:r>
              <a:rPr lang="en-US" dirty="0" err="1"/>
              <a:t>kwaliteit</a:t>
            </a:r>
            <a:endParaRPr lang="en-US" dirty="0"/>
          </a:p>
          <a:p>
            <a:r>
              <a:rPr lang="en-US" dirty="0"/>
              <a:t>“AM tuner in 1 IC”</a:t>
            </a:r>
          </a:p>
          <a:p>
            <a:r>
              <a:rPr lang="en-US" dirty="0"/>
              <a:t>Complete </a:t>
            </a:r>
            <a:r>
              <a:rPr lang="en-US" dirty="0" err="1"/>
              <a:t>ontvanger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1 IC plus </a:t>
            </a:r>
            <a:r>
              <a:rPr lang="en-US" dirty="0" err="1"/>
              <a:t>zes</a:t>
            </a:r>
            <a:r>
              <a:rPr lang="en-US" dirty="0"/>
              <a:t> </a:t>
            </a:r>
            <a:r>
              <a:rPr lang="en-US" dirty="0" err="1"/>
              <a:t>componenten</a:t>
            </a:r>
            <a:endParaRPr lang="en-US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671443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 </a:t>
            </a:r>
            <a:r>
              <a:rPr lang="en-US" dirty="0" err="1"/>
              <a:t>behuizing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Tonalux 706</a:t>
            </a:r>
            <a:r>
              <a:rPr lang="en-US" dirty="0"/>
              <a:t> (1937)</a:t>
            </a:r>
          </a:p>
          <a:p>
            <a:r>
              <a:rPr lang="en-US" dirty="0"/>
              <a:t>ACDC </a:t>
            </a:r>
            <a:r>
              <a:rPr lang="en-US" dirty="0" err="1"/>
              <a:t>toestel</a:t>
            </a:r>
            <a:r>
              <a:rPr lang="en-US" dirty="0"/>
              <a:t> (f=300mA)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356992"/>
            <a:ext cx="4521200" cy="33909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556792"/>
            <a:ext cx="3557199" cy="474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2494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Naar</a:t>
            </a:r>
            <a:r>
              <a:rPr lang="en-US" dirty="0"/>
              <a:t> de </a:t>
            </a:r>
            <a:r>
              <a:rPr lang="en-US" dirty="0" err="1"/>
              <a:t>beurs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Philips BX520A</a:t>
            </a:r>
          </a:p>
          <a:p>
            <a:pPr lvl="1"/>
            <a:r>
              <a:rPr lang="en-US" dirty="0" err="1"/>
              <a:t>Trafo</a:t>
            </a:r>
            <a:endParaRPr lang="en-US" dirty="0"/>
          </a:p>
          <a:p>
            <a:pPr lvl="1"/>
            <a:r>
              <a:rPr lang="en-US" dirty="0"/>
              <a:t>UGT</a:t>
            </a:r>
          </a:p>
          <a:p>
            <a:pPr lvl="1"/>
            <a:r>
              <a:rPr lang="en-US" dirty="0"/>
              <a:t>2x </a:t>
            </a:r>
            <a:r>
              <a:rPr lang="en-US" dirty="0" err="1"/>
              <a:t>Rimlock</a:t>
            </a:r>
            <a:r>
              <a:rPr lang="en-US" dirty="0"/>
              <a:t> </a:t>
            </a:r>
            <a:r>
              <a:rPr lang="en-US" dirty="0" err="1"/>
              <a:t>voet</a:t>
            </a:r>
            <a:endParaRPr lang="en-US" dirty="0"/>
          </a:p>
          <a:p>
            <a:pPr lvl="1"/>
            <a:r>
              <a:rPr lang="en-US" dirty="0" err="1"/>
              <a:t>Elco</a:t>
            </a:r>
            <a:r>
              <a:rPr lang="en-US" dirty="0"/>
              <a:t> 50+50uF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60020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2960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Voeding</a:t>
            </a:r>
            <a:r>
              <a:rPr lang="en-US" dirty="0"/>
              <a:t>: B+, 6,3V, 1,3 via Diode Drive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2" y="1325292"/>
            <a:ext cx="8928993" cy="548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3231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Tuner: 2 </a:t>
            </a:r>
            <a:r>
              <a:rPr lang="en-US" dirty="0" err="1"/>
              <a:t>banden</a:t>
            </a:r>
            <a:r>
              <a:rPr lang="en-US" dirty="0"/>
              <a:t>, 4 presets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en-US" dirty="0"/>
              <a:t>MK484</a:t>
            </a:r>
          </a:p>
          <a:p>
            <a:r>
              <a:rPr lang="en-US" dirty="0"/>
              <a:t>LG </a:t>
            </a:r>
            <a:r>
              <a:rPr lang="en-US" dirty="0" err="1"/>
              <a:t>en</a:t>
            </a:r>
            <a:r>
              <a:rPr lang="en-US" dirty="0"/>
              <a:t> MG, </a:t>
            </a:r>
            <a:r>
              <a:rPr lang="en-US" dirty="0" err="1"/>
              <a:t>ferrietstaaf</a:t>
            </a:r>
            <a:r>
              <a:rPr lang="en-US" dirty="0"/>
              <a:t> in </a:t>
            </a:r>
            <a:r>
              <a:rPr lang="en-US" dirty="0" err="1"/>
              <a:t>rommelbak</a:t>
            </a:r>
            <a:endParaRPr lang="en-US" dirty="0"/>
          </a:p>
          <a:p>
            <a:r>
              <a:rPr lang="en-US" dirty="0" err="1"/>
              <a:t>Schakelaar</a:t>
            </a:r>
            <a:r>
              <a:rPr lang="en-US" dirty="0"/>
              <a:t>: 6 </a:t>
            </a:r>
            <a:r>
              <a:rPr lang="en-US" dirty="0" err="1"/>
              <a:t>standen</a:t>
            </a:r>
            <a:r>
              <a:rPr lang="en-US" dirty="0"/>
              <a:t> (4 </a:t>
            </a:r>
            <a:r>
              <a:rPr lang="en-US" dirty="0" err="1"/>
              <a:t>deks</a:t>
            </a:r>
            <a:r>
              <a:rPr lang="en-US" dirty="0"/>
              <a:t>) ….  ?</a:t>
            </a:r>
          </a:p>
          <a:p>
            <a:pPr lvl="1"/>
            <a:r>
              <a:rPr lang="en-US" dirty="0"/>
              <a:t>Op chassis </a:t>
            </a:r>
            <a:r>
              <a:rPr lang="en-US" dirty="0" err="1"/>
              <a:t>allemaal</a:t>
            </a:r>
            <a:r>
              <a:rPr lang="en-US" dirty="0"/>
              <a:t> trimmers</a:t>
            </a:r>
          </a:p>
          <a:p>
            <a:pPr lvl="1"/>
            <a:r>
              <a:rPr lang="en-US" dirty="0"/>
              <a:t>Idee:  </a:t>
            </a:r>
            <a:r>
              <a:rPr lang="en-US" dirty="0" err="1"/>
              <a:t>Combineren</a:t>
            </a:r>
            <a:r>
              <a:rPr lang="en-US" dirty="0"/>
              <a:t> tot </a:t>
            </a:r>
            <a:r>
              <a:rPr lang="en-US" dirty="0" err="1"/>
              <a:t>voorkeuze</a:t>
            </a:r>
            <a:endParaRPr lang="en-US" dirty="0"/>
          </a:p>
          <a:p>
            <a:endParaRPr lang="en-US" dirty="0"/>
          </a:p>
          <a:p>
            <a:r>
              <a:rPr lang="en-US" dirty="0"/>
              <a:t>Trimmers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afstem</a:t>
            </a:r>
            <a:r>
              <a:rPr lang="en-US" dirty="0"/>
              <a:t>-C </a:t>
            </a:r>
            <a:r>
              <a:rPr lang="en-US" dirty="0" err="1"/>
              <a:t>liggen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!</a:t>
            </a:r>
          </a:p>
          <a:p>
            <a:pPr lvl="1"/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zwevend</a:t>
            </a:r>
            <a:r>
              <a:rPr lang="en-US" dirty="0"/>
              <a:t>: AVC cap </a:t>
            </a:r>
            <a:r>
              <a:rPr lang="en-US" dirty="0">
                <a:solidFill>
                  <a:srgbClr val="0070C0"/>
                </a:solidFill>
              </a:rPr>
              <a:t>in</a:t>
            </a:r>
            <a:r>
              <a:rPr lang="en-US" dirty="0"/>
              <a:t> LC-</a:t>
            </a:r>
            <a:r>
              <a:rPr lang="en-US" dirty="0" err="1"/>
              <a:t>kring</a:t>
            </a:r>
            <a:r>
              <a:rPr lang="en-US" dirty="0"/>
              <a:t> </a:t>
            </a:r>
            <a:r>
              <a:rPr lang="en-US" dirty="0" err="1"/>
              <a:t>zetten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877769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Schema van de tuner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1" y="1412776"/>
            <a:ext cx="8882317" cy="532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1720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Hoe </a:t>
            </a:r>
            <a:r>
              <a:rPr lang="en-US" dirty="0" err="1"/>
              <a:t>ziet</a:t>
            </a:r>
            <a:r>
              <a:rPr lang="en-US" dirty="0"/>
              <a:t> </a:t>
            </a:r>
            <a:r>
              <a:rPr lang="en-US" dirty="0" err="1"/>
              <a:t>zo’n</a:t>
            </a:r>
            <a:r>
              <a:rPr lang="en-US" dirty="0"/>
              <a:t> tuner </a:t>
            </a:r>
            <a:r>
              <a:rPr lang="en-US" dirty="0" err="1"/>
              <a:t>eruit</a:t>
            </a:r>
            <a:r>
              <a:rPr lang="en-US" dirty="0"/>
              <a:t>?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14500"/>
            <a:ext cx="8739812" cy="6554859"/>
          </a:xfrm>
        </p:spPr>
      </p:pic>
    </p:spTree>
    <p:extLst>
      <p:ext uri="{BB962C8B-B14F-4D97-AF65-F5344CB8AC3E}">
        <p14:creationId xmlns:p14="http://schemas.microsoft.com/office/powerpoint/2010/main" val="15069513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 </a:t>
            </a:r>
            <a:r>
              <a:rPr lang="en-US" dirty="0" err="1"/>
              <a:t>eindversterker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en-US" dirty="0" err="1"/>
              <a:t>Drietraps</a:t>
            </a:r>
            <a:r>
              <a:rPr lang="en-US" dirty="0"/>
              <a:t> </a:t>
            </a:r>
            <a:r>
              <a:rPr lang="en-US" dirty="0" err="1"/>
              <a:t>vanwege</a:t>
            </a:r>
            <a:r>
              <a:rPr lang="en-US" dirty="0"/>
              <a:t> </a:t>
            </a:r>
            <a:r>
              <a:rPr lang="en-US" dirty="0" err="1"/>
              <a:t>laag</a:t>
            </a:r>
            <a:r>
              <a:rPr lang="en-US" dirty="0"/>
              <a:t> </a:t>
            </a:r>
            <a:r>
              <a:rPr lang="en-US" dirty="0" err="1"/>
              <a:t>signaal</a:t>
            </a:r>
            <a:endParaRPr lang="en-US" dirty="0"/>
          </a:p>
          <a:p>
            <a:r>
              <a:rPr lang="en-US" dirty="0" err="1"/>
              <a:t>Volumeregeling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eerste</a:t>
            </a:r>
            <a:r>
              <a:rPr lang="en-US" dirty="0"/>
              <a:t> trap</a:t>
            </a:r>
          </a:p>
          <a:p>
            <a:r>
              <a:rPr lang="en-US" dirty="0"/>
              <a:t>MP3-ingang: parallel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volumepot</a:t>
            </a:r>
            <a:endParaRPr lang="en-US" dirty="0"/>
          </a:p>
          <a:p>
            <a:pPr lvl="1"/>
            <a:r>
              <a:rPr lang="en-US" dirty="0" err="1"/>
              <a:t>Impedantie</a:t>
            </a:r>
            <a:r>
              <a:rPr lang="en-US" dirty="0"/>
              <a:t> is LAAG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hij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staat</a:t>
            </a:r>
            <a:endParaRPr lang="en-US" dirty="0"/>
          </a:p>
          <a:p>
            <a:pPr lvl="1"/>
            <a:r>
              <a:rPr lang="en-US" dirty="0" err="1"/>
              <a:t>Impedantie</a:t>
            </a:r>
            <a:r>
              <a:rPr lang="en-US" dirty="0"/>
              <a:t> is HOOG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hij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 </a:t>
            </a:r>
            <a:r>
              <a:rPr lang="en-US" dirty="0" err="1"/>
              <a:t>staat</a:t>
            </a:r>
            <a:endParaRPr lang="en-US" dirty="0"/>
          </a:p>
          <a:p>
            <a:endParaRPr lang="en-US" dirty="0"/>
          </a:p>
          <a:p>
            <a:r>
              <a:rPr lang="en-US" dirty="0"/>
              <a:t>EL41 </a:t>
            </a:r>
            <a:r>
              <a:rPr lang="en-US" dirty="0" err="1"/>
              <a:t>katode</a:t>
            </a:r>
            <a:r>
              <a:rPr lang="en-US" dirty="0"/>
              <a:t> is WEL </a:t>
            </a:r>
            <a:r>
              <a:rPr lang="en-US" dirty="0" err="1"/>
              <a:t>ontkoppeld</a:t>
            </a:r>
            <a:endParaRPr lang="en-US" dirty="0"/>
          </a:p>
          <a:p>
            <a:r>
              <a:rPr lang="en-US" dirty="0"/>
              <a:t>Er </a:t>
            </a:r>
            <a:r>
              <a:rPr lang="en-US" dirty="0" err="1"/>
              <a:t>staat</a:t>
            </a:r>
            <a:r>
              <a:rPr lang="en-US" dirty="0"/>
              <a:t> 4nF over Vol. Pot. (</a:t>
            </a:r>
            <a:r>
              <a:rPr lang="en-US" dirty="0" err="1"/>
              <a:t>laagfilter</a:t>
            </a:r>
            <a:r>
              <a:rPr lang="en-US" dirty="0"/>
              <a:t>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67438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Schema </a:t>
            </a:r>
            <a:r>
              <a:rPr lang="en-US" dirty="0" err="1"/>
              <a:t>eindversterker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62628"/>
            <a:ext cx="8883830" cy="6662872"/>
          </a:xfrm>
        </p:spPr>
      </p:pic>
    </p:spTree>
    <p:extLst>
      <p:ext uri="{BB962C8B-B14F-4D97-AF65-F5344CB8AC3E}">
        <p14:creationId xmlns:p14="http://schemas.microsoft.com/office/powerpoint/2010/main" val="20757243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Opbouw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Mix van oud</a:t>
            </a:r>
            <a:br>
              <a:rPr lang="en-US" dirty="0"/>
            </a:br>
            <a:r>
              <a:rPr lang="en-US" dirty="0" err="1"/>
              <a:t>en</a:t>
            </a:r>
            <a:r>
              <a:rPr lang="en-US" dirty="0"/>
              <a:t> modern</a:t>
            </a:r>
          </a:p>
          <a:p>
            <a:r>
              <a:rPr lang="en-US" dirty="0" err="1"/>
              <a:t>Antenne</a:t>
            </a:r>
            <a:r>
              <a:rPr lang="en-US" dirty="0"/>
              <a:t> </a:t>
            </a:r>
            <a:r>
              <a:rPr lang="en-US" dirty="0" err="1"/>
              <a:t>te</a:t>
            </a:r>
            <a:br>
              <a:rPr lang="en-US" dirty="0"/>
            </a:br>
            <a:r>
              <a:rPr lang="en-US" dirty="0" err="1"/>
              <a:t>draaien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555" y="1524000"/>
            <a:ext cx="5900373" cy="442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2936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3" r="-14173"/>
          <a:stretch/>
        </p:blipFill>
        <p:spPr>
          <a:xfrm>
            <a:off x="4355976" y="1772816"/>
            <a:ext cx="5464043" cy="409803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Doet-ie</a:t>
            </a:r>
            <a:r>
              <a:rPr lang="en-US" dirty="0"/>
              <a:t> het </a:t>
            </a:r>
            <a:r>
              <a:rPr lang="en-US" dirty="0" err="1"/>
              <a:t>ook</a:t>
            </a:r>
            <a:r>
              <a:rPr lang="en-US" dirty="0"/>
              <a:t> </a:t>
            </a:r>
            <a:r>
              <a:rPr lang="en-US" dirty="0" err="1"/>
              <a:t>echt</a:t>
            </a:r>
            <a:r>
              <a:rPr lang="en-US" dirty="0"/>
              <a:t>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700808"/>
            <a:ext cx="4618856" cy="4974630"/>
          </a:xfrm>
        </p:spPr>
        <p:txBody>
          <a:bodyPr>
            <a:normAutofit/>
          </a:bodyPr>
          <a:lstStyle/>
          <a:p>
            <a:r>
              <a:rPr lang="en-US" dirty="0"/>
              <a:t>Al </a:t>
            </a:r>
            <a:r>
              <a:rPr lang="en-US" dirty="0" err="1"/>
              <a:t>deze</a:t>
            </a:r>
            <a:r>
              <a:rPr lang="en-US" dirty="0"/>
              <a:t> stations</a:t>
            </a:r>
            <a:br>
              <a:rPr lang="en-US" dirty="0"/>
            </a:br>
            <a:r>
              <a:rPr lang="en-US" dirty="0" err="1"/>
              <a:t>echt</a:t>
            </a:r>
            <a:r>
              <a:rPr lang="en-US" dirty="0"/>
              <a:t> </a:t>
            </a:r>
            <a:r>
              <a:rPr lang="en-US" dirty="0" err="1"/>
              <a:t>ontvangen</a:t>
            </a:r>
            <a:r>
              <a:rPr lang="en-US" dirty="0"/>
              <a:t>!</a:t>
            </a:r>
          </a:p>
          <a:p>
            <a:r>
              <a:rPr lang="en-US" dirty="0"/>
              <a:t>LG </a:t>
            </a:r>
            <a:r>
              <a:rPr lang="en-US" dirty="0" err="1"/>
              <a:t>ongevoelig</a:t>
            </a:r>
            <a:endParaRPr lang="en-US" dirty="0"/>
          </a:p>
          <a:p>
            <a:r>
              <a:rPr lang="en-US" dirty="0" err="1"/>
              <a:t>Domstad</a:t>
            </a:r>
            <a:r>
              <a:rPr lang="en-US" dirty="0"/>
              <a:t>, Fidelio, </a:t>
            </a:r>
            <a:br>
              <a:rPr lang="en-US" dirty="0"/>
            </a:br>
            <a:r>
              <a:rPr lang="en-US" dirty="0" err="1"/>
              <a:t>Paradijs</a:t>
            </a:r>
            <a:r>
              <a:rPr lang="en-US" dirty="0"/>
              <a:t> prima!</a:t>
            </a:r>
          </a:p>
          <a:p>
            <a:r>
              <a:rPr lang="en-US" dirty="0" err="1"/>
              <a:t>Leuke</a:t>
            </a:r>
            <a:r>
              <a:rPr lang="en-US" dirty="0"/>
              <a:t> </a:t>
            </a:r>
            <a:r>
              <a:rPr lang="en-US" dirty="0" err="1"/>
              <a:t>afsluiting</a:t>
            </a:r>
            <a:r>
              <a:rPr lang="en-US" dirty="0"/>
              <a:t> van </a:t>
            </a:r>
            <a:br>
              <a:rPr lang="en-US" dirty="0"/>
            </a:br>
            <a:r>
              <a:rPr lang="en-US" dirty="0"/>
              <a:t>AM-</a:t>
            </a:r>
            <a:r>
              <a:rPr lang="en-US" dirty="0" err="1"/>
              <a:t>tijdperk</a:t>
            </a:r>
            <a:endParaRPr lang="en-US" dirty="0"/>
          </a:p>
          <a:p>
            <a:r>
              <a:rPr lang="en-US" dirty="0"/>
              <a:t>Ook DAB+ </a:t>
            </a:r>
            <a:r>
              <a:rPr lang="en-US" dirty="0" err="1"/>
              <a:t>weergave</a:t>
            </a:r>
            <a:endParaRPr lang="en-US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05575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De </a:t>
            </a:r>
            <a:r>
              <a:rPr lang="en-US" dirty="0" err="1"/>
              <a:t>werking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Versterker</a:t>
            </a:r>
            <a:r>
              <a:rPr lang="en-US" dirty="0"/>
              <a:t> (</a:t>
            </a:r>
            <a:r>
              <a:rPr lang="en-US" dirty="0" err="1"/>
              <a:t>vier</a:t>
            </a:r>
            <a:r>
              <a:rPr lang="en-US" dirty="0"/>
              <a:t> </a:t>
            </a:r>
            <a:r>
              <a:rPr lang="en-US" dirty="0" err="1"/>
              <a:t>trappen</a:t>
            </a:r>
            <a:r>
              <a:rPr lang="en-US" dirty="0"/>
              <a:t> HF)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detectie</a:t>
            </a:r>
            <a:endParaRPr lang="en-US" dirty="0"/>
          </a:p>
          <a:p>
            <a:r>
              <a:rPr lang="en-US" dirty="0"/>
              <a:t>Ingang: 3 M</a:t>
            </a:r>
            <a:r>
              <a:rPr lang="el-GR" dirty="0"/>
              <a:t>Ω</a:t>
            </a:r>
            <a:r>
              <a:rPr lang="nl-NL" dirty="0"/>
              <a:t> (4 voor ZN414 / MK484)</a:t>
            </a:r>
            <a:br>
              <a:rPr lang="en-US" dirty="0"/>
            </a:br>
            <a:r>
              <a:rPr lang="en-US" dirty="0" err="1"/>
              <a:t>Onbelaste</a:t>
            </a:r>
            <a:r>
              <a:rPr lang="en-US" dirty="0"/>
              <a:t> </a:t>
            </a:r>
            <a:r>
              <a:rPr lang="en-US" dirty="0" err="1"/>
              <a:t>ferriet</a:t>
            </a:r>
            <a:r>
              <a:rPr lang="en-US" dirty="0"/>
              <a:t>-LC-</a:t>
            </a:r>
            <a:r>
              <a:rPr lang="en-US" dirty="0" err="1"/>
              <a:t>kring</a:t>
            </a:r>
            <a:r>
              <a:rPr lang="en-US" dirty="0"/>
              <a:t> </a:t>
            </a:r>
            <a:r>
              <a:rPr lang="en-US" dirty="0" err="1"/>
              <a:t>voldoende</a:t>
            </a:r>
            <a:r>
              <a:rPr lang="en-US" dirty="0"/>
              <a:t> </a:t>
            </a:r>
            <a:r>
              <a:rPr lang="en-US" dirty="0" err="1"/>
              <a:t>selectief</a:t>
            </a:r>
            <a:endParaRPr lang="en-US" dirty="0"/>
          </a:p>
          <a:p>
            <a:r>
              <a:rPr lang="en-US" dirty="0" err="1"/>
              <a:t>Voeding</a:t>
            </a:r>
            <a:r>
              <a:rPr lang="en-US" dirty="0"/>
              <a:t>: 1,3 – 1,8V, </a:t>
            </a:r>
            <a:r>
              <a:rPr lang="en-US" dirty="0" err="1"/>
              <a:t>gebruik</a:t>
            </a:r>
            <a:r>
              <a:rPr lang="en-US" dirty="0"/>
              <a:t> ca. 0,3mA</a:t>
            </a:r>
          </a:p>
          <a:p>
            <a:r>
              <a:rPr lang="en-US" dirty="0"/>
              <a:t>AVR:</a:t>
            </a:r>
            <a:br>
              <a:rPr lang="en-US" dirty="0"/>
            </a:br>
            <a:r>
              <a:rPr lang="en-US" dirty="0" err="1"/>
              <a:t>Versterking</a:t>
            </a:r>
            <a:r>
              <a:rPr lang="en-US" dirty="0"/>
              <a:t> </a:t>
            </a:r>
            <a:r>
              <a:rPr lang="en-US" dirty="0" err="1"/>
              <a:t>afhankelijk</a:t>
            </a:r>
            <a:r>
              <a:rPr lang="en-US" dirty="0"/>
              <a:t> van DC op </a:t>
            </a:r>
            <a:r>
              <a:rPr lang="en-US" dirty="0" err="1"/>
              <a:t>invoer</a:t>
            </a:r>
            <a:endParaRPr lang="en-US" dirty="0"/>
          </a:p>
          <a:p>
            <a:r>
              <a:rPr lang="en-US" dirty="0" err="1"/>
              <a:t>Uitgang</a:t>
            </a:r>
            <a:r>
              <a:rPr lang="en-US" dirty="0"/>
              <a:t>: 15-30mV LF over 1000</a:t>
            </a:r>
            <a:r>
              <a:rPr lang="el-GR" dirty="0"/>
              <a:t>Ω</a:t>
            </a:r>
            <a:r>
              <a:rPr lang="en-US" dirty="0"/>
              <a:t>(?)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061830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50B741-4356-4D46-8B15-A35B3DD42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6. Korte golf-project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F52072E0-636D-47D1-9A31-C9FA74D322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6699745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TA7642 in </a:t>
            </a:r>
            <a:r>
              <a:rPr lang="en-US" dirty="0" err="1"/>
              <a:t>Superhet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65724"/>
          </a:xfrm>
        </p:spPr>
        <p:txBody>
          <a:bodyPr/>
          <a:lstStyle/>
          <a:p>
            <a:r>
              <a:rPr lang="en-US" dirty="0"/>
              <a:t>7642 is dan IF </a:t>
            </a:r>
            <a:r>
              <a:rPr lang="en-US" dirty="0" err="1"/>
              <a:t>deel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detectie</a:t>
            </a:r>
            <a:endParaRPr lang="en-US" dirty="0"/>
          </a:p>
          <a:p>
            <a:r>
              <a:rPr lang="en-US" dirty="0"/>
              <a:t>Alle </a:t>
            </a:r>
            <a:r>
              <a:rPr lang="en-US" dirty="0" err="1"/>
              <a:t>selectiviteit</a:t>
            </a:r>
            <a:r>
              <a:rPr lang="en-US" dirty="0"/>
              <a:t> </a:t>
            </a:r>
            <a:r>
              <a:rPr lang="en-US" dirty="0" err="1"/>
              <a:t>vòòr</a:t>
            </a:r>
            <a:r>
              <a:rPr lang="en-US" dirty="0"/>
              <a:t> </a:t>
            </a:r>
            <a:r>
              <a:rPr lang="en-US" dirty="0" err="1"/>
              <a:t>versterking</a:t>
            </a:r>
            <a:endParaRPr lang="en-US" dirty="0"/>
          </a:p>
          <a:p>
            <a:endParaRPr lang="en-US" dirty="0"/>
          </a:p>
          <a:p>
            <a:r>
              <a:rPr lang="en-US" dirty="0"/>
              <a:t>Idee al in </a:t>
            </a:r>
            <a:br>
              <a:rPr lang="en-US" dirty="0"/>
            </a:br>
            <a:r>
              <a:rPr lang="en-US" dirty="0">
                <a:hlinkClick r:id="rId2"/>
              </a:rPr>
              <a:t>ZN414 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datasheet</a:t>
            </a: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A009856-0C16-F59D-FB95-BD02901701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799" y="2708920"/>
            <a:ext cx="6274375" cy="374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0730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F9173D99-8198-488E-A734-3F88A1AEAD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780" y="1491779"/>
            <a:ext cx="3245709" cy="243428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5D2B9A2-9857-40EA-A1FD-ED11EF3AD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nl-NL" dirty="0"/>
              <a:t>Met een BX660X tuner?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A0AD1B9-8B31-46A5-BA1A-9A5C1AF50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nl-NL" dirty="0" err="1"/>
              <a:t>Cymometer</a:t>
            </a:r>
            <a:r>
              <a:rPr lang="nl-NL" dirty="0"/>
              <a:t>: digitaal display</a:t>
            </a:r>
          </a:p>
          <a:p>
            <a:r>
              <a:rPr lang="nl-NL" dirty="0"/>
              <a:t>Is handmatige </a:t>
            </a:r>
            <a:r>
              <a:rPr lang="nl-NL" dirty="0" err="1"/>
              <a:t>gain</a:t>
            </a:r>
            <a:r>
              <a:rPr lang="nl-NL" dirty="0"/>
              <a:t> nodig?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ABDA357-5EB7-45A1-AEB8-7CD931B0DA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892322"/>
            <a:ext cx="5525268" cy="3842993"/>
          </a:xfrm>
          <a:prstGeom prst="rect">
            <a:avLst/>
          </a:prstGeom>
        </p:spPr>
      </p:pic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B5760E57-132A-4EF9-9DF2-D73590EF45A6}"/>
              </a:ext>
            </a:extLst>
          </p:cNvPr>
          <p:cNvSpPr txBox="1">
            <a:spLocks/>
          </p:cNvSpPr>
          <p:nvPr/>
        </p:nvSpPr>
        <p:spPr>
          <a:xfrm>
            <a:off x="6084168" y="4121100"/>
            <a:ext cx="2880320" cy="807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/>
              <a:t>De Locomotief</a:t>
            </a:r>
          </a:p>
        </p:txBody>
      </p:sp>
    </p:spTree>
    <p:extLst>
      <p:ext uri="{BB962C8B-B14F-4D97-AF65-F5344CB8AC3E}">
        <p14:creationId xmlns:p14="http://schemas.microsoft.com/office/powerpoint/2010/main" val="19606147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E5774805-F118-42E4-A18D-F1B238870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3658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CD647E-85CB-7869-EEED-6B977EF66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7. Pionier 3 </a:t>
            </a:r>
            <a:r>
              <a:rPr lang="nl-NL"/>
              <a:t>zonder buitenantenne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38BE617-2FF1-FD26-0BE8-90FA4A283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Kristalontvanger met LF-versterker</a:t>
            </a:r>
          </a:p>
          <a:p>
            <a:r>
              <a:rPr lang="nl-NL" dirty="0"/>
              <a:t>Buitenantenne en sterke zenders nodig</a:t>
            </a:r>
          </a:p>
          <a:p>
            <a:r>
              <a:rPr lang="nl-NL" dirty="0">
                <a:hlinkClick r:id="rId2"/>
              </a:rPr>
              <a:t>Wens</a:t>
            </a:r>
            <a:r>
              <a:rPr lang="nl-NL" dirty="0"/>
              <a:t>: zwakke stations, op ferrietstaaf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DDCC666-E559-ACA8-F3FA-8644F5CFAC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077304" y="1146483"/>
            <a:ext cx="2989391" cy="788436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EEE73AA1-441C-5EE6-B5C4-78AF1D8AA1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359029"/>
            <a:ext cx="15049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9856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13D2B2-FC49-C636-DB52-3E591CF4A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Inbouw TA7642 in Pionier?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9D5CE36-E171-4A08-4E69-DD932728D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25018" cy="5257800"/>
          </a:xfrm>
        </p:spPr>
        <p:txBody>
          <a:bodyPr>
            <a:normAutofit/>
          </a:bodyPr>
          <a:lstStyle/>
          <a:p>
            <a:r>
              <a:rPr lang="nl-NL" dirty="0"/>
              <a:t>Voeding -4,5V is virtuele massa voor IC</a:t>
            </a:r>
          </a:p>
          <a:p>
            <a:r>
              <a:rPr lang="nl-NL" dirty="0"/>
              <a:t>Diode drive</a:t>
            </a:r>
          </a:p>
          <a:p>
            <a:r>
              <a:rPr lang="nl-NL" dirty="0"/>
              <a:t>Waarde R3</a:t>
            </a:r>
          </a:p>
          <a:p>
            <a:pPr lvl="1"/>
            <a:r>
              <a:rPr lang="nl-NL" dirty="0"/>
              <a:t>70% </a:t>
            </a:r>
            <a:r>
              <a:rPr lang="nl-NL" dirty="0" err="1"/>
              <a:t>batt</a:t>
            </a:r>
            <a:r>
              <a:rPr lang="nl-NL" dirty="0"/>
              <a:t>: 3,15V</a:t>
            </a:r>
          </a:p>
          <a:p>
            <a:pPr lvl="1"/>
            <a:r>
              <a:rPr lang="nl-NL" dirty="0"/>
              <a:t>Dan 1,85 over R3</a:t>
            </a:r>
          </a:p>
          <a:p>
            <a:pPr lvl="1"/>
            <a:r>
              <a:rPr lang="nl-NL" dirty="0"/>
              <a:t>0,4mA: 4,6kΩ</a:t>
            </a:r>
          </a:p>
          <a:p>
            <a:endParaRPr lang="nl-NL" dirty="0"/>
          </a:p>
          <a:p>
            <a:r>
              <a:rPr lang="nl-NL" dirty="0">
                <a:effectLst/>
              </a:rPr>
              <a:t>Proef: </a:t>
            </a:r>
            <a:br>
              <a:rPr lang="nl-NL" dirty="0">
                <a:effectLst/>
              </a:rPr>
            </a:br>
            <a:r>
              <a:rPr lang="nl-NL" dirty="0">
                <a:effectLst/>
              </a:rPr>
              <a:t>“overdag ontvangst van minstens 4 zenders.”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BF7B14D-CEB7-8398-A552-59FC465870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348880"/>
            <a:ext cx="4886282" cy="282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7212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6AD15B-481A-4AAE-8579-2ED48BC76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8. Conclusies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94D7AFF-33C2-4A15-9526-93D752279D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Leuke projectjes mogelijk</a:t>
            </a:r>
            <a:br>
              <a:rPr lang="nl-NL" dirty="0"/>
            </a:br>
            <a:r>
              <a:rPr lang="nl-NL" dirty="0"/>
              <a:t>van simpel (</a:t>
            </a:r>
            <a:r>
              <a:rPr lang="nl-NL" dirty="0" err="1"/>
              <a:t>Matchbox</a:t>
            </a:r>
            <a:r>
              <a:rPr lang="nl-NL" dirty="0"/>
              <a:t>)</a:t>
            </a:r>
            <a:br>
              <a:rPr lang="nl-NL" dirty="0"/>
            </a:br>
            <a:r>
              <a:rPr lang="nl-NL" dirty="0"/>
              <a:t>tot uitgebreid (L’ </a:t>
            </a:r>
            <a:r>
              <a:rPr lang="nl-NL" dirty="0" err="1"/>
              <a:t>AMiGo</a:t>
            </a:r>
            <a:r>
              <a:rPr lang="nl-NL" dirty="0"/>
              <a:t>)</a:t>
            </a:r>
          </a:p>
          <a:p>
            <a:r>
              <a:rPr lang="nl-NL" dirty="0"/>
              <a:t>Kan op MG en (een beetje) LG </a:t>
            </a:r>
          </a:p>
          <a:p>
            <a:r>
              <a:rPr lang="nl-NL" dirty="0"/>
              <a:t>Niet op KG: max </a:t>
            </a:r>
            <a:r>
              <a:rPr lang="nl-NL" dirty="0" err="1"/>
              <a:t>freq</a:t>
            </a:r>
            <a:r>
              <a:rPr lang="nl-NL" dirty="0"/>
              <a:t> is ca. 3MHz</a:t>
            </a:r>
            <a:br>
              <a:rPr lang="nl-NL" dirty="0"/>
            </a:br>
            <a:r>
              <a:rPr lang="nl-NL" dirty="0"/>
              <a:t>Frequenties zijn te hoog voor </a:t>
            </a:r>
            <a:r>
              <a:rPr lang="nl-NL" dirty="0" err="1"/>
              <a:t>eenkringer</a:t>
            </a:r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401146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A30BE695-8887-42E6-8E8E-55D1124507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8" y="1765534"/>
            <a:ext cx="6268981" cy="481782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85DEFC4-D8C3-4B0D-8E61-CE21645F6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Een echt MG-dingetje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840D42A-46AF-4328-9769-0F5FE3C5E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322712" cy="4637112"/>
          </a:xfrm>
        </p:spPr>
        <p:txBody>
          <a:bodyPr/>
          <a:lstStyle/>
          <a:p>
            <a:r>
              <a:rPr lang="nl-NL" dirty="0"/>
              <a:t>LG en TB: zwak!</a:t>
            </a:r>
          </a:p>
          <a:p>
            <a:r>
              <a:rPr lang="nl-NL" dirty="0"/>
              <a:t>Ideeën met </a:t>
            </a:r>
            <a:r>
              <a:rPr lang="nl-NL" dirty="0">
                <a:hlinkClick r:id="rId3"/>
              </a:rPr>
              <a:t>regeneratie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E0F256F-934F-42D8-AA8D-0AD193120C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417638"/>
            <a:ext cx="5260869" cy="510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2459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3DA57B-D31A-1BD6-2E79-A8DB830E4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Probleem: Oscillatie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48B4C6-1E13-9798-36B9-DC515F40A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r>
              <a:rPr lang="nl-NL" dirty="0"/>
              <a:t>Terugwerking van uitgang op ingang</a:t>
            </a:r>
          </a:p>
          <a:p>
            <a:r>
              <a:rPr lang="nl-NL" dirty="0"/>
              <a:t>Buig draden uit elkaar</a:t>
            </a:r>
          </a:p>
          <a:p>
            <a:r>
              <a:rPr lang="nl-NL" dirty="0"/>
              <a:t>C1 zo dicht mogelijk </a:t>
            </a:r>
            <a:br>
              <a:rPr lang="nl-NL" dirty="0"/>
            </a:br>
            <a:r>
              <a:rPr lang="nl-NL" dirty="0"/>
              <a:t>op huisje van IC</a:t>
            </a:r>
          </a:p>
          <a:p>
            <a:r>
              <a:rPr lang="nl-NL" dirty="0" err="1"/>
              <a:t>Evt</a:t>
            </a:r>
            <a:r>
              <a:rPr lang="nl-NL" dirty="0"/>
              <a:t> C1 verhogen </a:t>
            </a:r>
            <a:br>
              <a:rPr lang="nl-NL" dirty="0"/>
            </a:br>
            <a:r>
              <a:rPr lang="nl-NL" dirty="0"/>
              <a:t>naar 200 of 300n</a:t>
            </a:r>
          </a:p>
          <a:p>
            <a:endParaRPr lang="nl-NL" dirty="0"/>
          </a:p>
          <a:p>
            <a:r>
              <a:rPr lang="nl-NL" dirty="0"/>
              <a:t>Gérard </a:t>
            </a:r>
            <a:r>
              <a:rPr lang="nl-NL" dirty="0" err="1"/>
              <a:t>Prieur</a:t>
            </a:r>
            <a:r>
              <a:rPr lang="nl-NL" dirty="0"/>
              <a:t>: </a:t>
            </a:r>
            <a:br>
              <a:rPr lang="nl-NL" dirty="0"/>
            </a:br>
            <a:r>
              <a:rPr lang="nl-NL" dirty="0"/>
              <a:t>Stopweerstand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4CC41C1-515E-486C-FDF3-77C5FE53A1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924944"/>
            <a:ext cx="4102968" cy="307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753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6D4DBD1F-182A-416C-9C4A-763ED250EB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001773"/>
            <a:ext cx="3859535" cy="277050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Beperkingen</a:t>
            </a:r>
            <a:r>
              <a:rPr lang="en-US" dirty="0"/>
              <a:t> van de TA7642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en-US" dirty="0" err="1"/>
              <a:t>Eenkringer</a:t>
            </a:r>
            <a:r>
              <a:rPr lang="en-US" dirty="0"/>
              <a:t>, </a:t>
            </a:r>
            <a:r>
              <a:rPr lang="en-US" dirty="0" err="1"/>
              <a:t>dus</a:t>
            </a:r>
            <a:r>
              <a:rPr lang="en-US" dirty="0"/>
              <a:t> </a:t>
            </a:r>
            <a:r>
              <a:rPr lang="en-US" dirty="0" err="1"/>
              <a:t>sowieso</a:t>
            </a:r>
            <a:r>
              <a:rPr lang="en-US" dirty="0"/>
              <a:t> </a:t>
            </a:r>
            <a:r>
              <a:rPr lang="en-US" dirty="0" err="1"/>
              <a:t>streekontvanger</a:t>
            </a:r>
            <a:endParaRPr lang="en-US" dirty="0"/>
          </a:p>
          <a:p>
            <a:r>
              <a:rPr lang="en-US" dirty="0"/>
              <a:t>Lage output!!  ZN415 </a:t>
            </a:r>
            <a:r>
              <a:rPr lang="en-US" dirty="0" err="1"/>
              <a:t>en</a:t>
            </a:r>
            <a:r>
              <a:rPr lang="en-US" dirty="0"/>
              <a:t> ZN416 </a:t>
            </a:r>
            <a:r>
              <a:rPr lang="en-US" dirty="0" err="1"/>
              <a:t>beter</a:t>
            </a:r>
            <a:endParaRPr lang="en-US" dirty="0"/>
          </a:p>
          <a:p>
            <a:r>
              <a:rPr lang="en-US" dirty="0"/>
              <a:t>De AVC </a:t>
            </a:r>
            <a:r>
              <a:rPr lang="en-US" dirty="0" err="1"/>
              <a:t>lastig</a:t>
            </a:r>
            <a:r>
              <a:rPr lang="en-US" dirty="0"/>
              <a:t> </a:t>
            </a:r>
            <a:r>
              <a:rPr lang="en-US" dirty="0" err="1"/>
              <a:t>goed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krijgen</a:t>
            </a:r>
            <a:endParaRPr lang="en-US" dirty="0"/>
          </a:p>
          <a:p>
            <a:pPr lvl="1"/>
            <a:r>
              <a:rPr lang="en-US" dirty="0"/>
              <a:t>Maak </a:t>
            </a:r>
            <a:r>
              <a:rPr lang="en-US" dirty="0" err="1"/>
              <a:t>wel</a:t>
            </a:r>
            <a:r>
              <a:rPr lang="en-US" dirty="0"/>
              <a:t> de diode drive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hoge</a:t>
            </a:r>
            <a:r>
              <a:rPr lang="en-US" dirty="0"/>
              <a:t> </a:t>
            </a:r>
            <a:r>
              <a:rPr lang="en-US" dirty="0" err="1"/>
              <a:t>V</a:t>
            </a:r>
            <a:r>
              <a:rPr lang="en-US" baseline="-25000" dirty="0" err="1"/>
              <a:t>cc</a:t>
            </a:r>
            <a:r>
              <a:rPr lang="en-US" dirty="0"/>
              <a:t>!</a:t>
            </a:r>
          </a:p>
          <a:p>
            <a:pPr lvl="1"/>
            <a:r>
              <a:rPr lang="en-US" dirty="0" err="1"/>
              <a:t>Aanvullende</a:t>
            </a:r>
            <a:r>
              <a:rPr lang="en-US" dirty="0"/>
              <a:t> “</a:t>
            </a:r>
            <a:r>
              <a:rPr lang="en-US" dirty="0" err="1"/>
              <a:t>regeling</a:t>
            </a:r>
            <a:r>
              <a:rPr lang="en-US" dirty="0"/>
              <a:t>”:</a:t>
            </a:r>
            <a:br>
              <a:rPr lang="en-US" dirty="0"/>
            </a:br>
            <a:r>
              <a:rPr lang="en-US" dirty="0"/>
              <a:t>Op </a:t>
            </a:r>
            <a:r>
              <a:rPr lang="en-US" dirty="0" err="1"/>
              <a:t>PinaColada</a:t>
            </a:r>
            <a:r>
              <a:rPr lang="en-US" dirty="0"/>
              <a:t> 700</a:t>
            </a:r>
            <a:r>
              <a:rPr lang="el-GR" dirty="0"/>
              <a:t>Ω</a:t>
            </a:r>
            <a:r>
              <a:rPr lang="nl-NL" dirty="0"/>
              <a:t> </a:t>
            </a:r>
            <a:r>
              <a:rPr lang="nl-NL" dirty="0" err="1"/>
              <a:t>ear</a:t>
            </a:r>
            <a:br>
              <a:rPr lang="nl-NL" dirty="0"/>
            </a:br>
            <a:r>
              <a:rPr lang="nl-NL" dirty="0"/>
              <a:t>bij sterke zenders</a:t>
            </a:r>
          </a:p>
          <a:p>
            <a:pPr lvl="1"/>
            <a:r>
              <a:rPr lang="nl-NL" dirty="0"/>
              <a:t>Handregeling</a:t>
            </a:r>
          </a:p>
          <a:p>
            <a:pPr marL="457200" lvl="1" indent="0">
              <a:buNone/>
            </a:pPr>
            <a:r>
              <a:rPr lang="nl-NL" dirty="0">
                <a:sym typeface="Wingdings" panose="05000000000000000000" pitchFamily="2" charset="2"/>
              </a:rPr>
              <a:t> Geen sterke zenders meer…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62672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Zes</a:t>
            </a:r>
            <a:r>
              <a:rPr lang="en-US" dirty="0"/>
              <a:t> </a:t>
            </a:r>
            <a:r>
              <a:rPr lang="en-US" dirty="0" err="1"/>
              <a:t>componenten</a:t>
            </a:r>
            <a:r>
              <a:rPr lang="en-US" dirty="0"/>
              <a:t> maar?</a:t>
            </a:r>
            <a:endParaRPr lang="nl-NL" dirty="0"/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EB7CAD07-109C-771F-4D8F-3DB662A5CB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83" y="1337421"/>
            <a:ext cx="6624736" cy="3073331"/>
          </a:xfrm>
        </p:spPr>
      </p:pic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3ACFEDDD-59BE-155F-752E-B8FC18DE4ADB}"/>
              </a:ext>
            </a:extLst>
          </p:cNvPr>
          <p:cNvSpPr txBox="1">
            <a:spLocks/>
          </p:cNvSpPr>
          <p:nvPr/>
        </p:nvSpPr>
        <p:spPr>
          <a:xfrm>
            <a:off x="441547" y="4802850"/>
            <a:ext cx="8229600" cy="18330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 </a:t>
            </a:r>
            <a:r>
              <a:rPr lang="nl-NL" dirty="0">
                <a:solidFill>
                  <a:srgbClr val="0070C0"/>
                </a:solidFill>
              </a:rPr>
              <a:t>LC: Ferrietstaaf plus afstemcondensator</a:t>
            </a:r>
          </a:p>
          <a:p>
            <a:r>
              <a:rPr lang="nl-NL" dirty="0"/>
              <a:t> </a:t>
            </a:r>
            <a:r>
              <a:rPr lang="nl-NL" dirty="0">
                <a:solidFill>
                  <a:srgbClr val="00B050"/>
                </a:solidFill>
              </a:rPr>
              <a:t>AGC: R2 en C2 </a:t>
            </a:r>
            <a:r>
              <a:rPr lang="nl-NL" dirty="0"/>
              <a:t>(RC-product vrij laag ??)</a:t>
            </a:r>
          </a:p>
          <a:p>
            <a:r>
              <a:rPr lang="nl-NL" dirty="0"/>
              <a:t> </a:t>
            </a:r>
            <a:r>
              <a:rPr lang="nl-NL" dirty="0">
                <a:solidFill>
                  <a:srgbClr val="0070C0"/>
                </a:solidFill>
              </a:rPr>
              <a:t>Load R1</a:t>
            </a:r>
            <a:r>
              <a:rPr lang="nl-NL" dirty="0"/>
              <a:t>  en  </a:t>
            </a:r>
            <a:r>
              <a:rPr lang="nl-NL" dirty="0">
                <a:solidFill>
                  <a:srgbClr val="FF0000"/>
                </a:solidFill>
              </a:rPr>
              <a:t>RF </a:t>
            </a:r>
            <a:r>
              <a:rPr lang="nl-NL" dirty="0" err="1">
                <a:solidFill>
                  <a:srgbClr val="FF0000"/>
                </a:solidFill>
              </a:rPr>
              <a:t>shortcut</a:t>
            </a:r>
            <a:r>
              <a:rPr lang="nl-NL" dirty="0">
                <a:solidFill>
                  <a:srgbClr val="FF0000"/>
                </a:solidFill>
              </a:rPr>
              <a:t> C1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CE59050-CE3E-3CBE-CD84-7464186C5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8428" y="2936478"/>
            <a:ext cx="2078372" cy="171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492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Voordelen</a:t>
            </a:r>
            <a:r>
              <a:rPr lang="en-US" dirty="0"/>
              <a:t> op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rij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r>
              <a:rPr lang="en-US" dirty="0" err="1"/>
              <a:t>Makkelijk</a:t>
            </a:r>
            <a:r>
              <a:rPr lang="en-US" dirty="0"/>
              <a:t> </a:t>
            </a:r>
            <a:r>
              <a:rPr lang="en-US" dirty="0" err="1"/>
              <a:t>resultaat</a:t>
            </a:r>
            <a:r>
              <a:rPr lang="en-US" dirty="0"/>
              <a:t> met </a:t>
            </a:r>
            <a:r>
              <a:rPr lang="en-US" dirty="0" err="1"/>
              <a:t>weinig</a:t>
            </a:r>
            <a:r>
              <a:rPr lang="en-US" dirty="0"/>
              <a:t> </a:t>
            </a:r>
            <a:r>
              <a:rPr lang="en-US" dirty="0" err="1"/>
              <a:t>onderdelen</a:t>
            </a:r>
            <a:endParaRPr lang="en-US" dirty="0"/>
          </a:p>
          <a:p>
            <a:r>
              <a:rPr lang="en-US" dirty="0"/>
              <a:t>Is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streekontvanger</a:t>
            </a:r>
            <a:r>
              <a:rPr lang="en-US" dirty="0"/>
              <a:t> </a:t>
            </a:r>
            <a:r>
              <a:rPr lang="en-US" dirty="0" err="1"/>
              <a:t>geschikt</a:t>
            </a:r>
            <a:endParaRPr lang="en-US" dirty="0"/>
          </a:p>
          <a:p>
            <a:pPr lvl="1"/>
            <a:r>
              <a:rPr lang="en-US" dirty="0"/>
              <a:t>LPAM’s, Caroline, ‘s </a:t>
            </a:r>
            <a:r>
              <a:rPr lang="en-US" dirty="0" err="1"/>
              <a:t>nachts</a:t>
            </a:r>
            <a:r>
              <a:rPr lang="en-US" dirty="0"/>
              <a:t> </a:t>
            </a:r>
            <a:r>
              <a:rPr lang="en-US" dirty="0" err="1"/>
              <a:t>Spaans</a:t>
            </a:r>
            <a:endParaRPr lang="en-US" dirty="0"/>
          </a:p>
          <a:p>
            <a:endParaRPr lang="en-US" dirty="0"/>
          </a:p>
          <a:p>
            <a:r>
              <a:rPr lang="en-US" dirty="0"/>
              <a:t>En nu: </a:t>
            </a:r>
            <a:r>
              <a:rPr lang="en-US" dirty="0" err="1"/>
              <a:t>aan</a:t>
            </a:r>
            <a:r>
              <a:rPr lang="en-US" dirty="0"/>
              <a:t> de slag!</a:t>
            </a:r>
          </a:p>
          <a:p>
            <a:r>
              <a:rPr lang="en-US" dirty="0" err="1"/>
              <a:t>Evt</a:t>
            </a:r>
            <a:r>
              <a:rPr lang="en-US" dirty="0"/>
              <a:t> 6 IC’s van </a:t>
            </a:r>
            <a:r>
              <a:rPr lang="en-US" dirty="0" err="1"/>
              <a:t>mij</a:t>
            </a:r>
            <a:r>
              <a:rPr lang="en-US" dirty="0"/>
              <a:t> </a:t>
            </a:r>
            <a:r>
              <a:rPr lang="en-US" dirty="0" err="1"/>
              <a:t>bestellen</a:t>
            </a:r>
            <a:r>
              <a:rPr lang="en-US" dirty="0"/>
              <a:t>, 2</a:t>
            </a:r>
            <a:r>
              <a:rPr lang="en-US" baseline="30000" dirty="0"/>
              <a:t>50</a:t>
            </a:r>
            <a:r>
              <a:rPr lang="en-US" dirty="0"/>
              <a:t>€</a:t>
            </a:r>
          </a:p>
          <a:p>
            <a:endParaRPr lang="en-US" dirty="0"/>
          </a:p>
          <a:p>
            <a:r>
              <a:rPr lang="en-US" dirty="0" err="1"/>
              <a:t>Ik</a:t>
            </a:r>
            <a:r>
              <a:rPr lang="en-US" dirty="0"/>
              <a:t> ben </a:t>
            </a:r>
            <a:r>
              <a:rPr lang="en-US" dirty="0" err="1"/>
              <a:t>benieuwd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</a:t>
            </a:r>
            <a:r>
              <a:rPr lang="en-US" dirty="0" err="1"/>
              <a:t>jullie</a:t>
            </a:r>
            <a:r>
              <a:rPr lang="en-US" dirty="0"/>
              <a:t> </a:t>
            </a:r>
            <a:r>
              <a:rPr lang="en-US" dirty="0" err="1"/>
              <a:t>resultaten</a:t>
            </a:r>
            <a:r>
              <a:rPr lang="en-US" dirty="0"/>
              <a:t>!!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54380D7-EBA4-97D2-A48B-E3393FEDDB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51765">
            <a:off x="7161935" y="3970989"/>
            <a:ext cx="1240332" cy="93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2368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B0DB65-F1C4-5A0C-1C47-79CF99C44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Januari: De Zwarte Henriette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DAE3F7-0EC7-ED52-6DED-D91D42B71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52936"/>
            <a:ext cx="3322712" cy="3273227"/>
          </a:xfrm>
        </p:spPr>
        <p:txBody>
          <a:bodyPr/>
          <a:lstStyle/>
          <a:p>
            <a:r>
              <a:rPr lang="nl-NL" dirty="0"/>
              <a:t>Philips L4X***</a:t>
            </a:r>
            <a:br>
              <a:rPr lang="nl-NL" dirty="0"/>
            </a:br>
            <a:r>
              <a:rPr lang="nl-NL" dirty="0"/>
              <a:t>(1959-63)</a:t>
            </a:r>
          </a:p>
          <a:p>
            <a:r>
              <a:rPr lang="nl-NL" dirty="0"/>
              <a:t>Verbeterde Sharpie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4378A57-59BA-FBEC-FAC0-708D6942CA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444" y="2276872"/>
            <a:ext cx="4844356" cy="363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33457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Meenemen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de </a:t>
            </a:r>
            <a:r>
              <a:rPr lang="en-US" dirty="0" err="1"/>
              <a:t>lezing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4330824" cy="4781128"/>
          </a:xfrm>
        </p:spPr>
        <p:txBody>
          <a:bodyPr>
            <a:normAutofit/>
          </a:bodyPr>
          <a:lstStyle/>
          <a:p>
            <a:r>
              <a:rPr lang="en-US" dirty="0"/>
              <a:t>Matchbox</a:t>
            </a:r>
          </a:p>
          <a:p>
            <a:r>
              <a:rPr lang="en-US" dirty="0"/>
              <a:t>Conrad</a:t>
            </a:r>
          </a:p>
          <a:p>
            <a:r>
              <a:rPr lang="en-US" dirty="0"/>
              <a:t>Ant Monitor</a:t>
            </a:r>
          </a:p>
          <a:p>
            <a:r>
              <a:rPr lang="en-US" dirty="0"/>
              <a:t>Pina Colada </a:t>
            </a:r>
          </a:p>
          <a:p>
            <a:r>
              <a:rPr lang="en-US" dirty="0" err="1"/>
              <a:t>Tuinradio</a:t>
            </a:r>
            <a:endParaRPr lang="en-US" dirty="0"/>
          </a:p>
          <a:p>
            <a:r>
              <a:rPr lang="en-US" dirty="0" err="1"/>
              <a:t>L’AMiGo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4860032" y="1628800"/>
            <a:ext cx="397078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Zakje</a:t>
            </a:r>
            <a:r>
              <a:rPr lang="en-US" dirty="0"/>
              <a:t> TA7642’s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Ruysdael </a:t>
            </a:r>
            <a:r>
              <a:rPr lang="en-US" dirty="0" err="1"/>
              <a:t>aanzetten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23496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47DD97-BAEA-47AB-326E-9FCB56B00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Schroefje moertje boutje nippeltje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31B229-50E4-32F3-2D99-A402B5530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495" y="1417638"/>
            <a:ext cx="8229600" cy="5035698"/>
          </a:xfrm>
        </p:spPr>
        <p:txBody>
          <a:bodyPr/>
          <a:lstStyle/>
          <a:p>
            <a:r>
              <a:rPr lang="nl-NL" dirty="0"/>
              <a:t>Behuizing, batterij, connector</a:t>
            </a:r>
          </a:p>
          <a:p>
            <a:r>
              <a:rPr lang="nl-NL" dirty="0"/>
              <a:t>Hoe kom je eraan?</a:t>
            </a:r>
          </a:p>
          <a:p>
            <a:endParaRPr lang="nl-NL" dirty="0"/>
          </a:p>
          <a:p>
            <a:r>
              <a:rPr lang="nl-NL" dirty="0"/>
              <a:t>(Klok)Radiootje slopen</a:t>
            </a:r>
          </a:p>
          <a:p>
            <a:pPr lvl="1"/>
            <a:r>
              <a:rPr lang="nl-NL" dirty="0"/>
              <a:t>7€ stroom/</a:t>
            </a:r>
            <a:r>
              <a:rPr lang="nl-NL" dirty="0" err="1"/>
              <a:t>jr</a:t>
            </a:r>
            <a:endParaRPr lang="nl-NL" dirty="0"/>
          </a:p>
          <a:p>
            <a:pPr lvl="1"/>
            <a:r>
              <a:rPr lang="nl-NL" dirty="0"/>
              <a:t>Plek op nachtkastje</a:t>
            </a:r>
          </a:p>
          <a:p>
            <a:pPr lvl="1"/>
            <a:r>
              <a:rPr lang="nl-NL" dirty="0"/>
              <a:t>Verzetten zomertijd</a:t>
            </a:r>
          </a:p>
          <a:p>
            <a:pPr lvl="1"/>
            <a:r>
              <a:rPr lang="nl-NL" dirty="0"/>
              <a:t>Dagelijks zelfde tijd</a:t>
            </a:r>
          </a:p>
          <a:p>
            <a:pPr lvl="1"/>
            <a:r>
              <a:rPr lang="nl-NL" dirty="0"/>
              <a:t>Gestoord bij stroomuitval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9C52D64-79F5-AAB5-78E2-9EDE57471B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068960"/>
            <a:ext cx="3646422" cy="273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768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 </a:t>
            </a:r>
            <a:r>
              <a:rPr lang="en-US" dirty="0" err="1"/>
              <a:t>gebeurt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in het IC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2789"/>
            <a:ext cx="9144000" cy="3510987"/>
          </a:xfrm>
        </p:spPr>
      </p:pic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61BF05BE-F161-4037-8B69-3C40190392C3}"/>
              </a:ext>
            </a:extLst>
          </p:cNvPr>
          <p:cNvSpPr txBox="1">
            <a:spLocks/>
          </p:cNvSpPr>
          <p:nvPr/>
        </p:nvSpPr>
        <p:spPr>
          <a:xfrm>
            <a:off x="2735794" y="5085185"/>
            <a:ext cx="4572509" cy="1310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10 x Tr, 4 x C, 15 x R</a:t>
            </a:r>
          </a:p>
          <a:p>
            <a:r>
              <a:rPr lang="en-US" dirty="0" err="1"/>
              <a:t>Aperiodisch</a:t>
            </a:r>
            <a:r>
              <a:rPr lang="en-US" dirty="0"/>
              <a:t> (</a:t>
            </a:r>
            <a:r>
              <a:rPr lang="en-US" dirty="0" err="1"/>
              <a:t>geen</a:t>
            </a:r>
            <a:r>
              <a:rPr lang="en-US" dirty="0"/>
              <a:t> LC)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557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519318"/>
            <a:ext cx="5939160" cy="399935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Vier</a:t>
            </a:r>
            <a:r>
              <a:rPr lang="en-US" dirty="0"/>
              <a:t> </a:t>
            </a:r>
            <a:r>
              <a:rPr lang="en-US" dirty="0" err="1"/>
              <a:t>stroomcomponenten</a:t>
            </a:r>
            <a:r>
              <a:rPr lang="en-US" dirty="0"/>
              <a:t> in ③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188" y="1340768"/>
            <a:ext cx="8229600" cy="4525963"/>
          </a:xfrm>
        </p:spPr>
        <p:txBody>
          <a:bodyPr/>
          <a:lstStyle/>
          <a:p>
            <a:r>
              <a:rPr lang="en-US" dirty="0" err="1"/>
              <a:t>Gelijkstroom</a:t>
            </a:r>
            <a:r>
              <a:rPr lang="en-US" dirty="0"/>
              <a:t> </a:t>
            </a:r>
            <a:r>
              <a:rPr lang="en-US" dirty="0" err="1"/>
              <a:t>voeding</a:t>
            </a:r>
            <a:r>
              <a:rPr lang="en-US" dirty="0"/>
              <a:t> ca. 0,25mA</a:t>
            </a:r>
          </a:p>
          <a:p>
            <a:r>
              <a:rPr lang="en-US" dirty="0" err="1">
                <a:solidFill>
                  <a:srgbClr val="00B050"/>
                </a:solidFill>
              </a:rPr>
              <a:t>Signaalafhankelijke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gelijkstroom</a:t>
            </a:r>
            <a:r>
              <a:rPr lang="en-US" dirty="0"/>
              <a:t> (ca. 50µA)</a:t>
            </a:r>
          </a:p>
          <a:p>
            <a:r>
              <a:rPr lang="en-US" dirty="0">
                <a:solidFill>
                  <a:srgbClr val="FF0000"/>
                </a:solidFill>
              </a:rPr>
              <a:t>RF component</a:t>
            </a:r>
          </a:p>
          <a:p>
            <a:r>
              <a:rPr lang="en-US" dirty="0"/>
              <a:t>AF signal</a:t>
            </a:r>
            <a:br>
              <a:rPr lang="en-US" dirty="0"/>
            </a:br>
            <a:r>
              <a:rPr lang="en-US" dirty="0"/>
              <a:t>(ca 20µA)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402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Cirkel</a:t>
            </a:r>
            <a:r>
              <a:rPr lang="en-US" dirty="0"/>
              <a:t> </a:t>
            </a:r>
            <a:r>
              <a:rPr lang="en-US" dirty="0" err="1"/>
              <a:t>rond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6792"/>
          </a:xfrm>
        </p:spPr>
        <p:txBody>
          <a:bodyPr/>
          <a:lstStyle/>
          <a:p>
            <a:r>
              <a:rPr lang="en-US" dirty="0"/>
              <a:t>AF </a:t>
            </a:r>
            <a:r>
              <a:rPr lang="en-US" dirty="0" err="1"/>
              <a:t>stroom</a:t>
            </a:r>
            <a:r>
              <a:rPr lang="en-US" dirty="0"/>
              <a:t> </a:t>
            </a:r>
            <a:r>
              <a:rPr lang="en-US" dirty="0" err="1"/>
              <a:t>zorgt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AF </a:t>
            </a:r>
            <a:r>
              <a:rPr lang="en-US" dirty="0" err="1"/>
              <a:t>signaal</a:t>
            </a:r>
            <a:r>
              <a:rPr lang="en-US" dirty="0"/>
              <a:t> over </a:t>
            </a:r>
            <a:r>
              <a:rPr lang="en-US" dirty="0">
                <a:solidFill>
                  <a:srgbClr val="0070C0"/>
                </a:solidFill>
              </a:rPr>
              <a:t>R1</a:t>
            </a:r>
          </a:p>
          <a:p>
            <a:r>
              <a:rPr lang="en-US" dirty="0"/>
              <a:t>RF </a:t>
            </a:r>
            <a:r>
              <a:rPr lang="en-US" dirty="0" err="1"/>
              <a:t>stroom</a:t>
            </a:r>
            <a:r>
              <a:rPr lang="en-US" dirty="0"/>
              <a:t> </a:t>
            </a:r>
            <a:r>
              <a:rPr lang="en-US" dirty="0" err="1"/>
              <a:t>verdwijnt</a:t>
            </a:r>
            <a:r>
              <a:rPr lang="en-US" dirty="0"/>
              <a:t> door </a:t>
            </a:r>
            <a:r>
              <a:rPr lang="en-US" dirty="0">
                <a:solidFill>
                  <a:srgbClr val="FF0000"/>
                </a:solidFill>
              </a:rPr>
              <a:t>C1</a:t>
            </a:r>
          </a:p>
          <a:p>
            <a:r>
              <a:rPr lang="en-US" dirty="0"/>
              <a:t>Extra </a:t>
            </a:r>
            <a:r>
              <a:rPr lang="en-US" dirty="0" err="1"/>
              <a:t>gelijkstroom</a:t>
            </a:r>
            <a:r>
              <a:rPr lang="en-US" dirty="0"/>
              <a:t> </a:t>
            </a:r>
            <a:r>
              <a:rPr lang="en-US" dirty="0" err="1"/>
              <a:t>zorgt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AVC: </a:t>
            </a:r>
            <a:r>
              <a:rPr lang="en-US" dirty="0">
                <a:solidFill>
                  <a:srgbClr val="00B050"/>
                </a:solidFill>
              </a:rPr>
              <a:t>R2/C2</a:t>
            </a:r>
          </a:p>
          <a:p>
            <a:endParaRPr lang="nl-NL" dirty="0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AB973066-E382-4BAC-ACE6-DE31E61A618B}"/>
              </a:ext>
            </a:extLst>
          </p:cNvPr>
          <p:cNvSpPr txBox="1">
            <a:spLocks/>
          </p:cNvSpPr>
          <p:nvPr/>
        </p:nvSpPr>
        <p:spPr>
          <a:xfrm>
            <a:off x="6378154" y="4207098"/>
            <a:ext cx="2586334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/>
              <a:t>Vcc</a:t>
            </a:r>
            <a:r>
              <a:rPr lang="en-US" dirty="0"/>
              <a:t> met AF component??</a:t>
            </a:r>
          </a:p>
          <a:p>
            <a:pPr marL="0" indent="0">
              <a:buNone/>
            </a:pPr>
            <a:r>
              <a:rPr lang="en-US" dirty="0" err="1"/>
              <a:t>Werkt</a:t>
            </a:r>
            <a:r>
              <a:rPr lang="en-US" dirty="0"/>
              <a:t> </a:t>
            </a:r>
            <a:r>
              <a:rPr lang="en-US" dirty="0" err="1"/>
              <a:t>toch</a:t>
            </a:r>
            <a:r>
              <a:rPr lang="en-US" dirty="0"/>
              <a:t> </a:t>
            </a:r>
            <a:r>
              <a:rPr lang="en-US" dirty="0" err="1"/>
              <a:t>goed</a:t>
            </a:r>
            <a:r>
              <a:rPr lang="en-US" dirty="0"/>
              <a:t>!!</a:t>
            </a:r>
          </a:p>
          <a:p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17BF235-1E8B-C8B9-48DC-2C45DBB3C3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87615"/>
            <a:ext cx="5587821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32175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1042</TotalTime>
  <Words>1297</Words>
  <Application>Microsoft Office PowerPoint</Application>
  <PresentationFormat>Diavoorstelling (4:3)</PresentationFormat>
  <Paragraphs>291</Paragraphs>
  <Slides>52</Slides>
  <Notes>0</Notes>
  <HiddenSlides>2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52</vt:i4>
      </vt:variant>
    </vt:vector>
  </HeadingPairs>
  <TitlesOfParts>
    <vt:vector size="55" baseType="lpstr">
      <vt:lpstr>Arial</vt:lpstr>
      <vt:lpstr>Calibri</vt:lpstr>
      <vt:lpstr>Kantoorthema</vt:lpstr>
      <vt:lpstr>Het IC TA7642</vt:lpstr>
      <vt:lpstr>Overzicht van de lezing</vt:lpstr>
      <vt:lpstr>1. TA7642 in het kort</vt:lpstr>
      <vt:lpstr>2. De werking</vt:lpstr>
      <vt:lpstr>Zes componenten maar?</vt:lpstr>
      <vt:lpstr>Schroefje moertje boutje nippeltje</vt:lpstr>
      <vt:lpstr>Wat gebeurt er in het IC</vt:lpstr>
      <vt:lpstr>Vier stroomcomponenten in ③</vt:lpstr>
      <vt:lpstr>Cirkel rond</vt:lpstr>
      <vt:lpstr>Antenne aansluiten?</vt:lpstr>
      <vt:lpstr>AGC serie of parallel: B3X00U</vt:lpstr>
      <vt:lpstr>TA7642 met parallelle AGC (??)</vt:lpstr>
      <vt:lpstr>3. Simpele projecten</vt:lpstr>
      <vt:lpstr>Matchbox Radio</vt:lpstr>
      <vt:lpstr>Onderdelen</vt:lpstr>
      <vt:lpstr>Veel beter: MatchboxPlus</vt:lpstr>
      <vt:lpstr>De MatchboxPlus</vt:lpstr>
      <vt:lpstr>Piña Colada</vt:lpstr>
      <vt:lpstr>Origineel idee van: Kids Radio</vt:lpstr>
      <vt:lpstr>Conrad pakketje</vt:lpstr>
      <vt:lpstr>Fantastisch ZN414 Bouwproject</vt:lpstr>
      <vt:lpstr>Sub-Minimaal projectje</vt:lpstr>
      <vt:lpstr>4. Simpele “Echte” Radio’s</vt:lpstr>
      <vt:lpstr>De Tuinradio (dagelijks gebruik)</vt:lpstr>
      <vt:lpstr>Paeansonic CF210SP</vt:lpstr>
      <vt:lpstr>Schema van Paeansonic 210SP</vt:lpstr>
      <vt:lpstr>Voeding: Diode Drive</vt:lpstr>
      <vt:lpstr>Fabrieksradio’s: niet veel</vt:lpstr>
      <vt:lpstr>5. L’ AMiGo (2015)</vt:lpstr>
      <vt:lpstr>De behuizing</vt:lpstr>
      <vt:lpstr>Naar de beurs</vt:lpstr>
      <vt:lpstr>Voeding: B+, 6,3V, 1,3 via Diode Drive</vt:lpstr>
      <vt:lpstr>Tuner: 2 banden, 4 presets</vt:lpstr>
      <vt:lpstr>Schema van de tuner</vt:lpstr>
      <vt:lpstr>Hoe ziet zo’n tuner eruit?</vt:lpstr>
      <vt:lpstr>De eindversterker</vt:lpstr>
      <vt:lpstr>Schema eindversterker</vt:lpstr>
      <vt:lpstr>Opbouw</vt:lpstr>
      <vt:lpstr>Doet-ie het ook echt?</vt:lpstr>
      <vt:lpstr>6. Korte golf-project</vt:lpstr>
      <vt:lpstr>TA7642 in Superhet</vt:lpstr>
      <vt:lpstr>Met een BX660X tuner?</vt:lpstr>
      <vt:lpstr>PowerPoint-presentatie</vt:lpstr>
      <vt:lpstr>7. Pionier 3 zonder buitenantenne</vt:lpstr>
      <vt:lpstr>Inbouw TA7642 in Pionier?</vt:lpstr>
      <vt:lpstr>8. Conclusies</vt:lpstr>
      <vt:lpstr>Een echt MG-dingetje</vt:lpstr>
      <vt:lpstr>Probleem: Oscillatie</vt:lpstr>
      <vt:lpstr>Beperkingen van de TA7642</vt:lpstr>
      <vt:lpstr>Voordelen op een rij</vt:lpstr>
      <vt:lpstr>Januari: De Zwarte Henriette</vt:lpstr>
      <vt:lpstr>Meenemen naar de lezing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Gerard</dc:creator>
  <cp:lastModifiedBy>Gerard Tel</cp:lastModifiedBy>
  <cp:revision>87</cp:revision>
  <dcterms:created xsi:type="dcterms:W3CDTF">2017-03-06T14:37:33Z</dcterms:created>
  <dcterms:modified xsi:type="dcterms:W3CDTF">2023-12-17T18:50:59Z</dcterms:modified>
</cp:coreProperties>
</file>