
<file path=[Content_Types].xml><?xml version="1.0" encoding="utf-8"?>
<Types xmlns="http://schemas.openxmlformats.org/package/2006/content-types">
  <Default Extension="1" ContentType="image/jpeg"/>
  <Default Extension="3" ContentType="image/jpeg"/>
  <Default Extension="5" ContentType="image/jpe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00" r:id="rId4"/>
    <p:sldId id="303" r:id="rId5"/>
    <p:sldId id="258" r:id="rId6"/>
    <p:sldId id="292" r:id="rId7"/>
    <p:sldId id="259" r:id="rId8"/>
    <p:sldId id="304" r:id="rId9"/>
    <p:sldId id="305" r:id="rId10"/>
    <p:sldId id="306" r:id="rId11"/>
    <p:sldId id="307" r:id="rId12"/>
    <p:sldId id="293" r:id="rId13"/>
    <p:sldId id="260" r:id="rId14"/>
    <p:sldId id="261" r:id="rId15"/>
    <p:sldId id="263" r:id="rId16"/>
    <p:sldId id="264" r:id="rId17"/>
    <p:sldId id="265" r:id="rId18"/>
    <p:sldId id="302" r:id="rId19"/>
    <p:sldId id="287" r:id="rId20"/>
    <p:sldId id="294" r:id="rId21"/>
    <p:sldId id="301" r:id="rId22"/>
    <p:sldId id="267" r:id="rId23"/>
    <p:sldId id="268" r:id="rId24"/>
    <p:sldId id="269" r:id="rId25"/>
    <p:sldId id="291" r:id="rId26"/>
    <p:sldId id="270" r:id="rId27"/>
    <p:sldId id="271" r:id="rId28"/>
    <p:sldId id="272" r:id="rId29"/>
    <p:sldId id="273" r:id="rId30"/>
    <p:sldId id="297" r:id="rId31"/>
    <p:sldId id="298" r:id="rId32"/>
    <p:sldId id="299" r:id="rId33"/>
    <p:sldId id="309" r:id="rId34"/>
    <p:sldId id="274" r:id="rId35"/>
    <p:sldId id="275" r:id="rId36"/>
    <p:sldId id="276" r:id="rId37"/>
    <p:sldId id="277" r:id="rId38"/>
    <p:sldId id="295" r:id="rId39"/>
    <p:sldId id="296" r:id="rId40"/>
    <p:sldId id="281" r:id="rId41"/>
    <p:sldId id="282" r:id="rId42"/>
    <p:sldId id="284" r:id="rId43"/>
    <p:sldId id="311" r:id="rId44"/>
    <p:sldId id="312" r:id="rId45"/>
    <p:sldId id="257" r:id="rId4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4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17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44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34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03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8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52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42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68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68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3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44F54-F1BD-4E9A-9E05-FB456A3F045E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41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5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2.jp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1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3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en-US" dirty="0" err="1"/>
              <a:t>Kortegolf</a:t>
            </a:r>
            <a:r>
              <a:rPr lang="en-US" dirty="0"/>
              <a:t> in de Jaren </a:t>
            </a:r>
            <a:r>
              <a:rPr lang="en-US" dirty="0" err="1"/>
              <a:t>Vijftig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64088" y="3429000"/>
            <a:ext cx="3056384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endParaRPr lang="en-US" dirty="0"/>
          </a:p>
          <a:p>
            <a:r>
              <a:rPr lang="en-US"/>
              <a:t>08/07/2020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AF55AF1-A48D-4E65-B385-B2FE2622C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58867"/>
            <a:ext cx="5509749" cy="41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1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E13E9-9DB3-4694-B3C4-A7A490A2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Zondagmiddag: Wereldomroep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30B991-D79F-451B-B01A-6B6687E2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74" y="1281336"/>
            <a:ext cx="4618856" cy="1972816"/>
          </a:xfrm>
        </p:spPr>
        <p:txBody>
          <a:bodyPr/>
          <a:lstStyle/>
          <a:p>
            <a:r>
              <a:rPr lang="nl-NL" dirty="0"/>
              <a:t>Merck toch hoe </a:t>
            </a:r>
            <a:r>
              <a:rPr lang="nl-NL" dirty="0" err="1"/>
              <a:t>sterck</a:t>
            </a:r>
            <a:endParaRPr lang="nl-NL" dirty="0"/>
          </a:p>
          <a:p>
            <a:r>
              <a:rPr lang="nl-NL" dirty="0"/>
              <a:t>Hilversum – Brisbane:</a:t>
            </a:r>
            <a:br>
              <a:rPr lang="nl-NL" dirty="0"/>
            </a:br>
            <a:r>
              <a:rPr lang="nl-NL" dirty="0"/>
              <a:t>16176km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602D96E-5AD7-4E9E-A907-41147AC5D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3871434" cy="27193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D1FCD34-96DB-47B3-9439-840397291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381"/>
            <a:ext cx="5868144" cy="398761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471FE3C-7238-49FC-81DB-232810879E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54" y="4581128"/>
            <a:ext cx="2987824" cy="15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7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79BB5-A5A6-4008-BD41-DF451BAA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Korte golf op de Camping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55CBFF-0345-4A43-8D24-9EDC29224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Amroh</a:t>
            </a:r>
            <a:r>
              <a:rPr lang="nl-NL" dirty="0"/>
              <a:t>, einde door</a:t>
            </a:r>
            <a:br>
              <a:rPr lang="nl-NL" dirty="0"/>
            </a:br>
            <a:r>
              <a:rPr lang="nl-NL" dirty="0"/>
              <a:t>piratenzender</a:t>
            </a:r>
          </a:p>
          <a:p>
            <a:endParaRPr lang="nl-NL" dirty="0"/>
          </a:p>
          <a:p>
            <a:r>
              <a:rPr lang="nl-NL" dirty="0"/>
              <a:t>1977, Globetrotter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C5ADA5-BEF0-47A5-8F01-1753B0326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751300" cy="356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0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E1AA2-8782-4F61-9200-2090A29F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Philips: Multiband </a:t>
            </a:r>
            <a:r>
              <a:rPr lang="nl-NL" dirty="0" err="1"/>
              <a:t>Kortegolf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8AF04E-2040-4A65-B89E-95E72B790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r>
              <a:rPr lang="nl-NL" dirty="0"/>
              <a:t>Simpel: Philips BX480A</a:t>
            </a:r>
          </a:p>
          <a:p>
            <a:pPr lvl="1"/>
            <a:r>
              <a:rPr lang="nl-NL" dirty="0"/>
              <a:t>1948, </a:t>
            </a:r>
            <a:r>
              <a:rPr lang="nl-NL" dirty="0" err="1"/>
              <a:t>fl</a:t>
            </a:r>
            <a:r>
              <a:rPr lang="nl-NL" dirty="0"/>
              <a:t> 260,-</a:t>
            </a:r>
          </a:p>
          <a:p>
            <a:pPr lvl="1"/>
            <a:r>
              <a:rPr lang="nl-NL" dirty="0"/>
              <a:t>L, M, 4xK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Luxe Philips BX690A</a:t>
            </a:r>
          </a:p>
          <a:p>
            <a:pPr lvl="1"/>
            <a:r>
              <a:rPr lang="nl-NL" dirty="0"/>
              <a:t>1949, </a:t>
            </a:r>
            <a:r>
              <a:rPr lang="nl-NL" dirty="0" err="1"/>
              <a:t>fl</a:t>
            </a:r>
            <a:r>
              <a:rPr lang="nl-NL" dirty="0"/>
              <a:t> 425,-</a:t>
            </a:r>
          </a:p>
          <a:p>
            <a:pPr lvl="1"/>
            <a:r>
              <a:rPr lang="nl-NL" dirty="0"/>
              <a:t>L, M, 6xK</a:t>
            </a:r>
          </a:p>
          <a:p>
            <a:pPr lvl="1"/>
            <a:r>
              <a:rPr lang="nl-NL" dirty="0"/>
              <a:t>2x EL41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B28B3D-AE45-4337-9776-A8F9AC14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7638"/>
            <a:ext cx="3181874" cy="238640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B1B120F-1D64-452C-8180-CDB333AA8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26" y="4005064"/>
            <a:ext cx="3181874" cy="24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2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 1950: </a:t>
            </a:r>
            <a:r>
              <a:rPr lang="en-US" dirty="0" err="1"/>
              <a:t>jaarlijks</a:t>
            </a:r>
            <a:r>
              <a:rPr lang="en-US" dirty="0"/>
              <a:t>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typen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983822"/>
              </p:ext>
            </p:extLst>
          </p:nvPr>
        </p:nvGraphicFramePr>
        <p:xfrm>
          <a:off x="899592" y="1556792"/>
          <a:ext cx="6552728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Kl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Continentaal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Tropen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BX480 A/U,</a:t>
                      </a:r>
                    </a:p>
                    <a:p>
                      <a:r>
                        <a:rPr lang="en-US" sz="2800" dirty="0"/>
                        <a:t>BX490A, BX491U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BX485 A/AV/U/V</a:t>
                      </a:r>
                    </a:p>
                    <a:p>
                      <a:r>
                        <a:rPr lang="en-US" sz="2800" dirty="0"/>
                        <a:t>BX494A, BX495 A/U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BX580A</a:t>
                      </a:r>
                    </a:p>
                    <a:p>
                      <a:r>
                        <a:rPr lang="en-US" sz="2800" dirty="0"/>
                        <a:t>BX591A, BX594A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BX505 A/AV/U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6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BX660X</a:t>
                      </a:r>
                    </a:p>
                    <a:p>
                      <a:r>
                        <a:rPr lang="en-US" sz="2800" dirty="0"/>
                        <a:t>BX680 A/U</a:t>
                      </a:r>
                    </a:p>
                    <a:p>
                      <a:r>
                        <a:rPr lang="en-US" sz="2800" dirty="0"/>
                        <a:t>BX690A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BX665X</a:t>
                      </a:r>
                    </a:p>
                    <a:p>
                      <a:r>
                        <a:rPr lang="en-US" sz="2800" dirty="0"/>
                        <a:t>BX685A/U</a:t>
                      </a:r>
                    </a:p>
                    <a:p>
                      <a:r>
                        <a:rPr lang="en-US" sz="2800" dirty="0"/>
                        <a:t>BX695A,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dirty="0"/>
                        <a:t>BX697V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366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Betekenis</a:t>
            </a:r>
            <a:r>
              <a:rPr lang="en-US" dirty="0"/>
              <a:t> letters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US" dirty="0"/>
              <a:t>B is </a:t>
            </a:r>
            <a:r>
              <a:rPr lang="en-US" dirty="0" err="1"/>
              <a:t>tafelradio</a:t>
            </a:r>
            <a:r>
              <a:rPr lang="en-US" dirty="0"/>
              <a:t>, X is Made in Benelux</a:t>
            </a:r>
          </a:p>
          <a:p>
            <a:r>
              <a:rPr lang="en-US" dirty="0"/>
              <a:t>1e </a:t>
            </a:r>
            <a:r>
              <a:rPr lang="en-US" dirty="0" err="1"/>
              <a:t>cijfer</a:t>
            </a:r>
            <a:r>
              <a:rPr lang="en-US" dirty="0"/>
              <a:t> </a:t>
            </a:r>
            <a:r>
              <a:rPr lang="en-US" dirty="0" err="1"/>
              <a:t>prijsklasse</a:t>
            </a:r>
            <a:endParaRPr lang="en-US" dirty="0"/>
          </a:p>
          <a:p>
            <a:pPr lvl="1"/>
            <a:r>
              <a:rPr lang="en-US" dirty="0"/>
              <a:t>BX480A was f260</a:t>
            </a:r>
          </a:p>
          <a:p>
            <a:pPr lvl="1"/>
            <a:r>
              <a:rPr lang="en-US" dirty="0"/>
              <a:t>BX580A was f345</a:t>
            </a:r>
          </a:p>
          <a:p>
            <a:pPr lvl="1"/>
            <a:r>
              <a:rPr lang="en-US" dirty="0"/>
              <a:t>BX680A was f395</a:t>
            </a:r>
          </a:p>
          <a:p>
            <a:r>
              <a:rPr lang="en-US" dirty="0"/>
              <a:t>2e </a:t>
            </a:r>
            <a:r>
              <a:rPr lang="en-US" dirty="0" err="1"/>
              <a:t>cijfer</a:t>
            </a:r>
            <a:r>
              <a:rPr lang="en-US" dirty="0"/>
              <a:t> </a:t>
            </a:r>
            <a:r>
              <a:rPr lang="en-US" dirty="0" err="1"/>
              <a:t>modeljaar</a:t>
            </a:r>
            <a:r>
              <a:rPr lang="en-US" dirty="0"/>
              <a:t> (1946, 48, 49, 50)</a:t>
            </a:r>
          </a:p>
          <a:p>
            <a:r>
              <a:rPr lang="en-US" dirty="0" err="1"/>
              <a:t>Slotletter</a:t>
            </a:r>
            <a:r>
              <a:rPr lang="en-US" dirty="0"/>
              <a:t>(s): </a:t>
            </a:r>
            <a:r>
              <a:rPr lang="en-US" dirty="0" err="1"/>
              <a:t>Voeding</a:t>
            </a:r>
            <a:r>
              <a:rPr lang="en-US" dirty="0"/>
              <a:t> A, U, V (</a:t>
            </a:r>
            <a:r>
              <a:rPr lang="en-US" dirty="0" err="1"/>
              <a:t>Accu</a:t>
            </a:r>
            <a:r>
              <a:rPr lang="en-US" dirty="0"/>
              <a:t> met </a:t>
            </a:r>
            <a:r>
              <a:rPr lang="en-US" dirty="0" err="1"/>
              <a:t>triller</a:t>
            </a:r>
            <a:r>
              <a:rPr lang="en-US" dirty="0"/>
              <a:t>), X (</a:t>
            </a:r>
            <a:r>
              <a:rPr lang="en-US" dirty="0" err="1"/>
              <a:t>Gelijkstroom</a:t>
            </a:r>
            <a:r>
              <a:rPr lang="en-US" dirty="0"/>
              <a:t> met </a:t>
            </a:r>
            <a:r>
              <a:rPr lang="en-US" dirty="0" err="1"/>
              <a:t>hoogspanningstriller</a:t>
            </a:r>
            <a:r>
              <a:rPr lang="en-US" dirty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703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Boomgrens</a:t>
            </a:r>
            <a:r>
              <a:rPr lang="en-US" dirty="0"/>
              <a:t>, </a:t>
            </a:r>
            <a:r>
              <a:rPr lang="en-US" dirty="0" err="1"/>
              <a:t>banden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buizen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169878"/>
              </p:ext>
            </p:extLst>
          </p:nvPr>
        </p:nvGraphicFramePr>
        <p:xfrm>
          <a:off x="611560" y="1700808"/>
          <a:ext cx="7920881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6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792">
                <a:tc>
                  <a:txBody>
                    <a:bodyPr/>
                    <a:lstStyle/>
                    <a:p>
                      <a:r>
                        <a:rPr lang="en-US" sz="2800" dirty="0"/>
                        <a:t>Kl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Continentaal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Tropen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KG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Eind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BX480 A/U,</a:t>
                      </a:r>
                    </a:p>
                    <a:p>
                      <a:r>
                        <a:rPr lang="en-US" sz="2800" dirty="0"/>
                        <a:t>BX490A,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BX491U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BX485 </a:t>
                      </a:r>
                      <a:r>
                        <a:rPr lang="en-US" sz="2400" dirty="0"/>
                        <a:t>A/AV/U/V </a:t>
                      </a:r>
                      <a:r>
                        <a:rPr lang="en-US" sz="2800" dirty="0"/>
                        <a:t>BX495 A/U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BX580A</a:t>
                      </a:r>
                    </a:p>
                    <a:p>
                      <a:r>
                        <a:rPr lang="en-US" sz="2800" dirty="0"/>
                        <a:t>BX591A, BX594A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BX505 A/AV/U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6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BX660X</a:t>
                      </a:r>
                    </a:p>
                    <a:p>
                      <a:r>
                        <a:rPr lang="en-US" sz="2800" dirty="0"/>
                        <a:t>BX680 A/U</a:t>
                      </a:r>
                    </a:p>
                    <a:p>
                      <a:r>
                        <a:rPr lang="en-US" sz="2800" dirty="0"/>
                        <a:t>BX690A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BX665X</a:t>
                      </a:r>
                    </a:p>
                    <a:p>
                      <a:r>
                        <a:rPr lang="en-US" sz="2800" dirty="0"/>
                        <a:t>BX685A/U</a:t>
                      </a:r>
                    </a:p>
                    <a:p>
                      <a:r>
                        <a:rPr lang="en-US" sz="2800" dirty="0"/>
                        <a:t>BX695A,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dirty="0"/>
                        <a:t>BX697V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" name="Rechte verbindingslijn 3"/>
          <p:cNvCxnSpPr/>
          <p:nvPr/>
        </p:nvCxnSpPr>
        <p:spPr>
          <a:xfrm>
            <a:off x="683568" y="2996952"/>
            <a:ext cx="7344816" cy="223224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 rot="1018837">
            <a:off x="5532497" y="4672631"/>
            <a:ext cx="1207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Hout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 rot="1018837">
            <a:off x="2668647" y="2689703"/>
            <a:ext cx="2038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Vierde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koninkrijk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63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Kenmerken</a:t>
            </a:r>
            <a:r>
              <a:rPr lang="en-US" dirty="0"/>
              <a:t> </a:t>
            </a:r>
            <a:r>
              <a:rPr lang="en-US" dirty="0" err="1"/>
              <a:t>Tropentoestel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Tropenband</a:t>
            </a:r>
            <a:r>
              <a:rPr lang="en-US" dirty="0"/>
              <a:t> (120m, 90m, 75m, 60m)</a:t>
            </a:r>
          </a:p>
          <a:p>
            <a:r>
              <a:rPr lang="en-US" dirty="0" err="1"/>
              <a:t>Geen</a:t>
            </a:r>
            <a:r>
              <a:rPr lang="en-US" dirty="0"/>
              <a:t> Lange Golf</a:t>
            </a:r>
          </a:p>
          <a:p>
            <a:r>
              <a:rPr lang="en-US" dirty="0" err="1"/>
              <a:t>Voeding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accu</a:t>
            </a:r>
            <a:r>
              <a:rPr lang="en-US" dirty="0"/>
              <a:t> (V)</a:t>
            </a:r>
          </a:p>
          <a:p>
            <a:r>
              <a:rPr lang="en-US" dirty="0" err="1"/>
              <a:t>Netspanning</a:t>
            </a:r>
            <a:r>
              <a:rPr lang="en-US" dirty="0"/>
              <a:t> </a:t>
            </a:r>
            <a:r>
              <a:rPr lang="en-US" dirty="0" err="1"/>
              <a:t>o.a</a:t>
            </a:r>
            <a:r>
              <a:rPr lang="en-US" dirty="0"/>
              <a:t>. 90V</a:t>
            </a:r>
          </a:p>
          <a:p>
            <a:r>
              <a:rPr lang="en-US" dirty="0" err="1"/>
              <a:t>Vochtbestendige</a:t>
            </a:r>
            <a:r>
              <a:rPr lang="en-US" dirty="0"/>
              <a:t> </a:t>
            </a:r>
            <a:r>
              <a:rPr lang="en-US" dirty="0" err="1"/>
              <a:t>onderdelen</a:t>
            </a:r>
            <a:r>
              <a:rPr lang="en-US" dirty="0"/>
              <a:t> (</a:t>
            </a:r>
            <a:r>
              <a:rPr lang="en-US" dirty="0" err="1"/>
              <a:t>Tropicalised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cijfer</a:t>
            </a:r>
            <a:r>
              <a:rPr lang="en-US" dirty="0"/>
              <a:t> 5 (</a:t>
            </a:r>
            <a:r>
              <a:rPr lang="en-US" dirty="0" err="1"/>
              <a:t>soms</a:t>
            </a:r>
            <a:r>
              <a:rPr lang="en-US" dirty="0"/>
              <a:t> 4, 6, 7)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0054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Tropenband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Ander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LG/MG of KG</a:t>
            </a:r>
          </a:p>
          <a:p>
            <a:pPr lvl="1"/>
            <a:r>
              <a:rPr lang="en-US" dirty="0"/>
              <a:t>LG/MG: </a:t>
            </a:r>
            <a:r>
              <a:rPr lang="en-US" dirty="0" err="1"/>
              <a:t>Regionale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nationale</a:t>
            </a:r>
            <a:r>
              <a:rPr lang="en-US" dirty="0"/>
              <a:t> </a:t>
            </a:r>
            <a:r>
              <a:rPr lang="en-US" dirty="0" err="1"/>
              <a:t>omroep</a:t>
            </a:r>
            <a:endParaRPr lang="en-US" dirty="0"/>
          </a:p>
          <a:p>
            <a:pPr lvl="1"/>
            <a:r>
              <a:rPr lang="en-US" dirty="0"/>
              <a:t>KG: </a:t>
            </a:r>
            <a:r>
              <a:rPr lang="en-US" dirty="0" err="1"/>
              <a:t>Internationale</a:t>
            </a:r>
            <a:r>
              <a:rPr lang="en-US" dirty="0"/>
              <a:t> </a:t>
            </a:r>
            <a:r>
              <a:rPr lang="en-US" dirty="0" err="1"/>
              <a:t>informatie</a:t>
            </a:r>
            <a:endParaRPr lang="en-US" dirty="0"/>
          </a:p>
          <a:p>
            <a:r>
              <a:rPr lang="en-US" dirty="0"/>
              <a:t>TB: </a:t>
            </a:r>
            <a:r>
              <a:rPr lang="en-US" dirty="0" err="1"/>
              <a:t>Nationale</a:t>
            </a:r>
            <a:r>
              <a:rPr lang="en-US" dirty="0"/>
              <a:t> </a:t>
            </a:r>
            <a:r>
              <a:rPr lang="en-US" dirty="0" err="1"/>
              <a:t>omroep</a:t>
            </a:r>
            <a:r>
              <a:rPr lang="en-US" dirty="0"/>
              <a:t> in </a:t>
            </a:r>
            <a:r>
              <a:rPr lang="en-US" dirty="0" err="1"/>
              <a:t>tropenlanden</a:t>
            </a:r>
            <a:endParaRPr lang="en-US" dirty="0"/>
          </a:p>
          <a:p>
            <a:pPr lvl="1"/>
            <a:r>
              <a:rPr lang="en-US" dirty="0" err="1"/>
              <a:t>Bereik</a:t>
            </a:r>
            <a:r>
              <a:rPr lang="en-US" dirty="0"/>
              <a:t> 1000-3000km (Grote </a:t>
            </a:r>
            <a:r>
              <a:rPr lang="en-US" dirty="0" err="1"/>
              <a:t>landen</a:t>
            </a:r>
            <a:r>
              <a:rPr lang="en-US" dirty="0"/>
              <a:t>!)</a:t>
            </a:r>
          </a:p>
          <a:p>
            <a:pPr lvl="1"/>
            <a:r>
              <a:rPr lang="en-US" dirty="0" err="1"/>
              <a:t>Zenders</a:t>
            </a:r>
            <a:r>
              <a:rPr lang="en-US" dirty="0"/>
              <a:t> </a:t>
            </a:r>
            <a:r>
              <a:rPr lang="en-US" dirty="0" err="1"/>
              <a:t>zelden</a:t>
            </a:r>
            <a:r>
              <a:rPr lang="en-US" dirty="0"/>
              <a:t> in Nederland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horen</a:t>
            </a:r>
            <a:endParaRPr lang="en-US" dirty="0"/>
          </a:p>
          <a:p>
            <a:r>
              <a:rPr lang="en-US" dirty="0"/>
              <a:t>Combi Lang/</a:t>
            </a:r>
            <a:r>
              <a:rPr lang="en-US" dirty="0" err="1"/>
              <a:t>Tropen</a:t>
            </a:r>
            <a:r>
              <a:rPr lang="en-US" dirty="0"/>
              <a:t> </a:t>
            </a:r>
            <a:r>
              <a:rPr lang="en-US" dirty="0" err="1"/>
              <a:t>meestal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zinvol</a:t>
            </a:r>
            <a:r>
              <a:rPr lang="en-US" dirty="0"/>
              <a:t>!</a:t>
            </a:r>
          </a:p>
          <a:p>
            <a:r>
              <a:rPr lang="en-US" dirty="0"/>
              <a:t>Philips TB (</a:t>
            </a:r>
            <a:r>
              <a:rPr lang="en-US" dirty="0" err="1"/>
              <a:t>VisserijGolf</a:t>
            </a:r>
            <a:r>
              <a:rPr lang="en-US" dirty="0"/>
              <a:t>): </a:t>
            </a:r>
            <a:r>
              <a:rPr lang="en-US" dirty="0" err="1"/>
              <a:t>v.a.</a:t>
            </a:r>
            <a:r>
              <a:rPr lang="en-US" dirty="0"/>
              <a:t> 2300kHz/130m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5264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E3332-7C5A-4F7F-94ED-52DD3EBD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Concurrentie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71DED8-FA13-4D53-8BBF-E75D0945B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Pye</a:t>
            </a:r>
            <a:endParaRPr lang="nl-NL" dirty="0"/>
          </a:p>
          <a:p>
            <a:r>
              <a:rPr lang="nl-NL" dirty="0" err="1"/>
              <a:t>Eddystone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D13FC8-1260-40C8-810E-DB6E9A01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01" y="1975988"/>
            <a:ext cx="5183899" cy="3306602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0AC74FA-9F98-4D1E-B30E-670D34290089}"/>
              </a:ext>
            </a:extLst>
          </p:cNvPr>
          <p:cNvSpPr txBox="1">
            <a:spLocks/>
          </p:cNvSpPr>
          <p:nvPr/>
        </p:nvSpPr>
        <p:spPr>
          <a:xfrm>
            <a:off x="3476261" y="5373871"/>
            <a:ext cx="5328592" cy="120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Pye P445, 1960, U-</a:t>
            </a:r>
            <a:r>
              <a:rPr lang="en-US" dirty="0" err="1"/>
              <a:t>toestel</a:t>
            </a:r>
            <a:r>
              <a:rPr lang="en-US" dirty="0"/>
              <a:t> </a:t>
            </a:r>
          </a:p>
          <a:p>
            <a:r>
              <a:rPr lang="en-US" dirty="0"/>
              <a:t>L, M, T, 6xK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1472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KG </a:t>
            </a:r>
            <a:r>
              <a:rPr lang="en-US" dirty="0" err="1"/>
              <a:t>Dekking</a:t>
            </a:r>
            <a:r>
              <a:rPr lang="en-US" dirty="0"/>
              <a:t>: </a:t>
            </a:r>
            <a:r>
              <a:rPr lang="en-US" dirty="0" err="1"/>
              <a:t>volledig</a:t>
            </a:r>
            <a:r>
              <a:rPr lang="en-US" dirty="0"/>
              <a:t> of </a:t>
            </a:r>
            <a:r>
              <a:rPr lang="en-US" dirty="0" err="1"/>
              <a:t>banden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3" y="1507975"/>
            <a:ext cx="3466728" cy="4945361"/>
          </a:xfrm>
        </p:spPr>
        <p:txBody>
          <a:bodyPr>
            <a:normAutofit/>
          </a:bodyPr>
          <a:lstStyle/>
          <a:p>
            <a:r>
              <a:rPr lang="en-US" dirty="0"/>
              <a:t>Pye T19D, 1949 </a:t>
            </a:r>
          </a:p>
          <a:p>
            <a:r>
              <a:rPr lang="en-US" dirty="0" err="1"/>
              <a:t>Omroepbanden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L, M, T, 5xK</a:t>
            </a:r>
          </a:p>
          <a:p>
            <a:r>
              <a:rPr lang="en-US" dirty="0" err="1"/>
              <a:t>Schaal</a:t>
            </a:r>
            <a:r>
              <a:rPr lang="en-US" dirty="0"/>
              <a:t>: </a:t>
            </a:r>
            <a:r>
              <a:rPr lang="en-US" dirty="0" err="1"/>
              <a:t>kleurrijk</a:t>
            </a:r>
            <a:r>
              <a:rPr lang="en-US" dirty="0"/>
              <a:t>, </a:t>
            </a:r>
            <a:r>
              <a:rPr lang="en-US" dirty="0" err="1"/>
              <a:t>namen</a:t>
            </a:r>
            <a:r>
              <a:rPr lang="en-US" dirty="0"/>
              <a:t> op KG</a:t>
            </a:r>
          </a:p>
          <a:p>
            <a:r>
              <a:rPr lang="en-US" dirty="0" err="1"/>
              <a:t>Spreiding</a:t>
            </a:r>
            <a:r>
              <a:rPr lang="en-US" dirty="0"/>
              <a:t> 31m:</a:t>
            </a:r>
          </a:p>
          <a:p>
            <a:pPr lvl="1"/>
            <a:r>
              <a:rPr lang="en-US" dirty="0"/>
              <a:t>Pye 9,2-9,9MHz</a:t>
            </a:r>
          </a:p>
          <a:p>
            <a:pPr lvl="1"/>
            <a:r>
              <a:rPr lang="en-US" dirty="0"/>
              <a:t>Phil 9,4-12,5MHz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5184575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2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r>
              <a:rPr lang="en-US" dirty="0"/>
              <a:t> van de </a:t>
            </a:r>
            <a:r>
              <a:rPr lang="en-US" dirty="0" err="1"/>
              <a:t>lezing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Populariteit</a:t>
            </a:r>
            <a:r>
              <a:rPr lang="en-US" dirty="0"/>
              <a:t> Korte Golf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Philips </a:t>
            </a:r>
            <a:r>
              <a:rPr lang="en-US" dirty="0" err="1"/>
              <a:t>toestellen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Pye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Eddystone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Philips </a:t>
            </a:r>
            <a:r>
              <a:rPr lang="en-US" dirty="0" err="1"/>
              <a:t>weetjes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Space Age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Spoetnik</a:t>
            </a:r>
            <a:r>
              <a:rPr lang="en-US" dirty="0"/>
              <a:t>, </a:t>
            </a:r>
            <a:r>
              <a:rPr lang="en-US" dirty="0" err="1"/>
              <a:t>Koude</a:t>
            </a:r>
            <a:r>
              <a:rPr lang="en-US" dirty="0"/>
              <a:t> </a:t>
            </a:r>
            <a:r>
              <a:rPr lang="en-US" dirty="0" err="1"/>
              <a:t>Oorlog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BX480A, de </a:t>
            </a:r>
            <a:r>
              <a:rPr lang="en-US" dirty="0" err="1"/>
              <a:t>Sloper</a:t>
            </a:r>
            <a:r>
              <a:rPr lang="en-US" dirty="0"/>
              <a:t>, de BX660X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040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4E183-F79A-463E-B1C3-39AF8006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Eddystone</a:t>
            </a:r>
            <a:r>
              <a:rPr lang="nl-NL" dirty="0"/>
              <a:t>: Scheepsontvanger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AB8A1A-E963-475A-B466-C6E634AE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nl-NL" dirty="0" err="1"/>
              <a:t>Eddystone</a:t>
            </a:r>
            <a:r>
              <a:rPr lang="nl-NL" dirty="0"/>
              <a:t> 670A, 1949</a:t>
            </a:r>
          </a:p>
          <a:p>
            <a:r>
              <a:rPr lang="nl-NL" dirty="0"/>
              <a:t>U-toestel, staal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r>
              <a:rPr lang="nl-NL" dirty="0">
                <a:sym typeface="Wingdings" panose="05000000000000000000" pitchFamily="2" charset="2"/>
              </a:rPr>
              <a:t>L, M (540-1500), 2xK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(3,7-10,6 en 10-30 MHz)</a:t>
            </a:r>
          </a:p>
          <a:p>
            <a:r>
              <a:rPr lang="nl-NL" dirty="0">
                <a:sym typeface="Wingdings" panose="05000000000000000000" pitchFamily="2" charset="2"/>
              </a:rPr>
              <a:t>Nauwkeurig afstemmen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Vertraging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Tandwielen</a:t>
            </a:r>
          </a:p>
          <a:p>
            <a:pPr lvl="1"/>
            <a:r>
              <a:rPr lang="nl-NL" dirty="0" err="1">
                <a:sym typeface="Wingdings" panose="05000000000000000000" pitchFamily="2" charset="2"/>
              </a:rPr>
              <a:t>Logging</a:t>
            </a:r>
            <a:r>
              <a:rPr lang="nl-NL" dirty="0">
                <a:sym typeface="Wingdings" panose="05000000000000000000" pitchFamily="2" charset="2"/>
              </a:rPr>
              <a:t> schaal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23A15A-B771-4190-B809-EC69C3743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60" y="1600876"/>
            <a:ext cx="4069680" cy="30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86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C322C-8148-4189-9312-265F438D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Latere </a:t>
            </a:r>
            <a:r>
              <a:rPr lang="nl-NL" dirty="0" err="1"/>
              <a:t>Eddystone</a:t>
            </a:r>
            <a:r>
              <a:rPr lang="nl-NL" dirty="0"/>
              <a:t>: 870A (1962)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3DDD9E-4B8C-4C5C-BAB9-50B13BD16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nl-NL" dirty="0"/>
              <a:t>L, M, T, 2xK:</a:t>
            </a:r>
            <a:br>
              <a:rPr lang="nl-NL" dirty="0"/>
            </a:br>
            <a:r>
              <a:rPr lang="nl-NL" dirty="0"/>
              <a:t>150kHz – 24MHz</a:t>
            </a:r>
          </a:p>
          <a:p>
            <a:r>
              <a:rPr lang="nl-NL" dirty="0"/>
              <a:t>Kleiner model, voor in hut</a:t>
            </a:r>
          </a:p>
          <a:p>
            <a:r>
              <a:rPr lang="nl-NL" dirty="0"/>
              <a:t>Drie knoppen</a:t>
            </a:r>
          </a:p>
          <a:p>
            <a:r>
              <a:rPr lang="nl-NL" dirty="0"/>
              <a:t>“H-toestel”, ACDC met 150mA gloei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A664220-FA81-47EC-8405-1982963DA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7638"/>
            <a:ext cx="4779243" cy="30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74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Weetjes</a:t>
            </a:r>
            <a:r>
              <a:rPr lang="en-US" dirty="0"/>
              <a:t> over Philips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489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BX591A </a:t>
            </a:r>
            <a:r>
              <a:rPr lang="en-US" dirty="0" err="1"/>
              <a:t>en</a:t>
            </a:r>
            <a:r>
              <a:rPr lang="en-US" dirty="0"/>
              <a:t> BX594A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001" y="1600200"/>
            <a:ext cx="4522023" cy="4853136"/>
          </a:xfrm>
        </p:spPr>
        <p:txBody>
          <a:bodyPr/>
          <a:lstStyle/>
          <a:p>
            <a:r>
              <a:rPr lang="en-US" dirty="0" err="1"/>
              <a:t>Verschil</a:t>
            </a:r>
            <a:r>
              <a:rPr lang="en-US" dirty="0"/>
              <a:t>: </a:t>
            </a:r>
            <a:r>
              <a:rPr lang="en-US" dirty="0" err="1"/>
              <a:t>Houten</a:t>
            </a:r>
            <a:r>
              <a:rPr lang="en-US" dirty="0"/>
              <a:t> rand</a:t>
            </a:r>
          </a:p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buisvormen</a:t>
            </a:r>
            <a:r>
              <a:rPr lang="en-US" dirty="0"/>
              <a:t>: Octal, </a:t>
            </a:r>
            <a:r>
              <a:rPr lang="en-US" dirty="0" err="1"/>
              <a:t>Loctal</a:t>
            </a:r>
            <a:r>
              <a:rPr lang="en-US" dirty="0"/>
              <a:t>, P, </a:t>
            </a:r>
            <a:r>
              <a:rPr lang="en-US" dirty="0" err="1"/>
              <a:t>Rimlock</a:t>
            </a:r>
            <a:endParaRPr lang="en-US" dirty="0"/>
          </a:p>
          <a:p>
            <a:r>
              <a:rPr lang="en-US" dirty="0" err="1"/>
              <a:t>Veel</a:t>
            </a:r>
            <a:r>
              <a:rPr lang="en-US" dirty="0"/>
              <a:t> in </a:t>
            </a:r>
            <a:r>
              <a:rPr lang="en-US" dirty="0" err="1"/>
              <a:t>omloop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(NFOR: 5 / 7½ </a:t>
            </a:r>
            <a:r>
              <a:rPr lang="en-US" dirty="0" err="1"/>
              <a:t>eur</a:t>
            </a:r>
            <a:r>
              <a:rPr lang="en-US" dirty="0"/>
              <a:t>)</a:t>
            </a:r>
          </a:p>
          <a:p>
            <a:r>
              <a:rPr lang="en-US" dirty="0" err="1"/>
              <a:t>Viertraps</a:t>
            </a:r>
            <a:endParaRPr lang="en-US" dirty="0"/>
          </a:p>
          <a:p>
            <a:pPr lvl="1"/>
            <a:r>
              <a:rPr lang="en-US" dirty="0"/>
              <a:t>mix, MF, AF, </a:t>
            </a:r>
            <a:r>
              <a:rPr lang="en-US" dirty="0" err="1"/>
              <a:t>eind</a:t>
            </a:r>
            <a:endParaRPr lang="en-US" dirty="0"/>
          </a:p>
          <a:p>
            <a:pPr lvl="1"/>
            <a:r>
              <a:rPr lang="en-US" dirty="0"/>
              <a:t>Philips </a:t>
            </a:r>
            <a:r>
              <a:rPr lang="en-US" dirty="0" err="1"/>
              <a:t>bijna</a:t>
            </a:r>
            <a:r>
              <a:rPr lang="en-US" dirty="0"/>
              <a:t> </a:t>
            </a:r>
            <a:r>
              <a:rPr lang="en-US" dirty="0" err="1"/>
              <a:t>altijd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55" y="1187231"/>
            <a:ext cx="3779544" cy="277982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90" y="3976578"/>
            <a:ext cx="4004474" cy="270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32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 </a:t>
            </a:r>
            <a:r>
              <a:rPr lang="en-US" dirty="0" err="1"/>
              <a:t>en</a:t>
            </a:r>
            <a:r>
              <a:rPr lang="en-US" dirty="0"/>
              <a:t> 5-typen: </a:t>
            </a:r>
            <a:r>
              <a:rPr lang="en-US" dirty="0" err="1"/>
              <a:t>Multischaal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Doorzichtige</a:t>
            </a:r>
            <a:r>
              <a:rPr lang="en-US" dirty="0"/>
              <a:t> </a:t>
            </a:r>
            <a:r>
              <a:rPr lang="en-US" dirty="0" err="1"/>
              <a:t>kunststof</a:t>
            </a:r>
            <a:endParaRPr lang="en-US" dirty="0"/>
          </a:p>
          <a:p>
            <a:r>
              <a:rPr lang="en-US" dirty="0" err="1"/>
              <a:t>Lampjes</a:t>
            </a:r>
            <a:r>
              <a:rPr lang="en-US" dirty="0"/>
              <a:t> </a:t>
            </a:r>
            <a:r>
              <a:rPr lang="en-US" dirty="0" err="1"/>
              <a:t>vanaf</a:t>
            </a:r>
            <a:r>
              <a:rPr lang="en-US" dirty="0"/>
              <a:t> </a:t>
            </a:r>
            <a:r>
              <a:rPr lang="en-US" dirty="0" err="1"/>
              <a:t>zijkant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9"/>
            <a:ext cx="8496944" cy="40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60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Golflengte-lineaire</a:t>
            </a:r>
            <a:r>
              <a:rPr lang="en-US" dirty="0"/>
              <a:t> </a:t>
            </a:r>
            <a:r>
              <a:rPr lang="en-US" dirty="0" err="1"/>
              <a:t>Schaal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Speciale</a:t>
            </a:r>
            <a:r>
              <a:rPr lang="en-US" dirty="0"/>
              <a:t> </a:t>
            </a:r>
            <a:r>
              <a:rPr lang="en-US" dirty="0" err="1"/>
              <a:t>vorm</a:t>
            </a:r>
            <a:r>
              <a:rPr lang="en-US" dirty="0"/>
              <a:t> van </a:t>
            </a:r>
            <a:r>
              <a:rPr lang="en-US" dirty="0" err="1"/>
              <a:t>afstemcondensatorplaten</a:t>
            </a:r>
            <a:endParaRPr lang="en-US" dirty="0"/>
          </a:p>
          <a:p>
            <a:r>
              <a:rPr lang="en-US" dirty="0" err="1"/>
              <a:t>Schaal</a:t>
            </a:r>
            <a:r>
              <a:rPr lang="en-US" dirty="0"/>
              <a:t>: 200-250m even </a:t>
            </a:r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500-550m</a:t>
            </a:r>
          </a:p>
          <a:p>
            <a:r>
              <a:rPr lang="en-US" dirty="0" err="1"/>
              <a:t>Frequentie</a:t>
            </a:r>
            <a:r>
              <a:rPr lang="en-US" dirty="0"/>
              <a:t>: 1500-1200 = 600-545</a:t>
            </a:r>
            <a:br>
              <a:rPr lang="en-US" dirty="0"/>
            </a:br>
            <a:r>
              <a:rPr lang="en-US" dirty="0" err="1"/>
              <a:t>Dus</a:t>
            </a:r>
            <a:r>
              <a:rPr lang="en-US" dirty="0"/>
              <a:t>: 33 stations links is 6 stations </a:t>
            </a:r>
            <a:r>
              <a:rPr lang="en-US" dirty="0" err="1"/>
              <a:t>rechts</a:t>
            </a:r>
            <a:endParaRPr lang="en-US" dirty="0"/>
          </a:p>
          <a:p>
            <a:r>
              <a:rPr lang="en-US" dirty="0" err="1"/>
              <a:t>Dit</a:t>
            </a:r>
            <a:r>
              <a:rPr lang="en-US" dirty="0"/>
              <a:t> op L / M / T</a:t>
            </a:r>
          </a:p>
          <a:p>
            <a:endParaRPr lang="en-US" dirty="0"/>
          </a:p>
          <a:p>
            <a:r>
              <a:rPr lang="en-US" dirty="0" err="1"/>
              <a:t>Praktischer</a:t>
            </a:r>
            <a:r>
              <a:rPr lang="en-US" dirty="0"/>
              <a:t>: </a:t>
            </a:r>
            <a:r>
              <a:rPr lang="en-US" dirty="0" err="1"/>
              <a:t>Frequentie-lineair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3727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6-typen: </a:t>
            </a:r>
            <a:r>
              <a:rPr lang="en-US" dirty="0" err="1"/>
              <a:t>Glazenwasserschaal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 err="1"/>
              <a:t>Draait</a:t>
            </a:r>
            <a:r>
              <a:rPr lang="en-US" dirty="0"/>
              <a:t> </a:t>
            </a:r>
            <a:r>
              <a:rPr lang="en-US" dirty="0" err="1"/>
              <a:t>omhoog</a:t>
            </a:r>
            <a:r>
              <a:rPr lang="en-US" dirty="0"/>
              <a:t> met </a:t>
            </a:r>
            <a:r>
              <a:rPr lang="en-US" dirty="0" err="1"/>
              <a:t>bandschakelaar</a:t>
            </a:r>
            <a:endParaRPr lang="en-US" dirty="0"/>
          </a:p>
          <a:p>
            <a:r>
              <a:rPr lang="en-US" dirty="0" err="1"/>
              <a:t>Actieve</a:t>
            </a:r>
            <a:r>
              <a:rPr lang="en-US" dirty="0"/>
              <a:t> band </a:t>
            </a:r>
            <a:br>
              <a:rPr lang="en-US" dirty="0"/>
            </a:br>
            <a:r>
              <a:rPr lang="en-US" dirty="0"/>
              <a:t>is </a:t>
            </a:r>
            <a:r>
              <a:rPr lang="en-US" dirty="0" err="1"/>
              <a:t>onderste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zichtbare</a:t>
            </a:r>
            <a:endParaRPr lang="en-US" dirty="0"/>
          </a:p>
          <a:p>
            <a:r>
              <a:rPr lang="en-US" dirty="0" err="1"/>
              <a:t>Bandschak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afstem</a:t>
            </a:r>
            <a:r>
              <a:rPr lang="en-US" dirty="0"/>
              <a:t>: </a:t>
            </a:r>
            <a:r>
              <a:rPr lang="en-US" dirty="0" err="1"/>
              <a:t>zijkant</a:t>
            </a:r>
            <a:endParaRPr lang="en-US" dirty="0"/>
          </a:p>
          <a:p>
            <a:r>
              <a:rPr lang="en-US" dirty="0"/>
              <a:t>Ook </a:t>
            </a:r>
            <a:r>
              <a:rPr lang="en-US" dirty="0" err="1"/>
              <a:t>viertraps</a:t>
            </a:r>
            <a:br>
              <a:rPr lang="en-US" dirty="0"/>
            </a:br>
            <a:r>
              <a:rPr lang="en-US" dirty="0"/>
              <a:t>(met 2x EL41)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70" y="2492896"/>
            <a:ext cx="5527006" cy="42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32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r>
              <a:rPr lang="en-US" dirty="0" err="1"/>
              <a:t>Internationaal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4699054" cy="5328592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3826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BCH480A, BF480A, BF591A</a:t>
            </a:r>
          </a:p>
          <a:p>
            <a:r>
              <a:rPr lang="en-US" dirty="0"/>
              <a:t>BF480A had EM4</a:t>
            </a:r>
          </a:p>
          <a:p>
            <a:endParaRPr lang="en-US" dirty="0"/>
          </a:p>
          <a:p>
            <a:r>
              <a:rPr lang="en-US" dirty="0"/>
              <a:t>BX480A met EM84: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4" y="4581128"/>
            <a:ext cx="3423264" cy="16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59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03" y="2348880"/>
            <a:ext cx="5664629" cy="42484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Repareren</a:t>
            </a:r>
            <a:r>
              <a:rPr lang="en-US" dirty="0"/>
              <a:t> </a:t>
            </a:r>
            <a:r>
              <a:rPr lang="en-US" dirty="0" err="1"/>
              <a:t>Philipstoestellen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997152"/>
          </a:xfrm>
        </p:spPr>
        <p:txBody>
          <a:bodyPr>
            <a:normAutofit/>
          </a:bodyPr>
          <a:lstStyle/>
          <a:p>
            <a:r>
              <a:rPr lang="en-US" dirty="0" err="1"/>
              <a:t>Uitkasten</a:t>
            </a:r>
            <a:r>
              <a:rPr lang="en-US" dirty="0"/>
              <a:t> BX4 </a:t>
            </a:r>
            <a:r>
              <a:rPr lang="en-US" dirty="0" err="1"/>
              <a:t>en</a:t>
            </a:r>
            <a:r>
              <a:rPr lang="en-US" dirty="0"/>
              <a:t> BX5: Met LS </a:t>
            </a:r>
            <a:r>
              <a:rPr lang="en-US" dirty="0" err="1"/>
              <a:t>en</a:t>
            </a:r>
            <a:r>
              <a:rPr lang="en-US" dirty="0"/>
              <a:t> plank</a:t>
            </a:r>
          </a:p>
          <a:p>
            <a:r>
              <a:rPr lang="en-US" dirty="0"/>
              <a:t>4 </a:t>
            </a:r>
            <a:r>
              <a:rPr lang="en-US" dirty="0" err="1"/>
              <a:t>snaren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 err="1"/>
              <a:t>Smeer</a:t>
            </a:r>
            <a:r>
              <a:rPr lang="en-US" dirty="0"/>
              <a:t> </a:t>
            </a:r>
            <a:r>
              <a:rPr lang="en-US" dirty="0" err="1"/>
              <a:t>wijzer</a:t>
            </a:r>
            <a:endParaRPr lang="en-US" dirty="0"/>
          </a:p>
          <a:p>
            <a:endParaRPr lang="en-US" dirty="0"/>
          </a:p>
          <a:p>
            <a:r>
              <a:rPr lang="en-US" dirty="0"/>
              <a:t>Welk type</a:t>
            </a:r>
            <a:br>
              <a:rPr lang="en-US" dirty="0"/>
            </a:br>
            <a:r>
              <a:rPr lang="en-US" dirty="0"/>
              <a:t>is </a:t>
            </a:r>
            <a:r>
              <a:rPr lang="en-US" dirty="0" err="1"/>
              <a:t>dit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0970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motorboot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Katode</a:t>
            </a:r>
            <a:r>
              <a:rPr lang="en-US" dirty="0"/>
              <a:t> </a:t>
            </a:r>
            <a:r>
              <a:rPr lang="en-US" dirty="0" err="1"/>
              <a:t>eindbuis</a:t>
            </a:r>
            <a:r>
              <a:rPr lang="en-US" dirty="0"/>
              <a:t> </a:t>
            </a:r>
            <a:r>
              <a:rPr lang="en-US" dirty="0" err="1"/>
              <a:t>geaard</a:t>
            </a:r>
            <a:r>
              <a:rPr lang="en-US" dirty="0"/>
              <a:t>, g1 </a:t>
            </a:r>
            <a:r>
              <a:rPr lang="en-US" dirty="0" err="1"/>
              <a:t>aan</a:t>
            </a:r>
            <a:r>
              <a:rPr lang="en-US" dirty="0"/>
              <a:t> B- via R5/R6</a:t>
            </a:r>
          </a:p>
          <a:p>
            <a:r>
              <a:rPr lang="en-US" dirty="0" err="1"/>
              <a:t>Ontkoppeling</a:t>
            </a:r>
            <a:r>
              <a:rPr lang="en-US" dirty="0"/>
              <a:t> C3 (100µF).  </a:t>
            </a:r>
            <a:r>
              <a:rPr lang="en-US" dirty="0" err="1"/>
              <a:t>Droog</a:t>
            </a:r>
            <a:r>
              <a:rPr lang="en-US" dirty="0"/>
              <a:t>, LF </a:t>
            </a:r>
            <a:r>
              <a:rPr lang="en-US" dirty="0" err="1"/>
              <a:t>osc</a:t>
            </a:r>
            <a:r>
              <a:rPr lang="en-US" dirty="0"/>
              <a:t>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06" y="3068960"/>
            <a:ext cx="7531302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E93D4-B31B-40C0-9C66-6D0D8C55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</a:t>
            </a:r>
            <a:r>
              <a:rPr lang="nl-NL" dirty="0" err="1"/>
              <a:t>Kortegolf</a:t>
            </a:r>
            <a:r>
              <a:rPr lang="nl-NL" dirty="0"/>
              <a:t> door de jaren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AFBD7-0694-425A-9B9E-854851388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nl-NL" dirty="0"/>
              <a:t>Jaren Twintig: </a:t>
            </a:r>
          </a:p>
          <a:p>
            <a:pPr lvl="1"/>
            <a:r>
              <a:rPr lang="nl-NL" dirty="0"/>
              <a:t>Omroep op 200m en langer (L en M)</a:t>
            </a:r>
          </a:p>
          <a:p>
            <a:pPr lvl="1"/>
            <a:r>
              <a:rPr lang="nl-NL" dirty="0"/>
              <a:t>Proeven met verbindingen op Kort, succes!</a:t>
            </a:r>
          </a:p>
          <a:p>
            <a:r>
              <a:rPr lang="nl-NL" dirty="0"/>
              <a:t>Jaren Dertig:</a:t>
            </a:r>
          </a:p>
          <a:p>
            <a:pPr lvl="1"/>
            <a:r>
              <a:rPr lang="nl-NL" dirty="0"/>
              <a:t>Huiskamertoestellen krijgen 1 KG band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6D22E1C-BE36-48EA-9489-68A673917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00537"/>
            <a:ext cx="7848872" cy="24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85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C4104-698B-490B-92E2-E6E2D8D6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Spoetnik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478256-6579-4499-9939-B5D2D9CE1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nl-NL" dirty="0"/>
              <a:t>Lancering 10/1957</a:t>
            </a:r>
          </a:p>
          <a:p>
            <a:r>
              <a:rPr lang="nl-NL" dirty="0"/>
              <a:t>Zender aan boord</a:t>
            </a:r>
          </a:p>
          <a:p>
            <a:r>
              <a:rPr lang="nl-NL" dirty="0"/>
              <a:t>Luisteren op KG/VHF naar piepjes</a:t>
            </a:r>
          </a:p>
          <a:p>
            <a:endParaRPr lang="nl-NL" dirty="0"/>
          </a:p>
          <a:p>
            <a:r>
              <a:rPr lang="nl-NL" dirty="0"/>
              <a:t>Club van Draadje:</a:t>
            </a:r>
            <a:br>
              <a:rPr lang="nl-NL" dirty="0"/>
            </a:br>
            <a:r>
              <a:rPr lang="nl-NL" dirty="0"/>
              <a:t>satellietband luisteren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7FC4CA-88A9-4011-9E94-2CF09F3A7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3740398" cy="53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66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9AB20E7-C3FB-4482-AC7D-11D3EF551F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3744416" cy="28083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B58DC1-2BA9-495C-9A93-EBD4DEEB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38138"/>
          </a:xfrm>
        </p:spPr>
        <p:txBody>
          <a:bodyPr/>
          <a:lstStyle/>
          <a:p>
            <a:r>
              <a:rPr lang="nl-NL" dirty="0"/>
              <a:t>Spoetnik zender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B5E80C-469D-4991-9A8E-D160F5EE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3 potloodbuisjes</a:t>
            </a:r>
          </a:p>
          <a:p>
            <a:r>
              <a:rPr lang="nl-NL" dirty="0"/>
              <a:t>20</a:t>
            </a:r>
            <a:r>
              <a:rPr lang="nl-NL" baseline="30000" dirty="0"/>
              <a:t>003</a:t>
            </a:r>
            <a:r>
              <a:rPr lang="nl-NL" dirty="0"/>
              <a:t>/40</a:t>
            </a:r>
            <a:r>
              <a:rPr lang="nl-NL" baseline="30000" dirty="0"/>
              <a:t>002</a:t>
            </a:r>
            <a:r>
              <a:rPr lang="nl-NL" dirty="0"/>
              <a:t>kHz, 1W</a:t>
            </a:r>
          </a:p>
          <a:p>
            <a:r>
              <a:rPr lang="nl-NL" dirty="0"/>
              <a:t>Replica John Hupse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A7F54E-DB69-430F-B00C-6CB5E4E32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7601"/>
            <a:ext cx="8712968" cy="31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61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FAFA7-2BCB-46CA-9174-63A3BF68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Was de Spoetnik te horen?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09E44E-96A2-42FC-BBAB-D74E6B6CA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2070"/>
          </a:xfrm>
        </p:spPr>
        <p:txBody>
          <a:bodyPr/>
          <a:lstStyle/>
          <a:p>
            <a:r>
              <a:rPr lang="nl-NL" dirty="0"/>
              <a:t>(Semi) Professioneel WEL</a:t>
            </a:r>
          </a:p>
          <a:p>
            <a:pPr lvl="1"/>
            <a:r>
              <a:rPr lang="nl-NL" dirty="0"/>
              <a:t>Nederhorst den Berg</a:t>
            </a:r>
          </a:p>
          <a:p>
            <a:pPr lvl="1"/>
            <a:r>
              <a:rPr lang="nl-NL" dirty="0"/>
              <a:t>Diverse </a:t>
            </a:r>
            <a:r>
              <a:rPr lang="nl-NL" dirty="0" err="1"/>
              <a:t>Radio-amateurs</a:t>
            </a:r>
            <a:endParaRPr lang="nl-NL" dirty="0"/>
          </a:p>
          <a:p>
            <a:r>
              <a:rPr lang="nl-NL" dirty="0"/>
              <a:t>Huiskamerapparatuur NIET</a:t>
            </a:r>
          </a:p>
          <a:p>
            <a:pPr lvl="1"/>
            <a:r>
              <a:rPr lang="nl-NL" dirty="0"/>
              <a:t>Zwak signaal, veel storing</a:t>
            </a:r>
          </a:p>
          <a:p>
            <a:pPr lvl="1"/>
            <a:r>
              <a:rPr lang="nl-NL" dirty="0"/>
              <a:t>Steeds kort in de lucht</a:t>
            </a:r>
          </a:p>
          <a:p>
            <a:pPr lvl="1"/>
            <a:r>
              <a:rPr lang="nl-NL" dirty="0"/>
              <a:t>20MHz niet op toestellen</a:t>
            </a:r>
          </a:p>
          <a:p>
            <a:pPr lvl="1"/>
            <a:r>
              <a:rPr lang="nl-NL" dirty="0"/>
              <a:t>Het was CW (</a:t>
            </a:r>
            <a:r>
              <a:rPr lang="nl-NL" dirty="0" err="1"/>
              <a:t>RonK</a:t>
            </a:r>
            <a:r>
              <a:rPr lang="nl-NL" dirty="0"/>
              <a:t>, NFOR)</a:t>
            </a:r>
          </a:p>
          <a:p>
            <a:r>
              <a:rPr lang="nl-NL" dirty="0" err="1"/>
              <a:t>Amroh</a:t>
            </a:r>
            <a:r>
              <a:rPr lang="nl-NL" dirty="0"/>
              <a:t> 4022 zeker NIET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D54F937-EDC8-42C0-A5E1-5925ADE59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09" y="3861048"/>
            <a:ext cx="3854963" cy="289122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8395F36-346A-407E-8C0B-07C1202178E3}"/>
              </a:ext>
            </a:extLst>
          </p:cNvPr>
          <p:cNvSpPr txBox="1"/>
          <p:nvPr/>
        </p:nvSpPr>
        <p:spPr>
          <a:xfrm>
            <a:off x="6204208" y="1600200"/>
            <a:ext cx="244827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sz="6000" dirty="0"/>
              <a:t>Demo!</a:t>
            </a:r>
          </a:p>
        </p:txBody>
      </p:sp>
    </p:spTree>
    <p:extLst>
      <p:ext uri="{BB962C8B-B14F-4D97-AF65-F5344CB8AC3E}">
        <p14:creationId xmlns:p14="http://schemas.microsoft.com/office/powerpoint/2010/main" val="1236958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C206E-9F8C-4081-AF55-7914A113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4644117-A8C1-4C23-B04A-F515A7631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1"/>
            <a:ext cx="9144000" cy="6594673"/>
          </a:xfr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59499BA-4975-45D8-9BC0-E87AD9E9D156}"/>
              </a:ext>
            </a:extLst>
          </p:cNvPr>
          <p:cNvSpPr txBox="1">
            <a:spLocks/>
          </p:cNvSpPr>
          <p:nvPr/>
        </p:nvSpPr>
        <p:spPr>
          <a:xfrm>
            <a:off x="611560" y="232693"/>
            <a:ext cx="8229600" cy="820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Koude oorlog: Piet</a:t>
            </a:r>
          </a:p>
        </p:txBody>
      </p:sp>
      <p:pic>
        <p:nvPicPr>
          <p:cNvPr id="3" name="1989-12-25-radio-boekarest">
            <a:hlinkClick r:id="" action="ppaction://media"/>
            <a:extLst>
              <a:ext uri="{FF2B5EF4-FFF2-40B4-BE49-F238E27FC236}">
                <a16:creationId xmlns:a16="http://schemas.microsoft.com/office/drawing/2014/main" id="{9AF9AF53-8E9B-4C82-B5AF-D115D6F48B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Toestellen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BX480A</a:t>
            </a:r>
          </a:p>
          <a:p>
            <a:r>
              <a:rPr lang="en-US" dirty="0" err="1"/>
              <a:t>Sloper</a:t>
            </a:r>
            <a:endParaRPr lang="en-US" dirty="0"/>
          </a:p>
          <a:p>
            <a:r>
              <a:rPr lang="en-US" dirty="0"/>
              <a:t>BX660X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80" y="1412776"/>
            <a:ext cx="632470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91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BX480A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Beurs</a:t>
            </a:r>
            <a:r>
              <a:rPr lang="en-US" dirty="0"/>
              <a:t> €12</a:t>
            </a:r>
            <a:r>
              <a:rPr lang="en-US" baseline="30000" dirty="0"/>
              <a:t>50</a:t>
            </a:r>
            <a:r>
              <a:rPr lang="nl-NL" baseline="30000" dirty="0"/>
              <a:t> </a:t>
            </a:r>
            <a:r>
              <a:rPr lang="nl-NL" dirty="0"/>
              <a:t> </a:t>
            </a:r>
            <a:endParaRPr lang="en-US" dirty="0"/>
          </a:p>
          <a:p>
            <a:r>
              <a:rPr lang="en-US" dirty="0" err="1"/>
              <a:t>Achterwand</a:t>
            </a:r>
            <a:r>
              <a:rPr lang="en-US" dirty="0"/>
              <a:t> </a:t>
            </a:r>
            <a:r>
              <a:rPr lang="en-US" dirty="0" err="1"/>
              <a:t>weg</a:t>
            </a:r>
            <a:endParaRPr lang="en-US" dirty="0"/>
          </a:p>
          <a:p>
            <a:r>
              <a:rPr lang="en-US" dirty="0" err="1"/>
              <a:t>Trafo</a:t>
            </a:r>
            <a:r>
              <a:rPr lang="en-US" dirty="0"/>
              <a:t> defect</a:t>
            </a:r>
          </a:p>
          <a:p>
            <a:pPr lvl="1"/>
            <a:r>
              <a:rPr lang="en-US" dirty="0" err="1"/>
              <a:t>Verv</a:t>
            </a:r>
            <a:r>
              <a:rPr lang="en-US" dirty="0"/>
              <a:t>. </a:t>
            </a:r>
            <a:r>
              <a:rPr lang="en-US" dirty="0" err="1"/>
              <a:t>geen</a:t>
            </a:r>
            <a:r>
              <a:rPr lang="en-US" dirty="0"/>
              <a:t> 4V</a:t>
            </a:r>
          </a:p>
          <a:p>
            <a:pPr lvl="1"/>
            <a:r>
              <a:rPr lang="en-US" dirty="0"/>
              <a:t>2x 1N4007</a:t>
            </a:r>
          </a:p>
          <a:p>
            <a:r>
              <a:rPr lang="en-US" dirty="0"/>
              <a:t>Dec 2018 </a:t>
            </a:r>
            <a:r>
              <a:rPr lang="en-US" dirty="0" err="1"/>
              <a:t>af</a:t>
            </a:r>
            <a:endParaRPr lang="en-US" dirty="0"/>
          </a:p>
        </p:txBody>
      </p:sp>
      <p:pic>
        <p:nvPicPr>
          <p:cNvPr id="4" name="Phil480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7744" y="5085184"/>
            <a:ext cx="609600" cy="609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56792"/>
            <a:ext cx="5112568" cy="38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"/>
            <a:ext cx="8229600" cy="78214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Binnenin</a:t>
            </a:r>
            <a:r>
              <a:rPr lang="en-US" dirty="0"/>
              <a:t>: 3 </a:t>
            </a:r>
            <a:r>
              <a:rPr lang="en-US" dirty="0" err="1"/>
              <a:t>verschillen</a:t>
            </a:r>
            <a:r>
              <a:rPr lang="en-US" dirty="0"/>
              <a:t> met </a:t>
            </a:r>
            <a:r>
              <a:rPr lang="en-US" dirty="0" err="1"/>
              <a:t>origineel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6" y="782147"/>
            <a:ext cx="8096447" cy="60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09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Ruil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schilderij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4094584" cy="545944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259312" cy="3194484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23528" y="4653136"/>
            <a:ext cx="425931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Radio nog in Zeist</a:t>
            </a:r>
          </a:p>
          <a:p>
            <a:r>
              <a:rPr lang="en-US" dirty="0" err="1"/>
              <a:t>Schilderij</a:t>
            </a:r>
            <a:r>
              <a:rPr lang="en-US" dirty="0"/>
              <a:t> in Toronto</a:t>
            </a:r>
          </a:p>
        </p:txBody>
      </p:sp>
    </p:spTree>
    <p:extLst>
      <p:ext uri="{BB962C8B-B14F-4D97-AF65-F5344CB8AC3E}">
        <p14:creationId xmlns:p14="http://schemas.microsoft.com/office/powerpoint/2010/main" val="1328929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EB9DD-1223-4221-A62B-6ECFE45B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Sloper: Counter-experiment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21BE2E-920B-4012-A1C4-5B9A264B5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Chassis, €3</a:t>
            </a:r>
            <a:r>
              <a:rPr lang="nl-NL" baseline="30000" dirty="0"/>
              <a:t>50</a:t>
            </a:r>
            <a:r>
              <a:rPr lang="nl-NL" dirty="0"/>
              <a:t>, 2016</a:t>
            </a:r>
          </a:p>
          <a:p>
            <a:r>
              <a:rPr lang="nl-NL" dirty="0"/>
              <a:t>Philips, ca 1956,</a:t>
            </a:r>
            <a:br>
              <a:rPr lang="nl-NL" dirty="0"/>
            </a:br>
            <a:r>
              <a:rPr lang="nl-NL" dirty="0"/>
              <a:t>8 buizen, M, T, 2xK</a:t>
            </a:r>
          </a:p>
          <a:p>
            <a:r>
              <a:rPr lang="nl-NL" dirty="0"/>
              <a:t>Afrikaans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92AF803-ECFD-40D9-B3C3-1248F3BEA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46738"/>
            <a:ext cx="7200800" cy="281903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5CBE0C7-DF83-4458-BA74-7E7F19BD2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1763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73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41C4A-26E5-4E44-843C-75E56F1D5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Beetje knutselen met ouwe meuk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BA1ED0-2A67-4EED-85E4-95586B328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816" y="1288300"/>
            <a:ext cx="2818656" cy="38164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Repareren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Frequentie- indicatie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FM inbouw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BFO (&amp; </a:t>
            </a:r>
            <a:r>
              <a:rPr lang="nl-NL" dirty="0" err="1"/>
              <a:t>Att</a:t>
            </a:r>
            <a:r>
              <a:rPr lang="nl-NL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Kast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624102-31DA-4904-8E85-FDCBA8144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5472608" cy="4104456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2C4B2B6-77CF-44A2-B4E5-B25FD19509A0}"/>
              </a:ext>
            </a:extLst>
          </p:cNvPr>
          <p:cNvSpPr txBox="1">
            <a:spLocks/>
          </p:cNvSpPr>
          <p:nvPr/>
        </p:nvSpPr>
        <p:spPr>
          <a:xfrm>
            <a:off x="623597" y="5373216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Geleerd</a:t>
            </a:r>
            <a:r>
              <a:rPr lang="en-US" dirty="0"/>
              <a:t>: BFO, counter, </a:t>
            </a:r>
            <a:r>
              <a:rPr lang="en-US" dirty="0" err="1"/>
              <a:t>voeding</a:t>
            </a:r>
            <a:r>
              <a:rPr lang="en-US" dirty="0"/>
              <a:t>, </a:t>
            </a:r>
            <a:r>
              <a:rPr lang="en-US" dirty="0" err="1"/>
              <a:t>afstemmen</a:t>
            </a:r>
            <a:endParaRPr lang="en-US" dirty="0"/>
          </a:p>
          <a:p>
            <a:r>
              <a:rPr lang="en-US" dirty="0" err="1"/>
              <a:t>Gebruik</a:t>
            </a:r>
            <a:r>
              <a:rPr lang="en-US" dirty="0"/>
              <a:t>: 80m &amp; 160m amateurs, </a:t>
            </a:r>
            <a:r>
              <a:rPr lang="en-US" dirty="0" err="1"/>
              <a:t>piraten</a:t>
            </a:r>
            <a:r>
              <a:rPr lang="en-US" dirty="0"/>
              <a:t>, MG</a:t>
            </a:r>
          </a:p>
        </p:txBody>
      </p:sp>
    </p:spTree>
    <p:extLst>
      <p:ext uri="{BB962C8B-B14F-4D97-AF65-F5344CB8AC3E}">
        <p14:creationId xmlns:p14="http://schemas.microsoft.com/office/powerpoint/2010/main" val="382707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E93D4-B31B-40C0-9C66-6D0D8C55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Korte golf: Bloeitijd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AFBD7-0694-425A-9B9E-854851388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nl-NL" dirty="0"/>
              <a:t>Jaren Veertig en Vijftig:</a:t>
            </a:r>
          </a:p>
          <a:p>
            <a:pPr lvl="1"/>
            <a:r>
              <a:rPr lang="nl-NL" dirty="0"/>
              <a:t>Internationale omroep bloeit</a:t>
            </a:r>
          </a:p>
          <a:p>
            <a:pPr lvl="1"/>
            <a:r>
              <a:rPr lang="nl-NL" dirty="0"/>
              <a:t>Expats, dekolonisatie</a:t>
            </a:r>
          </a:p>
          <a:p>
            <a:r>
              <a:rPr lang="nl-NL" dirty="0"/>
              <a:t>Jaren Zestig:</a:t>
            </a:r>
          </a:p>
          <a:p>
            <a:pPr lvl="1"/>
            <a:r>
              <a:rPr lang="nl-NL" dirty="0"/>
              <a:t>Minder belangstelling, veel FM</a:t>
            </a:r>
          </a:p>
          <a:p>
            <a:pPr lvl="1"/>
            <a:r>
              <a:rPr lang="nl-NL" dirty="0"/>
              <a:t>Koude Oorlog</a:t>
            </a:r>
          </a:p>
          <a:p>
            <a:r>
              <a:rPr lang="nl-NL" dirty="0"/>
              <a:t>Jaren zeventig: Wereldomroep op camping</a:t>
            </a:r>
          </a:p>
          <a:p>
            <a:r>
              <a:rPr lang="nl-NL" dirty="0"/>
              <a:t>Jaren tachtig:</a:t>
            </a:r>
          </a:p>
          <a:p>
            <a:pPr lvl="1"/>
            <a:r>
              <a:rPr lang="nl-NL" dirty="0"/>
              <a:t>Val van de Muur</a:t>
            </a:r>
          </a:p>
        </p:txBody>
      </p:sp>
    </p:spTree>
    <p:extLst>
      <p:ext uri="{BB962C8B-B14F-4D97-AF65-F5344CB8AC3E}">
        <p14:creationId xmlns:p14="http://schemas.microsoft.com/office/powerpoint/2010/main" val="1869151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4904"/>
            <a:ext cx="5112568" cy="38344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BX660X (1946)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Prijs</a:t>
            </a:r>
            <a:r>
              <a:rPr lang="en-US" dirty="0"/>
              <a:t> </a:t>
            </a:r>
            <a:r>
              <a:rPr lang="en-US" dirty="0" err="1"/>
              <a:t>fl</a:t>
            </a:r>
            <a:r>
              <a:rPr lang="en-US" dirty="0"/>
              <a:t> 510, </a:t>
            </a:r>
            <a:r>
              <a:rPr lang="en-US" dirty="0" err="1"/>
              <a:t>beurs</a:t>
            </a:r>
            <a:r>
              <a:rPr lang="en-US" dirty="0"/>
              <a:t> 2018: 3 euro</a:t>
            </a:r>
          </a:p>
          <a:p>
            <a:r>
              <a:rPr lang="en-US" dirty="0"/>
              <a:t>KG radio </a:t>
            </a:r>
            <a:r>
              <a:rPr lang="en-US" dirty="0" err="1"/>
              <a:t>maken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6-voudige C</a:t>
            </a:r>
          </a:p>
          <a:p>
            <a:r>
              <a:rPr lang="en-US" dirty="0" err="1"/>
              <a:t>Voortrap</a:t>
            </a:r>
            <a:r>
              <a:rPr lang="en-US" dirty="0"/>
              <a:t> EF22</a:t>
            </a:r>
          </a:p>
          <a:p>
            <a:r>
              <a:rPr lang="en-US" dirty="0"/>
              <a:t>L M 3xK, 6-23MHz</a:t>
            </a:r>
            <a:br>
              <a:rPr lang="en-US" dirty="0"/>
            </a:br>
            <a:r>
              <a:rPr lang="en-US" dirty="0"/>
              <a:t>BX665X: M T 3xK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6182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Gebruik</a:t>
            </a:r>
            <a:r>
              <a:rPr lang="en-US" dirty="0"/>
              <a:t> van </a:t>
            </a:r>
            <a:r>
              <a:rPr lang="en-US" dirty="0" err="1"/>
              <a:t>dit</a:t>
            </a:r>
            <a:r>
              <a:rPr lang="en-US" dirty="0"/>
              <a:t> model?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016" y="1395190"/>
            <a:ext cx="4307904" cy="5188172"/>
          </a:xfrm>
        </p:spPr>
        <p:txBody>
          <a:bodyPr>
            <a:normAutofit/>
          </a:bodyPr>
          <a:lstStyle/>
          <a:p>
            <a:r>
              <a:rPr lang="nl-NL" dirty="0"/>
              <a:t>In je tuin luisteren en bier drinken BX665X</a:t>
            </a:r>
          </a:p>
          <a:p>
            <a:r>
              <a:rPr lang="nl-NL" dirty="0" err="1"/>
              <a:t>Biggles</a:t>
            </a:r>
            <a:r>
              <a:rPr lang="nl-NL" dirty="0"/>
              <a:t>-gehalte</a:t>
            </a:r>
          </a:p>
          <a:p>
            <a:r>
              <a:rPr lang="nl-NL" dirty="0"/>
              <a:t>Ontbrekend:</a:t>
            </a:r>
          </a:p>
          <a:p>
            <a:pPr lvl="1"/>
            <a:r>
              <a:rPr lang="nl-NL" dirty="0"/>
              <a:t>Voeding</a:t>
            </a:r>
          </a:p>
          <a:p>
            <a:pPr lvl="1"/>
            <a:r>
              <a:rPr lang="nl-NL" dirty="0"/>
              <a:t>MF &amp; LF deel</a:t>
            </a:r>
          </a:p>
          <a:p>
            <a:pPr lvl="1"/>
            <a:r>
              <a:rPr lang="nl-NL" dirty="0"/>
              <a:t>Schaal</a:t>
            </a:r>
          </a:p>
          <a:p>
            <a:pPr lvl="1"/>
            <a:r>
              <a:rPr lang="nl-NL" dirty="0"/>
              <a:t>Speaker</a:t>
            </a:r>
          </a:p>
          <a:p>
            <a:pPr lvl="1"/>
            <a:r>
              <a:rPr lang="nl-NL" dirty="0"/>
              <a:t>Kast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4" y="1268760"/>
            <a:ext cx="3965451" cy="54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56" y="1484784"/>
            <a:ext cx="5581225" cy="52199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Bandspreiding</a:t>
            </a:r>
            <a:r>
              <a:rPr lang="en-US" dirty="0"/>
              <a:t> op KG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en-US" dirty="0"/>
              <a:t>3x KG, elk met 2 </a:t>
            </a:r>
            <a:r>
              <a:rPr lang="en-US" dirty="0" err="1"/>
              <a:t>omroepbanden</a:t>
            </a:r>
            <a:endParaRPr lang="en-US" dirty="0"/>
          </a:p>
          <a:p>
            <a:r>
              <a:rPr lang="en-US" dirty="0" err="1"/>
              <a:t>Speciale</a:t>
            </a:r>
            <a:r>
              <a:rPr lang="en-US" dirty="0"/>
              <a:t> KG </a:t>
            </a:r>
            <a:br>
              <a:rPr lang="en-US" dirty="0"/>
            </a:br>
            <a:r>
              <a:rPr lang="en-US" dirty="0" err="1"/>
              <a:t>varco</a:t>
            </a:r>
            <a:r>
              <a:rPr lang="nl-NL" dirty="0"/>
              <a:t>, gespreid verloop</a:t>
            </a:r>
          </a:p>
          <a:p>
            <a:r>
              <a:rPr lang="en-US" dirty="0"/>
              <a:t>6-voudige C</a:t>
            </a:r>
          </a:p>
        </p:txBody>
      </p:sp>
    </p:spTree>
    <p:extLst>
      <p:ext uri="{BB962C8B-B14F-4D97-AF65-F5344CB8AC3E}">
        <p14:creationId xmlns:p14="http://schemas.microsoft.com/office/powerpoint/2010/main" val="3729807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EEA44-18AE-47D8-9FA5-80B781BFB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/>
              <a:t>Meting aan bandspreiding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97AD6D8-63C6-4683-90D3-8A4E83B93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9" y="1268760"/>
            <a:ext cx="5115988" cy="531460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F637DE3-089B-489A-9647-ABAF0795F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3" y="3068960"/>
            <a:ext cx="3821773" cy="286633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3DFD08F-0E1E-451B-9AFC-A1C31FF68D3C}"/>
              </a:ext>
            </a:extLst>
          </p:cNvPr>
          <p:cNvSpPr txBox="1">
            <a:spLocks/>
          </p:cNvSpPr>
          <p:nvPr/>
        </p:nvSpPr>
        <p:spPr>
          <a:xfrm>
            <a:off x="251520" y="1385392"/>
            <a:ext cx="3821773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Hulpchassis TA7642 &amp; TDA7297</a:t>
            </a:r>
          </a:p>
          <a:p>
            <a:r>
              <a:rPr lang="nl-NL" dirty="0" err="1"/>
              <a:t>Cymometer</a:t>
            </a:r>
            <a:r>
              <a:rPr lang="nl-NL" dirty="0"/>
              <a:t>, LS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13m &amp; 21m</a:t>
            </a:r>
          </a:p>
        </p:txBody>
      </p:sp>
    </p:spTree>
    <p:extLst>
      <p:ext uri="{BB962C8B-B14F-4D97-AF65-F5344CB8AC3E}">
        <p14:creationId xmlns:p14="http://schemas.microsoft.com/office/powerpoint/2010/main" val="476391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B6289-C5FE-4A95-BF04-7F92EB99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/>
          <a:lstStyle/>
          <a:p>
            <a:r>
              <a:rPr lang="nl-NL" dirty="0"/>
              <a:t>Kastje erom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1A58A6-0055-48BF-A430-3C2469572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Inbouw in oude LS</a:t>
            </a:r>
          </a:p>
          <a:p>
            <a:r>
              <a:rPr lang="nl-NL" dirty="0"/>
              <a:t>Of kast met ruitje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6FC435-E140-4B5F-A001-5044AE1F2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08" y="620688"/>
            <a:ext cx="3727111" cy="32524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74C440-51F1-4C5B-8DBE-DA05B6329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683024" cy="35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15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556792"/>
            <a:ext cx="3960440" cy="4525963"/>
          </a:xfrm>
        </p:spPr>
        <p:txBody>
          <a:bodyPr/>
          <a:lstStyle/>
          <a:p>
            <a:r>
              <a:rPr lang="en-US" dirty="0"/>
              <a:t>Ph BX480A</a:t>
            </a:r>
          </a:p>
          <a:p>
            <a:r>
              <a:rPr lang="en-US" dirty="0" err="1"/>
              <a:t>Sloper</a:t>
            </a:r>
            <a:endParaRPr lang="en-US" dirty="0"/>
          </a:p>
          <a:p>
            <a:r>
              <a:rPr lang="en-US" dirty="0"/>
              <a:t>Ph BX660X tuner</a:t>
            </a:r>
          </a:p>
          <a:p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860032" y="1556792"/>
            <a:ext cx="3960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Eddystone</a:t>
            </a:r>
            <a:r>
              <a:rPr lang="en-US" dirty="0"/>
              <a:t> 870A</a:t>
            </a:r>
          </a:p>
          <a:p>
            <a:r>
              <a:rPr lang="en-US" dirty="0" err="1"/>
              <a:t>Erres</a:t>
            </a:r>
            <a:r>
              <a:rPr lang="en-US" dirty="0"/>
              <a:t> KY504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390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Populariteit</a:t>
            </a:r>
            <a:r>
              <a:rPr lang="en-US" dirty="0"/>
              <a:t> van Korte Golf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Eind jaren '40 was het beluisteren van de korte golf banden populair (hupse.eu)</a:t>
            </a:r>
          </a:p>
          <a:p>
            <a:r>
              <a:rPr lang="en-US" dirty="0" err="1"/>
              <a:t>Nodig</a:t>
            </a:r>
            <a:r>
              <a:rPr lang="en-US" dirty="0"/>
              <a:t>: </a:t>
            </a:r>
            <a:r>
              <a:rPr lang="en-US" dirty="0" err="1"/>
              <a:t>kleinere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spoelen</a:t>
            </a:r>
            <a:r>
              <a:rPr lang="en-US" dirty="0"/>
              <a:t> in je</a:t>
            </a:r>
            <a:br>
              <a:rPr lang="en-US" dirty="0"/>
            </a:br>
            <a:r>
              <a:rPr lang="en-US" dirty="0" err="1"/>
              <a:t>omroepdoos</a:t>
            </a:r>
            <a:r>
              <a:rPr lang="en-US" dirty="0"/>
              <a:t> ??</a:t>
            </a:r>
          </a:p>
          <a:p>
            <a:r>
              <a:rPr lang="en-US" dirty="0" err="1"/>
              <a:t>Beperkingen</a:t>
            </a:r>
            <a:r>
              <a:rPr lang="en-US" dirty="0"/>
              <a:t> van </a:t>
            </a:r>
            <a:br>
              <a:rPr lang="en-US" dirty="0"/>
            </a:b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6A6F488-66BD-46D4-B508-7C0D16EA2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43122"/>
            <a:ext cx="5110584" cy="38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6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Populariteit</a:t>
            </a:r>
            <a:r>
              <a:rPr lang="en-US" dirty="0"/>
              <a:t> van Korte Golf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860"/>
          </a:xfrm>
        </p:spPr>
        <p:txBody>
          <a:bodyPr>
            <a:normAutofit/>
          </a:bodyPr>
          <a:lstStyle/>
          <a:p>
            <a:r>
              <a:rPr lang="nl-NL" dirty="0"/>
              <a:t>Eind jaren '40 was het beluisteren van de korte golf banden populair (hupse.eu)</a:t>
            </a:r>
          </a:p>
          <a:p>
            <a:r>
              <a:rPr lang="en-US" dirty="0" err="1"/>
              <a:t>Nodig</a:t>
            </a:r>
            <a:r>
              <a:rPr lang="en-US" dirty="0"/>
              <a:t>: </a:t>
            </a:r>
            <a:r>
              <a:rPr lang="en-US" dirty="0" err="1"/>
              <a:t>kleinere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spoelen</a:t>
            </a:r>
            <a:r>
              <a:rPr lang="en-US" dirty="0"/>
              <a:t> in je</a:t>
            </a:r>
            <a:br>
              <a:rPr lang="en-US" dirty="0"/>
            </a:br>
            <a:r>
              <a:rPr lang="en-US" dirty="0" err="1"/>
              <a:t>omroepdoos</a:t>
            </a:r>
            <a:r>
              <a:rPr lang="en-US" dirty="0"/>
              <a:t> ??</a:t>
            </a:r>
          </a:p>
          <a:p>
            <a:r>
              <a:rPr lang="en-US" dirty="0" err="1"/>
              <a:t>Beperkingen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Bandbreedte</a:t>
            </a:r>
            <a:endParaRPr lang="en-US" dirty="0"/>
          </a:p>
          <a:p>
            <a:pPr lvl="1"/>
            <a:r>
              <a:rPr lang="en-US" dirty="0" err="1"/>
              <a:t>Dekking</a:t>
            </a:r>
            <a:endParaRPr lang="en-US" dirty="0"/>
          </a:p>
          <a:p>
            <a:pPr lvl="1"/>
            <a:r>
              <a:rPr lang="en-US" dirty="0" err="1"/>
              <a:t>Afstemprecisie</a:t>
            </a: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6A6F488-66BD-46D4-B508-7C0D16EA2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43122"/>
            <a:ext cx="5110584" cy="38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die </a:t>
            </a:r>
            <a:r>
              <a:rPr lang="en-US" dirty="0" err="1"/>
              <a:t>belangstelling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US" dirty="0"/>
              <a:t>Begin </a:t>
            </a:r>
            <a:r>
              <a:rPr lang="en-US" dirty="0" err="1"/>
              <a:t>jaren</a:t>
            </a:r>
            <a:r>
              <a:rPr lang="en-US" dirty="0"/>
              <a:t> 40: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internationale</a:t>
            </a:r>
            <a:r>
              <a:rPr lang="en-US" dirty="0"/>
              <a:t> </a:t>
            </a:r>
            <a:r>
              <a:rPr lang="en-US" dirty="0" err="1"/>
              <a:t>reizen</a:t>
            </a:r>
            <a:endParaRPr lang="en-US" dirty="0"/>
          </a:p>
          <a:p>
            <a:r>
              <a:rPr lang="en-US" dirty="0" err="1"/>
              <a:t>Techniek</a:t>
            </a:r>
            <a:r>
              <a:rPr lang="en-US" dirty="0"/>
              <a:t>: ECH21, </a:t>
            </a:r>
            <a:r>
              <a:rPr lang="en-US" dirty="0" err="1"/>
              <a:t>betere</a:t>
            </a:r>
            <a:r>
              <a:rPr lang="en-US" dirty="0"/>
              <a:t> </a:t>
            </a:r>
            <a:r>
              <a:rPr lang="en-US" dirty="0" err="1"/>
              <a:t>toestellen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 err="1"/>
              <a:t>Zonnevlekken</a:t>
            </a:r>
            <a:br>
              <a:rPr lang="en-US" dirty="0"/>
            </a:br>
            <a:r>
              <a:rPr lang="en-US" dirty="0" err="1"/>
              <a:t>hoog</a:t>
            </a:r>
            <a:r>
              <a:rPr lang="en-US" dirty="0"/>
              <a:t> 1947-49</a:t>
            </a:r>
          </a:p>
          <a:p>
            <a:r>
              <a:rPr lang="en-US" dirty="0" err="1"/>
              <a:t>Toestellen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ExPats</a:t>
            </a:r>
            <a:r>
              <a:rPr lang="en-US" dirty="0"/>
              <a:t>: </a:t>
            </a:r>
            <a:r>
              <a:rPr lang="en-US" dirty="0" err="1"/>
              <a:t>Emigratie</a:t>
            </a:r>
            <a:endParaRPr lang="en-US" dirty="0"/>
          </a:p>
          <a:p>
            <a:r>
              <a:rPr lang="en-US" dirty="0" err="1"/>
              <a:t>Internationale</a:t>
            </a:r>
            <a:r>
              <a:rPr lang="en-US" dirty="0"/>
              <a:t> </a:t>
            </a:r>
            <a:r>
              <a:rPr lang="en-US" dirty="0" err="1"/>
              <a:t>Kortegolf-uitzendingen</a:t>
            </a:r>
            <a:endParaRPr lang="en-US" dirty="0"/>
          </a:p>
          <a:p>
            <a:r>
              <a:rPr lang="en-US" dirty="0" err="1"/>
              <a:t>Er</a:t>
            </a:r>
            <a:r>
              <a:rPr lang="en-US" dirty="0"/>
              <a:t> was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TV!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91869"/>
            <a:ext cx="4975488" cy="174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7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01FD3A2-38DC-4B7A-B905-0B2AF7F45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96" y="1025387"/>
            <a:ext cx="4124325" cy="5753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AFF78E5-44BF-454C-8BBC-FFD43C08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Emigrantenverhalen: Henk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A35A63-4BA8-4AB7-922F-CE07EE093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Amroh</a:t>
            </a:r>
            <a:r>
              <a:rPr lang="nl-NL" dirty="0"/>
              <a:t> 4022, 1948</a:t>
            </a:r>
          </a:p>
          <a:p>
            <a:r>
              <a:rPr lang="nl-NL" dirty="0"/>
              <a:t>Drie banden L M K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69DA63-5EA0-4537-AB8A-356D9E191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4" y="4367274"/>
            <a:ext cx="3696032" cy="21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5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F1C55-BCC3-4BF0-9917-2210C689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6712"/>
          </a:xfrm>
        </p:spPr>
        <p:txBody>
          <a:bodyPr>
            <a:normAutofit/>
          </a:bodyPr>
          <a:lstStyle/>
          <a:p>
            <a:r>
              <a:rPr lang="nl-NL" dirty="0"/>
              <a:t>Naar Brisbane (1959)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FD19EC-5D9B-4B92-95CC-59E8C06CA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E7A8FC8-1052-4189-91A4-2B5AD1416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124"/>
            <a:ext cx="9144000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722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1169</Words>
  <Application>Microsoft Office PowerPoint</Application>
  <PresentationFormat>Diavoorstelling (4:3)</PresentationFormat>
  <Paragraphs>290</Paragraphs>
  <Slides>45</Slides>
  <Notes>0</Notes>
  <HiddenSlides>5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48" baseType="lpstr">
      <vt:lpstr>Arial</vt:lpstr>
      <vt:lpstr>Calibri</vt:lpstr>
      <vt:lpstr>Kantoorthema</vt:lpstr>
      <vt:lpstr>Kortegolf in de Jaren Vijftig</vt:lpstr>
      <vt:lpstr>Inhoud van de lezing</vt:lpstr>
      <vt:lpstr>1. Kortegolf door de jaren</vt:lpstr>
      <vt:lpstr>Korte golf: Bloeitijd</vt:lpstr>
      <vt:lpstr>Populariteit van Korte Golf</vt:lpstr>
      <vt:lpstr>Populariteit van Korte Golf</vt:lpstr>
      <vt:lpstr>Waarom die belangstelling?</vt:lpstr>
      <vt:lpstr>Emigrantenverhalen: Henk</vt:lpstr>
      <vt:lpstr>Naar Brisbane (1959)</vt:lpstr>
      <vt:lpstr>Zondagmiddag: Wereldomroep</vt:lpstr>
      <vt:lpstr>Korte golf op de Camping</vt:lpstr>
      <vt:lpstr>2. Philips: Multiband Kortegolf</vt:lpstr>
      <vt:lpstr>Tot 1950: jaarlijks meerdere typen</vt:lpstr>
      <vt:lpstr>Betekenis letters</vt:lpstr>
      <vt:lpstr>Boomgrens, banden en buizen</vt:lpstr>
      <vt:lpstr>Kenmerken Tropentoestel</vt:lpstr>
      <vt:lpstr>Tropenband</vt:lpstr>
      <vt:lpstr>3. Concurrentie</vt:lpstr>
      <vt:lpstr>KG Dekking: volledig of banden</vt:lpstr>
      <vt:lpstr>Eddystone: Scheepsontvanger</vt:lpstr>
      <vt:lpstr>Latere Eddystone: 870A (1962)</vt:lpstr>
      <vt:lpstr>4. Weetjes over Philips</vt:lpstr>
      <vt:lpstr>BX591A en BX594A</vt:lpstr>
      <vt:lpstr>4- en 5-typen: Multischaal</vt:lpstr>
      <vt:lpstr>Golflengte-lineaire Schaal</vt:lpstr>
      <vt:lpstr>6-typen: Glazenwasserschaal</vt:lpstr>
      <vt:lpstr>Internationaal</vt:lpstr>
      <vt:lpstr>Repareren Philipstoestellen</vt:lpstr>
      <vt:lpstr>B- en de motorboot</vt:lpstr>
      <vt:lpstr>5. Spoetnik</vt:lpstr>
      <vt:lpstr>Spoetnik zender</vt:lpstr>
      <vt:lpstr>Was de Spoetnik te horen?</vt:lpstr>
      <vt:lpstr>PowerPoint-presentatie</vt:lpstr>
      <vt:lpstr>6. Toestellen</vt:lpstr>
      <vt:lpstr>BX480A</vt:lpstr>
      <vt:lpstr>Binnenin: 3 verschillen met origineel</vt:lpstr>
      <vt:lpstr>Ruil voor schilderij</vt:lpstr>
      <vt:lpstr>Sloper: Counter-experiment</vt:lpstr>
      <vt:lpstr>Beetje knutselen met ouwe meuk</vt:lpstr>
      <vt:lpstr>BX660X (1946)</vt:lpstr>
      <vt:lpstr>Gebruik van dit model?</vt:lpstr>
      <vt:lpstr>Bandspreiding op KG</vt:lpstr>
      <vt:lpstr>Meting aan bandspreiding</vt:lpstr>
      <vt:lpstr>Kastje erom</vt:lpstr>
      <vt:lpstr>Meenemen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Philips Kortegolf-toestellen (tot 1950)</dc:title>
  <dc:creator>Gerard</dc:creator>
  <cp:lastModifiedBy>Gerard</cp:lastModifiedBy>
  <cp:revision>66</cp:revision>
  <dcterms:created xsi:type="dcterms:W3CDTF">2019-02-14T18:03:39Z</dcterms:created>
  <dcterms:modified xsi:type="dcterms:W3CDTF">2020-07-08T13:22:15Z</dcterms:modified>
</cp:coreProperties>
</file>