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4" r:id="rId6"/>
    <p:sldId id="271" r:id="rId7"/>
    <p:sldId id="285" r:id="rId8"/>
    <p:sldId id="270" r:id="rId9"/>
    <p:sldId id="272" r:id="rId10"/>
    <p:sldId id="259" r:id="rId11"/>
    <p:sldId id="263" r:id="rId12"/>
    <p:sldId id="264" r:id="rId13"/>
    <p:sldId id="265" r:id="rId14"/>
    <p:sldId id="286" r:id="rId15"/>
    <p:sldId id="266" r:id="rId16"/>
    <p:sldId id="281" r:id="rId17"/>
    <p:sldId id="273" r:id="rId18"/>
    <p:sldId id="267" r:id="rId19"/>
    <p:sldId id="269" r:id="rId20"/>
    <p:sldId id="282" r:id="rId21"/>
    <p:sldId id="268" r:id="rId22"/>
    <p:sldId id="260" r:id="rId23"/>
    <p:sldId id="278" r:id="rId24"/>
    <p:sldId id="275" r:id="rId25"/>
    <p:sldId id="279" r:id="rId26"/>
    <p:sldId id="276" r:id="rId27"/>
    <p:sldId id="280" r:id="rId28"/>
    <p:sldId id="277" r:id="rId29"/>
    <p:sldId id="261" r:id="rId30"/>
    <p:sldId id="287" r:id="rId31"/>
    <p:sldId id="283" r:id="rId32"/>
    <p:sldId id="284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7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66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72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5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0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50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25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14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77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6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62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67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B159-A9CB-4C9E-AC99-E0CE41442744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9CD5-F3F2-4DF4-82BE-9ED5558C5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84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Wisselspann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en-US" dirty="0"/>
              <a:t>Late </a:t>
            </a:r>
            <a:r>
              <a:rPr lang="en-US" dirty="0" err="1"/>
              <a:t>Uutjes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1520" y="4509120"/>
            <a:ext cx="35210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RC 5 </a:t>
            </a:r>
            <a:r>
              <a:rPr lang="en-US" dirty="0" err="1"/>
              <a:t>sep</a:t>
            </a:r>
            <a:r>
              <a:rPr lang="en-US" dirty="0"/>
              <a:t> 2017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Theorie</a:t>
            </a:r>
            <a:r>
              <a:rPr lang="en-US" dirty="0"/>
              <a:t>: </a:t>
            </a:r>
            <a:r>
              <a:rPr lang="en-US" dirty="0" err="1"/>
              <a:t>Serievoeding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/>
              <a:t>Vaak</a:t>
            </a:r>
            <a:r>
              <a:rPr lang="en-US" dirty="0"/>
              <a:t>: </a:t>
            </a:r>
            <a:r>
              <a:rPr lang="en-US" dirty="0" err="1"/>
              <a:t>Parallelvoeding</a:t>
            </a:r>
            <a:r>
              <a:rPr lang="en-US" dirty="0"/>
              <a:t> (via </a:t>
            </a:r>
            <a:r>
              <a:rPr lang="en-US" dirty="0" err="1"/>
              <a:t>trafo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Lichtnet</a:t>
            </a:r>
            <a:r>
              <a:rPr lang="en-US" dirty="0"/>
              <a:t>=230V, K=2V, E=6,3V, A=4V, F=12,6V, …</a:t>
            </a:r>
          </a:p>
          <a:p>
            <a:r>
              <a:rPr lang="en-US" dirty="0" err="1"/>
              <a:t>Gelijke</a:t>
            </a:r>
            <a:r>
              <a:rPr lang="en-US" dirty="0"/>
              <a:t> SPANNING, </a:t>
            </a:r>
            <a:r>
              <a:rPr lang="en-US" dirty="0">
                <a:solidFill>
                  <a:srgbClr val="FF0000"/>
                </a:solidFill>
              </a:rPr>
              <a:t>P = 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/R</a:t>
            </a:r>
          </a:p>
          <a:p>
            <a:r>
              <a:rPr lang="en-US" dirty="0"/>
              <a:t>Meer </a:t>
            </a:r>
            <a:r>
              <a:rPr lang="en-US" dirty="0" err="1"/>
              <a:t>vermogen</a:t>
            </a:r>
            <a:r>
              <a:rPr lang="en-US" dirty="0"/>
              <a:t> is </a:t>
            </a:r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/>
              <a:t>weerstand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133668"/>
            <a:ext cx="7649759" cy="23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Serievoeding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/>
              <a:t>Alles</a:t>
            </a:r>
            <a:r>
              <a:rPr lang="en-US" dirty="0"/>
              <a:t> in 1 </a:t>
            </a:r>
            <a:r>
              <a:rPr lang="en-US" dirty="0" err="1"/>
              <a:t>keten</a:t>
            </a:r>
            <a:r>
              <a:rPr lang="en-US" dirty="0"/>
              <a:t> (</a:t>
            </a:r>
            <a:r>
              <a:rPr lang="en-US" dirty="0" err="1"/>
              <a:t>kerstboomlampjes</a:t>
            </a:r>
            <a:r>
              <a:rPr lang="en-US" dirty="0"/>
              <a:t>)</a:t>
            </a:r>
          </a:p>
          <a:p>
            <a:r>
              <a:rPr lang="en-US" dirty="0" err="1"/>
              <a:t>Gelijke</a:t>
            </a:r>
            <a:r>
              <a:rPr lang="en-US" dirty="0"/>
              <a:t> STROOM: </a:t>
            </a:r>
            <a:br>
              <a:rPr lang="en-US" dirty="0"/>
            </a:br>
            <a:r>
              <a:rPr lang="en-US" dirty="0"/>
              <a:t>U=100mA, </a:t>
            </a:r>
            <a:br>
              <a:rPr lang="en-US" dirty="0"/>
            </a:br>
            <a:r>
              <a:rPr lang="en-US" dirty="0"/>
              <a:t>H=150mA (USA), </a:t>
            </a:r>
            <a:br>
              <a:rPr lang="en-US" dirty="0"/>
            </a:br>
            <a:r>
              <a:rPr lang="en-US" dirty="0"/>
              <a:t>P=300mA (TV),</a:t>
            </a:r>
            <a:br>
              <a:rPr lang="en-US" dirty="0"/>
            </a:br>
            <a:r>
              <a:rPr lang="en-US" dirty="0"/>
              <a:t>C=200mA</a:t>
            </a:r>
          </a:p>
          <a:p>
            <a:r>
              <a:rPr lang="en-US" dirty="0"/>
              <a:t>Nu </a:t>
            </a:r>
            <a:r>
              <a:rPr lang="en-US" dirty="0">
                <a:solidFill>
                  <a:srgbClr val="FF0000"/>
                </a:solidFill>
              </a:rPr>
              <a:t>P = I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*R </a:t>
            </a:r>
            <a:endParaRPr lang="en-US" dirty="0"/>
          </a:p>
          <a:p>
            <a:r>
              <a:rPr lang="en-US" dirty="0"/>
              <a:t>Meer </a:t>
            </a:r>
            <a:r>
              <a:rPr lang="en-US" dirty="0" err="1"/>
              <a:t>vermogen</a:t>
            </a:r>
            <a:r>
              <a:rPr lang="en-US" dirty="0"/>
              <a:t> is GROTERE </a:t>
            </a:r>
            <a:r>
              <a:rPr lang="en-US" dirty="0" err="1"/>
              <a:t>weerstand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Onderbreking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alles</a:t>
            </a:r>
            <a:r>
              <a:rPr lang="en-US" dirty="0">
                <a:solidFill>
                  <a:srgbClr val="002060"/>
                </a:solidFill>
              </a:rPr>
              <a:t> UIT!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824536" cy="27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3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Opwarmperikelen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weerstand</a:t>
            </a:r>
            <a:r>
              <a:rPr lang="en-US" dirty="0"/>
              <a:t> is </a:t>
            </a:r>
            <a:r>
              <a:rPr lang="en-US" dirty="0" err="1"/>
              <a:t>temperatuurafhankelijk</a:t>
            </a:r>
            <a:endParaRPr lang="en-US" dirty="0"/>
          </a:p>
          <a:p>
            <a:r>
              <a:rPr lang="en-US" dirty="0" err="1"/>
              <a:t>Ongelijke</a:t>
            </a:r>
            <a:r>
              <a:rPr lang="en-US" dirty="0"/>
              <a:t> start</a:t>
            </a:r>
          </a:p>
          <a:p>
            <a:r>
              <a:rPr lang="en-US" dirty="0" err="1"/>
              <a:t>Vermogen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11W</a:t>
            </a:r>
          </a:p>
          <a:p>
            <a:endParaRPr lang="en-US" dirty="0"/>
          </a:p>
          <a:p>
            <a:r>
              <a:rPr lang="en-US" dirty="0" err="1"/>
              <a:t>Weerstand</a:t>
            </a:r>
            <a:r>
              <a:rPr lang="en-US" dirty="0"/>
              <a:t> </a:t>
            </a:r>
            <a:r>
              <a:rPr lang="en-US" dirty="0" err="1"/>
              <a:t>koud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      ???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91" y="2492896"/>
            <a:ext cx="472634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Opwarmperikelen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weerstand</a:t>
            </a:r>
            <a:r>
              <a:rPr lang="en-US" dirty="0"/>
              <a:t> is </a:t>
            </a:r>
            <a:r>
              <a:rPr lang="en-US" dirty="0" err="1"/>
              <a:t>temperatuurafhankelijk</a:t>
            </a:r>
            <a:endParaRPr lang="en-US" dirty="0"/>
          </a:p>
          <a:p>
            <a:r>
              <a:rPr lang="en-US" dirty="0" err="1"/>
              <a:t>Ongelijke</a:t>
            </a:r>
            <a:r>
              <a:rPr lang="en-US" dirty="0"/>
              <a:t> start</a:t>
            </a:r>
          </a:p>
          <a:p>
            <a:r>
              <a:rPr lang="en-US" dirty="0" err="1"/>
              <a:t>Vermogen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11W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Weerstand</a:t>
            </a:r>
            <a:r>
              <a:rPr lang="en-US" dirty="0"/>
              <a:t> </a:t>
            </a:r>
            <a:r>
              <a:rPr lang="en-US" dirty="0" err="1"/>
              <a:t>koud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Minder </a:t>
            </a:r>
            <a:r>
              <a:rPr lang="en-US" dirty="0" err="1"/>
              <a:t>dan</a:t>
            </a:r>
            <a:r>
              <a:rPr lang="en-US" dirty="0"/>
              <a:t> 1/10!</a:t>
            </a:r>
            <a:br>
              <a:rPr lang="nl-NL" dirty="0"/>
            </a:br>
            <a:r>
              <a:rPr lang="nl-NL" dirty="0"/>
              <a:t>Ca 100</a:t>
            </a:r>
            <a:r>
              <a:rPr lang="el-GR" dirty="0"/>
              <a:t>Ω</a:t>
            </a:r>
            <a:endParaRPr lang="en-US" dirty="0"/>
          </a:p>
          <a:p>
            <a:r>
              <a:rPr lang="en-US" dirty="0" err="1"/>
              <a:t>Opstartstroom</a:t>
            </a:r>
            <a:r>
              <a:rPr lang="en-US" dirty="0"/>
              <a:t> 1A, </a:t>
            </a:r>
            <a:r>
              <a:rPr lang="en-US" dirty="0" err="1"/>
              <a:t>lampjes</a:t>
            </a:r>
            <a:r>
              <a:rPr lang="en-US" dirty="0"/>
              <a:t> </a:t>
            </a:r>
            <a:r>
              <a:rPr lang="en-US" dirty="0" err="1"/>
              <a:t>kaduuk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91" y="2492896"/>
            <a:ext cx="472634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7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Lampje in B+ 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Philips 208U</a:t>
            </a:r>
          </a:p>
          <a:p>
            <a:r>
              <a:rPr lang="nl-NL" dirty="0"/>
              <a:t>6V 50mA</a:t>
            </a:r>
          </a:p>
          <a:p>
            <a:r>
              <a:rPr lang="nl-NL" dirty="0"/>
              <a:t>Stroomcircuit!</a:t>
            </a:r>
          </a:p>
          <a:p>
            <a:r>
              <a:rPr lang="nl-NL" dirty="0"/>
              <a:t>Sterkere lamp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6V 0,5A </a:t>
            </a:r>
            <a:r>
              <a:rPr lang="en-US" dirty="0" err="1"/>
              <a:t>geeft</a:t>
            </a:r>
            <a:br>
              <a:rPr lang="en-US" dirty="0"/>
            </a:br>
            <a:r>
              <a:rPr lang="en-US" dirty="0"/>
              <a:t>minder </a:t>
            </a:r>
            <a:r>
              <a:rPr lang="en-US" dirty="0" err="1"/>
              <a:t>licht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(NFOR 1 </a:t>
            </a:r>
            <a:r>
              <a:rPr lang="en-US" dirty="0" err="1"/>
              <a:t>sep</a:t>
            </a:r>
            <a:r>
              <a:rPr lang="en-US" dirty="0"/>
              <a:t> 2017)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47" y="1484784"/>
            <a:ext cx="55516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Voorschakelweerstand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Aansluiten</a:t>
            </a:r>
            <a:r>
              <a:rPr lang="en-US" dirty="0"/>
              <a:t> op 230V via </a:t>
            </a:r>
            <a:r>
              <a:rPr lang="en-US" dirty="0">
                <a:solidFill>
                  <a:srgbClr val="FF0000"/>
                </a:solidFill>
              </a:rPr>
              <a:t>R1 = 1200</a:t>
            </a:r>
            <a:r>
              <a:rPr lang="el-GR" dirty="0">
                <a:solidFill>
                  <a:srgbClr val="FF0000"/>
                </a:solidFill>
              </a:rPr>
              <a:t> Ω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Extra </a:t>
            </a:r>
            <a:r>
              <a:rPr lang="en-US" dirty="0" err="1"/>
              <a:t>vermogen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P1 = 12W </a:t>
            </a:r>
            <a:r>
              <a:rPr lang="en-US" dirty="0"/>
              <a:t>(</a:t>
            </a:r>
            <a:r>
              <a:rPr lang="en-US" dirty="0" err="1"/>
              <a:t>autotrafo</a:t>
            </a:r>
            <a:r>
              <a:rPr lang="en-US" dirty="0"/>
              <a:t> in 6 </a:t>
            </a:r>
            <a:r>
              <a:rPr lang="en-US" dirty="0" err="1"/>
              <a:t>jr</a:t>
            </a:r>
            <a:r>
              <a:rPr lang="en-US" dirty="0"/>
              <a:t>!)</a:t>
            </a:r>
          </a:p>
          <a:p>
            <a:r>
              <a:rPr lang="en-US" dirty="0" err="1"/>
              <a:t>Kosten</a:t>
            </a:r>
            <a:r>
              <a:rPr lang="en-US" dirty="0"/>
              <a:t>, </a:t>
            </a:r>
            <a:r>
              <a:rPr lang="en-US" dirty="0" err="1"/>
              <a:t>hitte</a:t>
            </a:r>
            <a:r>
              <a:rPr lang="en-US" dirty="0"/>
              <a:t>, </a:t>
            </a:r>
            <a:r>
              <a:rPr lang="en-US" dirty="0" err="1"/>
              <a:t>gevaar</a:t>
            </a:r>
            <a:r>
              <a:rPr lang="en-US" dirty="0"/>
              <a:t>(?)</a:t>
            </a:r>
          </a:p>
          <a:p>
            <a:r>
              <a:rPr lang="en-US" dirty="0" err="1"/>
              <a:t>Opstart</a:t>
            </a:r>
            <a:r>
              <a:rPr lang="en-US" dirty="0"/>
              <a:t> 177mA,</a:t>
            </a:r>
            <a:br>
              <a:rPr lang="en-US" dirty="0"/>
            </a:br>
            <a:r>
              <a:rPr lang="en-US" dirty="0" err="1"/>
              <a:t>lampjes</a:t>
            </a:r>
            <a:r>
              <a:rPr lang="en-US" dirty="0"/>
              <a:t> </a:t>
            </a:r>
            <a:r>
              <a:rPr lang="en-US" dirty="0" err="1"/>
              <a:t>kaduuk</a:t>
            </a:r>
            <a:r>
              <a:rPr lang="en-US" dirty="0"/>
              <a:t>.</a:t>
            </a:r>
          </a:p>
          <a:p>
            <a:r>
              <a:rPr lang="en-US" dirty="0" err="1"/>
              <a:t>Oplossing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NTC </a:t>
            </a:r>
            <a:r>
              <a:rPr lang="en-US" dirty="0" err="1"/>
              <a:t>erbij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429000"/>
            <a:ext cx="52965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</a:t>
            </a:r>
            <a:r>
              <a:rPr lang="en-US" dirty="0" err="1"/>
              <a:t>voeding</a:t>
            </a:r>
            <a:r>
              <a:rPr lang="en-US" dirty="0"/>
              <a:t> B3X81U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5041"/>
            <a:ext cx="8229600" cy="3976281"/>
          </a:xfrm>
        </p:spPr>
      </p:pic>
    </p:spTree>
    <p:extLst>
      <p:ext uri="{BB962C8B-B14F-4D97-AF65-F5344CB8AC3E}">
        <p14:creationId xmlns:p14="http://schemas.microsoft.com/office/powerpoint/2010/main" val="378477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is je radio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err="1"/>
              <a:t>Mogelijkheid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gelijkstroomvoeding</a:t>
            </a:r>
            <a:endParaRPr lang="en-US" dirty="0"/>
          </a:p>
          <a:p>
            <a:pPr lvl="1"/>
            <a:r>
              <a:rPr lang="en-US" dirty="0"/>
              <a:t>U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Universeel</a:t>
            </a:r>
            <a:endParaRPr lang="en-US" dirty="0"/>
          </a:p>
          <a:p>
            <a:pPr lvl="1"/>
            <a:r>
              <a:rPr lang="en-US" dirty="0" err="1"/>
              <a:t>Batterij</a:t>
            </a:r>
            <a:r>
              <a:rPr lang="en-US" dirty="0"/>
              <a:t>?  Radio </a:t>
            </a:r>
            <a:r>
              <a:rPr lang="en-US" dirty="0" err="1"/>
              <a:t>liefst</a:t>
            </a:r>
            <a:r>
              <a:rPr lang="en-US" dirty="0"/>
              <a:t> </a:t>
            </a:r>
            <a:r>
              <a:rPr lang="en-US" dirty="0" err="1"/>
              <a:t>zuiniger</a:t>
            </a:r>
            <a:r>
              <a:rPr lang="en-US" dirty="0"/>
              <a:t> (D-</a:t>
            </a:r>
            <a:r>
              <a:rPr lang="en-US" dirty="0" err="1"/>
              <a:t>buizen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Gelijkstroomnetten</a:t>
            </a:r>
            <a:r>
              <a:rPr lang="en-US" dirty="0"/>
              <a:t> nog … ?  Wikipedia:</a:t>
            </a:r>
            <a:br>
              <a:rPr lang="en-US" dirty="0"/>
            </a:br>
            <a:r>
              <a:rPr lang="nl-NL" i="1" dirty="0"/>
              <a:t>lichtnet levert overal ter wereld </a:t>
            </a:r>
            <a:r>
              <a:rPr lang="nl-NL" i="1" dirty="0">
                <a:hlinkClick r:id="rId2" tooltip="Wisselspanning"/>
              </a:rPr>
              <a:t>wisselspanning</a:t>
            </a:r>
            <a:endParaRPr lang="en-US" i="1" dirty="0"/>
          </a:p>
          <a:p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 is “</a:t>
            </a:r>
            <a:r>
              <a:rPr lang="en-US" dirty="0" err="1"/>
              <a:t>goedkoop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” (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trafo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Energie</a:t>
            </a:r>
            <a:r>
              <a:rPr lang="en-US" dirty="0"/>
              <a:t> in </a:t>
            </a:r>
            <a:r>
              <a:rPr lang="en-US" dirty="0" err="1"/>
              <a:t>serieweerstand</a:t>
            </a:r>
            <a:r>
              <a:rPr lang="en-US" dirty="0"/>
              <a:t> is </a:t>
            </a:r>
            <a:r>
              <a:rPr lang="en-US" dirty="0" err="1"/>
              <a:t>duur</a:t>
            </a:r>
            <a:endParaRPr lang="en-US" dirty="0"/>
          </a:p>
          <a:p>
            <a:pPr lvl="1"/>
            <a:r>
              <a:rPr lang="en-US" dirty="0" err="1"/>
              <a:t>Warmte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afgevoerd</a:t>
            </a:r>
            <a:endParaRPr lang="en-US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80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Voorschakeldiode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/>
              <a:t>Diode </a:t>
            </a:r>
            <a:r>
              <a:rPr lang="en-US" dirty="0" err="1"/>
              <a:t>halveert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): </a:t>
            </a:r>
            <a:r>
              <a:rPr lang="en-US" dirty="0">
                <a:solidFill>
                  <a:srgbClr val="FF0000"/>
                </a:solidFill>
              </a:rPr>
              <a:t>162V </a:t>
            </a:r>
            <a:r>
              <a:rPr lang="en-US" dirty="0"/>
              <a:t>(eff)</a:t>
            </a:r>
          </a:p>
          <a:p>
            <a:r>
              <a:rPr lang="en-US" dirty="0"/>
              <a:t>Nog R1 van </a:t>
            </a:r>
            <a:r>
              <a:rPr lang="en-US" dirty="0">
                <a:solidFill>
                  <a:srgbClr val="FF0000"/>
                </a:solidFill>
              </a:rPr>
              <a:t>520</a:t>
            </a:r>
            <a:r>
              <a:rPr lang="el-GR" dirty="0">
                <a:solidFill>
                  <a:srgbClr val="FF0000"/>
                </a:solidFill>
              </a:rPr>
              <a:t> Ω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P1 = 5,2W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Opstartstroom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260mA (eff)</a:t>
            </a:r>
          </a:p>
          <a:p>
            <a:r>
              <a:rPr lang="en-US" dirty="0" err="1"/>
              <a:t>Geen</a:t>
            </a:r>
            <a:r>
              <a:rPr lang="en-US" dirty="0"/>
              <a:t> DC </a:t>
            </a:r>
            <a:r>
              <a:rPr lang="en-US" dirty="0" err="1"/>
              <a:t>bedrijf</a:t>
            </a:r>
            <a:endParaRPr lang="en-US" dirty="0"/>
          </a:p>
          <a:p>
            <a:r>
              <a:rPr lang="en-US" dirty="0"/>
              <a:t>1N4007: ½ </a:t>
            </a:r>
            <a:r>
              <a:rPr lang="en-US" dirty="0" err="1"/>
              <a:t>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745844" cy="34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Voorschakelcondensator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395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C </a:t>
            </a:r>
            <a:r>
              <a:rPr lang="en-US" dirty="0" err="1"/>
              <a:t>neemt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 op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hitte</a:t>
            </a:r>
            <a:endParaRPr lang="en-US" dirty="0"/>
          </a:p>
          <a:p>
            <a:r>
              <a:rPr lang="en-US" dirty="0" err="1"/>
              <a:t>Goedkoop</a:t>
            </a:r>
            <a:r>
              <a:rPr lang="en-US" dirty="0"/>
              <a:t> &amp; </a:t>
            </a:r>
            <a:r>
              <a:rPr lang="en-US" dirty="0" err="1"/>
              <a:t>klein</a:t>
            </a:r>
            <a:endParaRPr lang="en-US" dirty="0"/>
          </a:p>
          <a:p>
            <a:r>
              <a:rPr lang="en-US" dirty="0" err="1"/>
              <a:t>Stroomstabilisatie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Opstartstroom</a:t>
            </a:r>
            <a:r>
              <a:rPr lang="en-US" dirty="0"/>
              <a:t> 114mA</a:t>
            </a:r>
          </a:p>
          <a:p>
            <a:r>
              <a:rPr lang="en-US" dirty="0"/>
              <a:t>Excel: </a:t>
            </a:r>
            <a:r>
              <a:rPr lang="en-US" dirty="0" err="1"/>
              <a:t>CapCalc</a:t>
            </a:r>
            <a:endParaRPr lang="en-US" dirty="0"/>
          </a:p>
          <a:p>
            <a:r>
              <a:rPr lang="en-US" dirty="0"/>
              <a:t>Element </a:t>
            </a:r>
            <a:r>
              <a:rPr lang="en-US" dirty="0" err="1"/>
              <a:t>weg</a:t>
            </a:r>
            <a:r>
              <a:rPr lang="en-US" dirty="0"/>
              <a:t>: </a:t>
            </a:r>
            <a:r>
              <a:rPr lang="en-US" dirty="0" err="1"/>
              <a:t>kortsluit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DC-</a:t>
            </a:r>
            <a:r>
              <a:rPr lang="en-US" dirty="0" err="1"/>
              <a:t>bedrijf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26272" cy="33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en-US" dirty="0" err="1"/>
              <a:t>Overzicht</a:t>
            </a:r>
            <a:r>
              <a:rPr lang="en-US" dirty="0"/>
              <a:t> Late </a:t>
            </a:r>
            <a:r>
              <a:rPr lang="en-US" dirty="0" err="1"/>
              <a:t>Uutjes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Context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Definities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Theorie</a:t>
            </a:r>
            <a:r>
              <a:rPr lang="en-US" dirty="0"/>
              <a:t>: </a:t>
            </a:r>
            <a:r>
              <a:rPr lang="en-US" dirty="0" err="1"/>
              <a:t>serievoeding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Schema (B0X19U)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B0X19U, B1X75U, B2X40U, B3X81U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44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lamp </a:t>
            </a:r>
            <a:r>
              <a:rPr lang="en-US" dirty="0" err="1"/>
              <a:t>voeding</a:t>
            </a:r>
            <a:r>
              <a:rPr lang="en-US" dirty="0"/>
              <a:t>: C </a:t>
            </a:r>
            <a:r>
              <a:rPr lang="en-US" dirty="0" err="1"/>
              <a:t>en</a:t>
            </a:r>
            <a:r>
              <a:rPr lang="en-US" dirty="0"/>
              <a:t> 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Diode </a:t>
            </a:r>
            <a:r>
              <a:rPr lang="en-US" dirty="0" err="1"/>
              <a:t>heeft</a:t>
            </a:r>
            <a:r>
              <a:rPr lang="en-US" dirty="0"/>
              <a:t> R=0!  </a:t>
            </a:r>
            <a:r>
              <a:rPr lang="en-US" dirty="0" err="1"/>
              <a:t>Voeding</a:t>
            </a:r>
            <a:r>
              <a:rPr lang="en-US" dirty="0"/>
              <a:t> met </a:t>
            </a:r>
            <a:r>
              <a:rPr lang="en-US" dirty="0" err="1"/>
              <a:t>stroom</a:t>
            </a:r>
            <a:r>
              <a:rPr lang="en-US" dirty="0"/>
              <a:t>!</a:t>
            </a:r>
          </a:p>
          <a:p>
            <a:r>
              <a:rPr lang="en-US" dirty="0"/>
              <a:t>C1 van 780n in AC</a:t>
            </a:r>
            <a:br>
              <a:rPr lang="en-US" dirty="0"/>
            </a:br>
            <a:r>
              <a:rPr lang="en-US" dirty="0" err="1"/>
              <a:t>reguleert</a:t>
            </a:r>
            <a:r>
              <a:rPr lang="en-US" dirty="0"/>
              <a:t> </a:t>
            </a:r>
            <a:r>
              <a:rPr lang="en-US" dirty="0" err="1"/>
              <a:t>stroom</a:t>
            </a:r>
            <a:endParaRPr lang="en-US" dirty="0"/>
          </a:p>
          <a:p>
            <a:r>
              <a:rPr lang="en-US" dirty="0"/>
              <a:t>G </a:t>
            </a:r>
            <a:r>
              <a:rPr lang="en-US" dirty="0" err="1"/>
              <a:t>maakt</a:t>
            </a:r>
            <a:r>
              <a:rPr lang="en-US" dirty="0"/>
              <a:t> DC</a:t>
            </a:r>
          </a:p>
          <a:p>
            <a:endParaRPr lang="en-US" dirty="0"/>
          </a:p>
          <a:p>
            <a:r>
              <a:rPr lang="en-US" dirty="0"/>
              <a:t>1 LED </a:t>
            </a:r>
            <a:r>
              <a:rPr lang="en-US" dirty="0" err="1"/>
              <a:t>kapot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kortsluiten</a:t>
            </a:r>
            <a:r>
              <a:rPr lang="en-US" dirty="0"/>
              <a:t>!?</a:t>
            </a:r>
          </a:p>
          <a:p>
            <a:r>
              <a:rPr lang="en-US" dirty="0" err="1"/>
              <a:t>Werkt</a:t>
            </a:r>
            <a:r>
              <a:rPr lang="en-US" dirty="0"/>
              <a:t> prima.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30" y="2492896"/>
            <a:ext cx="4847861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51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208U op 28W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Diode </a:t>
            </a:r>
            <a:r>
              <a:rPr lang="en-US" dirty="0" err="1"/>
              <a:t>ipv</a:t>
            </a:r>
            <a:r>
              <a:rPr lang="en-US" dirty="0"/>
              <a:t> UY1, </a:t>
            </a:r>
            <a:r>
              <a:rPr lang="en-US" dirty="0" err="1"/>
              <a:t>keten</a:t>
            </a:r>
            <a:r>
              <a:rPr lang="en-US" dirty="0"/>
              <a:t> nog 20/20/55/6 = 101</a:t>
            </a:r>
          </a:p>
          <a:p>
            <a:r>
              <a:rPr lang="en-US" dirty="0" err="1"/>
              <a:t>CapCalc</a:t>
            </a:r>
            <a:r>
              <a:rPr lang="en-US" dirty="0"/>
              <a:t>: C = 1</a:t>
            </a:r>
            <a:r>
              <a:rPr lang="el-GR" dirty="0"/>
              <a:t>μ</a:t>
            </a:r>
            <a:r>
              <a:rPr lang="en-US" dirty="0"/>
              <a:t>54</a:t>
            </a:r>
          </a:p>
          <a:p>
            <a:r>
              <a:rPr lang="en-US" dirty="0"/>
              <a:t>Bleeder R</a:t>
            </a:r>
          </a:p>
          <a:p>
            <a:r>
              <a:rPr lang="en-US" dirty="0" err="1"/>
              <a:t>Gloeilampje</a:t>
            </a:r>
            <a:endParaRPr lang="en-US" dirty="0"/>
          </a:p>
          <a:p>
            <a:r>
              <a:rPr lang="en-US" dirty="0"/>
              <a:t>7x C 220n/1000V</a:t>
            </a:r>
          </a:p>
          <a:p>
            <a:r>
              <a:rPr lang="en-US" dirty="0" err="1"/>
              <a:t>Zekering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36912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91" y="908721"/>
            <a:ext cx="5727097" cy="5774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Schema van B0X19U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HF</a:t>
            </a:r>
          </a:p>
          <a:p>
            <a:r>
              <a:rPr lang="en-US" dirty="0"/>
              <a:t>LF</a:t>
            </a:r>
          </a:p>
          <a:p>
            <a:r>
              <a:rPr lang="en-US" dirty="0" err="1"/>
              <a:t>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0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</a:t>
            </a:r>
            <a:r>
              <a:rPr lang="en-US" dirty="0" err="1"/>
              <a:t>deel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Plaatantenne</a:t>
            </a:r>
            <a:r>
              <a:rPr lang="en-US" dirty="0"/>
              <a:t> of extern</a:t>
            </a:r>
          </a:p>
          <a:p>
            <a:r>
              <a:rPr lang="en-US" dirty="0"/>
              <a:t>UCH81, UBF80, </a:t>
            </a:r>
            <a:r>
              <a:rPr lang="en-US" dirty="0" err="1"/>
              <a:t>beide</a:t>
            </a:r>
            <a:r>
              <a:rPr lang="en-US" dirty="0"/>
              <a:t> AVR </a:t>
            </a:r>
            <a:r>
              <a:rPr lang="en-US" dirty="0" err="1"/>
              <a:t>geregeld</a:t>
            </a:r>
            <a:endParaRPr lang="en-US" dirty="0"/>
          </a:p>
          <a:p>
            <a:r>
              <a:rPr lang="en-US" dirty="0" err="1"/>
              <a:t>Samen</a:t>
            </a:r>
            <a:r>
              <a:rPr lang="en-US" dirty="0"/>
              <a:t> 1 </a:t>
            </a:r>
            <a:r>
              <a:rPr lang="en-US" dirty="0" err="1"/>
              <a:t>schermrooster</a:t>
            </a:r>
            <a:r>
              <a:rPr lang="en-US" dirty="0"/>
              <a:t> R/C: R3+C11</a:t>
            </a:r>
          </a:p>
          <a:p>
            <a:r>
              <a:rPr lang="en-US" dirty="0" err="1"/>
              <a:t>Inductieve</a:t>
            </a:r>
            <a:r>
              <a:rPr lang="en-US" dirty="0"/>
              <a:t> </a:t>
            </a:r>
            <a:r>
              <a:rPr lang="en-US" dirty="0" err="1"/>
              <a:t>afstemming</a:t>
            </a:r>
            <a:endParaRPr lang="en-US" dirty="0"/>
          </a:p>
          <a:p>
            <a:r>
              <a:rPr lang="en-US" dirty="0" err="1"/>
              <a:t>Potmeter</a:t>
            </a:r>
            <a:r>
              <a:rPr lang="en-US" dirty="0"/>
              <a:t> in </a:t>
            </a:r>
            <a:r>
              <a:rPr lang="en-US" dirty="0" err="1"/>
              <a:t>detectiekring</a:t>
            </a:r>
            <a:r>
              <a:rPr lang="en-US" dirty="0"/>
              <a:t> (</a:t>
            </a:r>
            <a:r>
              <a:rPr lang="en-US" dirty="0" err="1"/>
              <a:t>voert</a:t>
            </a:r>
            <a:r>
              <a:rPr lang="en-US" dirty="0"/>
              <a:t> DC)</a:t>
            </a:r>
          </a:p>
          <a:p>
            <a:r>
              <a:rPr lang="en-US" dirty="0"/>
              <a:t>DC op pot is </a:t>
            </a:r>
            <a:r>
              <a:rPr lang="en-US" dirty="0" err="1"/>
              <a:t>regelspanning</a:t>
            </a:r>
            <a:r>
              <a:rPr lang="en-US" dirty="0"/>
              <a:t> (R4, C10, R15)</a:t>
            </a:r>
          </a:p>
          <a:p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R6?</a:t>
            </a:r>
          </a:p>
        </p:txBody>
      </p:sp>
    </p:spTree>
    <p:extLst>
      <p:ext uri="{BB962C8B-B14F-4D97-AF65-F5344CB8AC3E}">
        <p14:creationId xmlns:p14="http://schemas.microsoft.com/office/powerpoint/2010/main" val="181044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" y="1484784"/>
            <a:ext cx="8858289" cy="44348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HF </a:t>
            </a:r>
            <a:r>
              <a:rPr lang="en-US" dirty="0" err="1"/>
              <a:t>deel</a:t>
            </a:r>
            <a:r>
              <a:rPr lang="en-US" dirty="0"/>
              <a:t> van B0X19U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446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 </a:t>
            </a:r>
            <a:r>
              <a:rPr lang="en-US" dirty="0" err="1"/>
              <a:t>deel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Tweetraps</a:t>
            </a:r>
            <a:r>
              <a:rPr lang="en-US" dirty="0"/>
              <a:t> UCL82</a:t>
            </a:r>
          </a:p>
          <a:p>
            <a:r>
              <a:rPr lang="en-US" dirty="0" err="1"/>
              <a:t>Werkt</a:t>
            </a:r>
            <a:r>
              <a:rPr lang="en-US" dirty="0"/>
              <a:t> op 220V maar </a:t>
            </a:r>
            <a:r>
              <a:rPr lang="en-US" dirty="0" err="1"/>
              <a:t>ook</a:t>
            </a:r>
            <a:r>
              <a:rPr lang="en-US" dirty="0"/>
              <a:t> op 130V</a:t>
            </a:r>
          </a:p>
          <a:p>
            <a:r>
              <a:rPr lang="en-US" dirty="0" err="1"/>
              <a:t>Potmeter</a:t>
            </a:r>
            <a:r>
              <a:rPr lang="en-US" dirty="0"/>
              <a:t> </a:t>
            </a:r>
            <a:r>
              <a:rPr lang="en-US" dirty="0" err="1"/>
              <a:t>voert</a:t>
            </a:r>
            <a:r>
              <a:rPr lang="en-US" dirty="0"/>
              <a:t> </a:t>
            </a:r>
            <a:r>
              <a:rPr lang="en-US" dirty="0" err="1"/>
              <a:t>gelijkspanning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tegenkoppelcircuit</a:t>
            </a:r>
            <a:endParaRPr lang="en-US" dirty="0"/>
          </a:p>
          <a:p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ontbrekende</a:t>
            </a:r>
            <a:r>
              <a:rPr lang="en-US" dirty="0"/>
              <a:t> </a:t>
            </a:r>
            <a:r>
              <a:rPr lang="en-US" dirty="0" err="1"/>
              <a:t>kathode-ontkoppeling</a:t>
            </a:r>
            <a:endParaRPr lang="en-US" dirty="0"/>
          </a:p>
          <a:p>
            <a:r>
              <a:rPr lang="en-US" dirty="0" err="1"/>
              <a:t>Stopweerstand</a:t>
            </a:r>
            <a:r>
              <a:rPr lang="en-US" dirty="0"/>
              <a:t> van 680k op </a:t>
            </a:r>
            <a:r>
              <a:rPr lang="en-US" dirty="0" err="1"/>
              <a:t>eindbuis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4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" y="806166"/>
            <a:ext cx="8835759" cy="60404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 </a:t>
            </a:r>
            <a:r>
              <a:rPr lang="en-US" dirty="0" err="1"/>
              <a:t>deel</a:t>
            </a:r>
            <a:r>
              <a:rPr lang="en-US" dirty="0"/>
              <a:t> van B0X19U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73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Ratelcondensator</a:t>
            </a:r>
            <a:r>
              <a:rPr lang="en-US" dirty="0"/>
              <a:t> C19</a:t>
            </a:r>
          </a:p>
          <a:p>
            <a:r>
              <a:rPr lang="en-US" dirty="0" err="1"/>
              <a:t>Geeft</a:t>
            </a:r>
            <a:r>
              <a:rPr lang="en-US" dirty="0"/>
              <a:t> 110 of 220V: </a:t>
            </a:r>
            <a:r>
              <a:rPr lang="en-US" dirty="0" err="1"/>
              <a:t>maakt</a:t>
            </a:r>
            <a:r>
              <a:rPr lang="en-US" dirty="0"/>
              <a:t> B1 t/m B3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!!</a:t>
            </a:r>
          </a:p>
          <a:p>
            <a:r>
              <a:rPr lang="en-US" dirty="0" err="1"/>
              <a:t>Serieweerstand</a:t>
            </a:r>
            <a:r>
              <a:rPr lang="en-US" dirty="0"/>
              <a:t> R14</a:t>
            </a:r>
          </a:p>
          <a:p>
            <a:r>
              <a:rPr lang="en-US" dirty="0" err="1"/>
              <a:t>Enkelfase</a:t>
            </a:r>
            <a:r>
              <a:rPr lang="en-US" dirty="0"/>
              <a:t> </a:t>
            </a:r>
            <a:r>
              <a:rPr lang="en-US" dirty="0" err="1"/>
              <a:t>gelijkrichting</a:t>
            </a:r>
            <a:endParaRPr lang="en-US" dirty="0"/>
          </a:p>
          <a:p>
            <a:r>
              <a:rPr lang="en-US" dirty="0" err="1"/>
              <a:t>Antibromwikkeling</a:t>
            </a:r>
            <a:endParaRPr lang="en-US" dirty="0"/>
          </a:p>
          <a:p>
            <a:r>
              <a:rPr lang="en-US" dirty="0" err="1"/>
              <a:t>Eindbuis</a:t>
            </a:r>
            <a:r>
              <a:rPr lang="en-US" dirty="0"/>
              <a:t> anode </a:t>
            </a:r>
            <a:r>
              <a:rPr lang="en-US" dirty="0" err="1"/>
              <a:t>uit</a:t>
            </a:r>
            <a:r>
              <a:rPr lang="en-US" dirty="0"/>
              <a:t> C1, </a:t>
            </a:r>
            <a:br>
              <a:rPr lang="en-US" dirty="0"/>
            </a:br>
            <a:r>
              <a:rPr lang="en-US" dirty="0"/>
              <a:t>B1/B2/B3a/B3b-g2 </a:t>
            </a:r>
            <a:r>
              <a:rPr lang="en-US" dirty="0" err="1"/>
              <a:t>uit</a:t>
            </a:r>
            <a:r>
              <a:rPr lang="en-US" dirty="0"/>
              <a:t> C2 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ontkoppeling</a:t>
            </a:r>
            <a:r>
              <a:rPr lang="en-US" dirty="0"/>
              <a:t> per trap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44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r>
              <a:rPr lang="en-US" dirty="0"/>
              <a:t> van B0X19U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2348880"/>
            <a:ext cx="8679212" cy="4176463"/>
          </a:xfrm>
        </p:spPr>
      </p:pic>
    </p:spTree>
    <p:extLst>
      <p:ext uri="{BB962C8B-B14F-4D97-AF65-F5344CB8AC3E}">
        <p14:creationId xmlns:p14="http://schemas.microsoft.com/office/powerpoint/2010/main" val="29784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toestellen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cijfer</a:t>
            </a:r>
            <a:r>
              <a:rPr lang="en-US" dirty="0"/>
              <a:t>: Luxe </a:t>
            </a:r>
            <a:r>
              <a:rPr lang="en-US" dirty="0" err="1"/>
              <a:t>klasse</a:t>
            </a:r>
            <a:br>
              <a:rPr lang="en-US" dirty="0"/>
            </a:b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cijfer</a:t>
            </a:r>
            <a:r>
              <a:rPr lang="en-US" dirty="0"/>
              <a:t>: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0, 1, 2 </a:t>
            </a:r>
            <a:r>
              <a:rPr lang="en-US" dirty="0" err="1"/>
              <a:t>en</a:t>
            </a:r>
            <a:r>
              <a:rPr lang="en-US" dirty="0"/>
              <a:t> 3</a:t>
            </a:r>
          </a:p>
          <a:p>
            <a:pPr lvl="1"/>
            <a:r>
              <a:rPr lang="en-US" dirty="0"/>
              <a:t>B1X75U	(1957, M)</a:t>
            </a:r>
          </a:p>
          <a:p>
            <a:pPr lvl="1"/>
            <a:r>
              <a:rPr lang="en-US" dirty="0"/>
              <a:t>B3X81U	(1958, LMKF)</a:t>
            </a:r>
          </a:p>
          <a:p>
            <a:pPr lvl="1"/>
            <a:r>
              <a:rPr lang="en-US" dirty="0"/>
              <a:t>B0X19U	(1961, M)</a:t>
            </a:r>
          </a:p>
          <a:p>
            <a:pPr lvl="1"/>
            <a:r>
              <a:rPr lang="en-US" dirty="0"/>
              <a:t>B2X40U	(1964, LM)</a:t>
            </a:r>
          </a:p>
          <a:p>
            <a:r>
              <a:rPr lang="en-US" dirty="0" err="1"/>
              <a:t>Gewoon</a:t>
            </a:r>
            <a:r>
              <a:rPr lang="en-US" dirty="0"/>
              <a:t> </a:t>
            </a:r>
            <a:r>
              <a:rPr lang="en-US" dirty="0" err="1"/>
              <a:t>uitproberen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6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Definities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Uutje</a:t>
            </a:r>
            <a:r>
              <a:rPr lang="en-US" dirty="0"/>
              <a:t>: </a:t>
            </a:r>
            <a:r>
              <a:rPr lang="en-US" dirty="0" err="1"/>
              <a:t>Radiotoestel</a:t>
            </a:r>
            <a:r>
              <a:rPr lang="en-US" dirty="0"/>
              <a:t> met (</a:t>
            </a:r>
            <a:r>
              <a:rPr lang="en-US" dirty="0" err="1"/>
              <a:t>allemaal</a:t>
            </a:r>
            <a:r>
              <a:rPr lang="en-US" dirty="0"/>
              <a:t>) U-</a:t>
            </a:r>
            <a:r>
              <a:rPr lang="en-US" dirty="0" err="1"/>
              <a:t>buizen</a:t>
            </a:r>
            <a:endParaRPr lang="en-US" dirty="0"/>
          </a:p>
          <a:p>
            <a:r>
              <a:rPr lang="en-US" dirty="0"/>
              <a:t>U-</a:t>
            </a:r>
            <a:r>
              <a:rPr lang="en-US" dirty="0" err="1"/>
              <a:t>buis</a:t>
            </a:r>
            <a:r>
              <a:rPr lang="en-US" dirty="0"/>
              <a:t>: </a:t>
            </a:r>
            <a:r>
              <a:rPr lang="en-US" dirty="0" err="1"/>
              <a:t>Typenummer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met U</a:t>
            </a:r>
          </a:p>
          <a:p>
            <a:pPr lvl="1"/>
            <a:r>
              <a:rPr lang="en-US" dirty="0" err="1"/>
              <a:t>Gloeistroom</a:t>
            </a:r>
            <a:r>
              <a:rPr lang="en-US" dirty="0"/>
              <a:t> is 100mA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786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Gloeilampschakeling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Gloeilamp</a:t>
            </a:r>
            <a:r>
              <a:rPr lang="en-US" dirty="0"/>
              <a:t> is </a:t>
            </a:r>
            <a:r>
              <a:rPr lang="en-US" dirty="0" err="1"/>
              <a:t>stroombegrenzer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stroomindicator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lichtnetscheiding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26482"/>
            <a:ext cx="4719960" cy="29558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857758" cy="28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1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toestellen</a:t>
            </a:r>
            <a:r>
              <a:rPr lang="en-US" dirty="0"/>
              <a:t> (</a:t>
            </a:r>
            <a:r>
              <a:rPr lang="en-US" dirty="0" err="1"/>
              <a:t>klasse</a:t>
            </a:r>
            <a:r>
              <a:rPr lang="en-US" dirty="0"/>
              <a:t> 0 - 3) </a:t>
            </a:r>
          </a:p>
          <a:p>
            <a:r>
              <a:rPr lang="en-US" dirty="0" err="1"/>
              <a:t>Brom</a:t>
            </a:r>
            <a:endParaRPr lang="en-US" dirty="0"/>
          </a:p>
          <a:p>
            <a:r>
              <a:rPr lang="en-US" dirty="0" err="1"/>
              <a:t>Hitte</a:t>
            </a:r>
            <a:r>
              <a:rPr lang="en-US" dirty="0"/>
              <a:t>: </a:t>
            </a:r>
            <a:r>
              <a:rPr lang="en-US" dirty="0" err="1"/>
              <a:t>verkleuring</a:t>
            </a:r>
            <a:r>
              <a:rPr lang="en-US" dirty="0"/>
              <a:t> </a:t>
            </a:r>
            <a:r>
              <a:rPr lang="en-US" dirty="0" err="1"/>
              <a:t>bovenkant</a:t>
            </a:r>
            <a:r>
              <a:rPr lang="en-US" dirty="0"/>
              <a:t>, </a:t>
            </a:r>
            <a:r>
              <a:rPr lang="en-US" dirty="0" err="1"/>
              <a:t>geurtje</a:t>
            </a:r>
            <a:endParaRPr lang="en-US" dirty="0"/>
          </a:p>
          <a:p>
            <a:r>
              <a:rPr lang="en-US" dirty="0" err="1"/>
              <a:t>Defecte</a:t>
            </a:r>
            <a:r>
              <a:rPr lang="en-US" dirty="0"/>
              <a:t> </a:t>
            </a:r>
            <a:r>
              <a:rPr lang="en-US" dirty="0" err="1"/>
              <a:t>serieweerstand</a:t>
            </a:r>
            <a:endParaRPr lang="en-US" dirty="0"/>
          </a:p>
          <a:p>
            <a:r>
              <a:rPr lang="en-US" dirty="0"/>
              <a:t>Kast/</a:t>
            </a:r>
            <a:r>
              <a:rPr lang="en-US" dirty="0" err="1"/>
              <a:t>knoppen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intact?  </a:t>
            </a:r>
            <a:r>
              <a:rPr lang="en-US" dirty="0" err="1">
                <a:solidFill>
                  <a:srgbClr val="FF0000"/>
                </a:solidFill>
              </a:rPr>
              <a:t>Aanraakgevaar</a:t>
            </a:r>
            <a:r>
              <a:rPr lang="en-US" dirty="0"/>
              <a:t>!</a:t>
            </a:r>
          </a:p>
          <a:p>
            <a:r>
              <a:rPr lang="en-US" dirty="0" err="1"/>
              <a:t>Verbluffend</a:t>
            </a:r>
            <a:r>
              <a:rPr lang="en-US" dirty="0"/>
              <a:t> </a:t>
            </a:r>
            <a:r>
              <a:rPr lang="en-US" dirty="0" err="1"/>
              <a:t>goeie</a:t>
            </a:r>
            <a:r>
              <a:rPr lang="en-US" dirty="0"/>
              <a:t> </a:t>
            </a:r>
            <a:r>
              <a:rPr lang="en-US" dirty="0" err="1"/>
              <a:t>ontvangst</a:t>
            </a:r>
            <a:r>
              <a:rPr lang="en-US" dirty="0"/>
              <a:t>, </a:t>
            </a:r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r>
              <a:rPr lang="en-US" dirty="0" err="1"/>
              <a:t>Toen</a:t>
            </a:r>
            <a:r>
              <a:rPr lang="en-US" dirty="0"/>
              <a:t> budget, nu </a:t>
            </a:r>
            <a:r>
              <a:rPr lang="en-US" dirty="0" err="1"/>
              <a:t>gewaardeerd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979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/>
              <a:t>B0X19U</a:t>
            </a:r>
          </a:p>
          <a:p>
            <a:r>
              <a:rPr lang="en-US" dirty="0"/>
              <a:t>B1X75U</a:t>
            </a:r>
          </a:p>
          <a:p>
            <a:r>
              <a:rPr lang="en-US" dirty="0"/>
              <a:t>B2X40U</a:t>
            </a:r>
          </a:p>
          <a:p>
            <a:r>
              <a:rPr lang="en-US" dirty="0"/>
              <a:t>B3X81U</a:t>
            </a:r>
          </a:p>
          <a:p>
            <a:r>
              <a:rPr lang="en-US" dirty="0" err="1"/>
              <a:t>TweeLamps</a:t>
            </a:r>
            <a:endParaRPr lang="en-US" dirty="0"/>
          </a:p>
          <a:p>
            <a:r>
              <a:rPr lang="en-US" dirty="0" err="1"/>
              <a:t>Meetbladen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556792"/>
            <a:ext cx="3898776" cy="475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Stekkerdozen</a:t>
            </a:r>
            <a:endParaRPr lang="en-US" dirty="0"/>
          </a:p>
          <a:p>
            <a:r>
              <a:rPr lang="en-US" dirty="0"/>
              <a:t>LED lamp</a:t>
            </a:r>
          </a:p>
          <a:p>
            <a:r>
              <a:rPr lang="en-US" dirty="0"/>
              <a:t>UCH21, UL41</a:t>
            </a:r>
          </a:p>
          <a:p>
            <a:r>
              <a:rPr lang="en-US" dirty="0" err="1"/>
              <a:t>CapCalc</a:t>
            </a:r>
            <a:r>
              <a:rPr lang="en-US" dirty="0"/>
              <a:t> &amp; </a:t>
            </a:r>
            <a:r>
              <a:rPr lang="en-US" dirty="0" err="1"/>
              <a:t>PowerP</a:t>
            </a:r>
            <a:br>
              <a:rPr lang="en-US" dirty="0"/>
            </a:br>
            <a:r>
              <a:rPr lang="en-US" dirty="0"/>
              <a:t>(stick)</a:t>
            </a:r>
          </a:p>
          <a:p>
            <a:r>
              <a:rPr lang="en-US" dirty="0"/>
              <a:t>Camera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1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Dus</a:t>
            </a:r>
            <a:r>
              <a:rPr lang="en-US" dirty="0"/>
              <a:t>…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gelijkstroomtoestel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Jaren </a:t>
            </a:r>
            <a:r>
              <a:rPr lang="en-US" dirty="0" err="1"/>
              <a:t>dertig</a:t>
            </a:r>
            <a:r>
              <a:rPr lang="en-US" dirty="0"/>
              <a:t>: </a:t>
            </a:r>
            <a:r>
              <a:rPr lang="en-US" dirty="0" err="1"/>
              <a:t>houten</a:t>
            </a:r>
            <a:r>
              <a:rPr lang="en-US" dirty="0"/>
              <a:t> </a:t>
            </a:r>
            <a:r>
              <a:rPr lang="en-US" dirty="0" err="1"/>
              <a:t>gelijkstroomuitvoering</a:t>
            </a:r>
            <a:endParaRPr lang="en-US" dirty="0"/>
          </a:p>
          <a:p>
            <a:r>
              <a:rPr lang="en-US" dirty="0" err="1"/>
              <a:t>Bv</a:t>
            </a:r>
            <a:r>
              <a:rPr lang="en-US" dirty="0"/>
              <a:t> Philips 522U</a:t>
            </a:r>
          </a:p>
          <a:p>
            <a:r>
              <a:rPr lang="en-US" dirty="0"/>
              <a:t>C-</a:t>
            </a:r>
            <a:r>
              <a:rPr lang="en-US" dirty="0" err="1"/>
              <a:t>buizen</a:t>
            </a:r>
            <a:r>
              <a:rPr lang="en-US" dirty="0"/>
              <a:t>, 200mA</a:t>
            </a:r>
          </a:p>
          <a:p>
            <a:endParaRPr lang="en-US" dirty="0"/>
          </a:p>
          <a:p>
            <a:r>
              <a:rPr lang="en-US" dirty="0"/>
              <a:t>Luxe!  </a:t>
            </a:r>
            <a:r>
              <a:rPr lang="en-US" dirty="0" err="1"/>
              <a:t>Geen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goedkopie</a:t>
            </a:r>
            <a:r>
              <a:rPr lang="en-US" dirty="0"/>
              <a:t>”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Uutje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m’n</a:t>
            </a:r>
            <a:r>
              <a:rPr lang="en-US" dirty="0"/>
              <a:t> Tesla of AA5?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Tesla 420U </a:t>
            </a:r>
            <a:r>
              <a:rPr lang="en-US" dirty="0" err="1"/>
              <a:t>heeft</a:t>
            </a:r>
            <a:r>
              <a:rPr lang="en-US" dirty="0"/>
              <a:t> H-</a:t>
            </a:r>
            <a:r>
              <a:rPr lang="en-US" dirty="0" err="1"/>
              <a:t>buizen</a:t>
            </a:r>
            <a:r>
              <a:rPr lang="en-US" dirty="0"/>
              <a:t>: 150mA</a:t>
            </a:r>
          </a:p>
          <a:p>
            <a:r>
              <a:rPr lang="en-US" dirty="0" err="1"/>
              <a:t>Amerikaanse</a:t>
            </a:r>
            <a:r>
              <a:rPr lang="en-US" dirty="0"/>
              <a:t> mini’s </a:t>
            </a:r>
            <a:r>
              <a:rPr lang="en-US" dirty="0" err="1"/>
              <a:t>ook</a:t>
            </a:r>
            <a:r>
              <a:rPr lang="en-US" dirty="0"/>
              <a:t> (</a:t>
            </a:r>
            <a:r>
              <a:rPr lang="en-US" dirty="0" err="1"/>
              <a:t>lezing</a:t>
            </a:r>
            <a:r>
              <a:rPr lang="en-US" dirty="0"/>
              <a:t>: AA5)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0870"/>
            <a:ext cx="4115296" cy="308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7335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Maar: </a:t>
            </a:r>
            <a:r>
              <a:rPr lang="en-US" dirty="0" err="1"/>
              <a:t>een</a:t>
            </a:r>
            <a:r>
              <a:rPr lang="en-US" dirty="0"/>
              <a:t> Mini-radio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Philetta</a:t>
            </a:r>
            <a:r>
              <a:rPr lang="en-US" dirty="0"/>
              <a:t> 203U</a:t>
            </a:r>
          </a:p>
          <a:p>
            <a:r>
              <a:rPr lang="en-US" dirty="0"/>
              <a:t>1941, f 79,--</a:t>
            </a:r>
          </a:p>
          <a:p>
            <a:r>
              <a:rPr lang="en-US" dirty="0"/>
              <a:t>UCH21, UBL21, UY1</a:t>
            </a:r>
          </a:p>
          <a:p>
            <a:endParaRPr lang="en-US" dirty="0"/>
          </a:p>
          <a:p>
            <a:r>
              <a:rPr lang="en-US" dirty="0" err="1"/>
              <a:t>Goedkoop</a:t>
            </a:r>
            <a:r>
              <a:rPr lang="en-US" dirty="0"/>
              <a:t>, </a:t>
            </a:r>
            <a:r>
              <a:rPr lang="en-US" dirty="0" err="1"/>
              <a:t>klein</a:t>
            </a:r>
            <a:endParaRPr lang="en-US" dirty="0"/>
          </a:p>
          <a:p>
            <a:r>
              <a:rPr lang="en-US" dirty="0" err="1"/>
              <a:t>Geperste</a:t>
            </a:r>
            <a:r>
              <a:rPr lang="en-US" dirty="0"/>
              <a:t> </a:t>
            </a:r>
            <a:r>
              <a:rPr lang="en-US" dirty="0" err="1"/>
              <a:t>kast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wisselstroomvariant</a:t>
            </a:r>
            <a:endParaRPr lang="en-US" dirty="0"/>
          </a:p>
          <a:p>
            <a:r>
              <a:rPr lang="en-US" dirty="0"/>
              <a:t>Chassis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aanraakgevaarlijk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01" y="1628800"/>
            <a:ext cx="4762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6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Buitenbeen</a:t>
            </a:r>
            <a:r>
              <a:rPr lang="en-US" dirty="0"/>
              <a:t>(</a:t>
            </a:r>
            <a:r>
              <a:rPr lang="en-US" dirty="0" err="1"/>
              <a:t>tje</a:t>
            </a:r>
            <a:r>
              <a:rPr lang="en-US" dirty="0"/>
              <a:t>): </a:t>
            </a:r>
            <a:r>
              <a:rPr lang="en-US" dirty="0" err="1"/>
              <a:t>Pye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P445, 1960</a:t>
            </a:r>
          </a:p>
          <a:p>
            <a:r>
              <a:rPr lang="en-US" dirty="0"/>
              <a:t>5x </a:t>
            </a:r>
            <a:r>
              <a:rPr lang="en-US" dirty="0" err="1"/>
              <a:t>Rimlock</a:t>
            </a:r>
            <a:endParaRPr lang="en-US" dirty="0"/>
          </a:p>
          <a:p>
            <a:r>
              <a:rPr lang="en-US" dirty="0"/>
              <a:t>9 </a:t>
            </a:r>
            <a:r>
              <a:rPr lang="en-US" dirty="0" err="1"/>
              <a:t>Banden</a:t>
            </a:r>
            <a:endParaRPr lang="en-US" dirty="0"/>
          </a:p>
          <a:p>
            <a:r>
              <a:rPr lang="en-US" dirty="0" err="1"/>
              <a:t>Houten</a:t>
            </a:r>
            <a:r>
              <a:rPr lang="en-US" dirty="0"/>
              <a:t> </a:t>
            </a:r>
            <a:r>
              <a:rPr lang="en-US" dirty="0" err="1"/>
              <a:t>kast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Ook</a:t>
            </a:r>
            <a:r>
              <a:rPr lang="en-US" dirty="0"/>
              <a:t>: </a:t>
            </a:r>
            <a:r>
              <a:rPr lang="en-US" dirty="0" err="1"/>
              <a:t>Eddystone</a:t>
            </a:r>
            <a:r>
              <a:rPr lang="en-US" dirty="0"/>
              <a:t> </a:t>
            </a:r>
            <a:r>
              <a:rPr lang="en-US" dirty="0" err="1"/>
              <a:t>metalen</a:t>
            </a:r>
            <a:r>
              <a:rPr lang="en-US" dirty="0"/>
              <a:t> </a:t>
            </a:r>
            <a:r>
              <a:rPr lang="en-US" dirty="0" err="1"/>
              <a:t>scheepsontvangers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0" y="1700808"/>
            <a:ext cx="50800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2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Generaties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wetenschappelijke</a:t>
            </a:r>
            <a:r>
              <a:rPr lang="en-US" dirty="0"/>
              <a:t> </a:t>
            </a:r>
            <a:r>
              <a:rPr lang="en-US" dirty="0" err="1"/>
              <a:t>onderbouwing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inperking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lezing</a:t>
            </a:r>
            <a:endParaRPr lang="en-US" dirty="0"/>
          </a:p>
          <a:p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perioden</a:t>
            </a:r>
            <a:r>
              <a:rPr lang="en-US" dirty="0"/>
              <a:t> van circa 7 </a:t>
            </a:r>
            <a:r>
              <a:rPr lang="en-US" dirty="0" err="1"/>
              <a:t>jaar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Sleutelbuizen</a:t>
            </a:r>
            <a:r>
              <a:rPr lang="en-US" dirty="0"/>
              <a:t> U*21, 1941-1948</a:t>
            </a:r>
            <a:br>
              <a:rPr lang="en-US" dirty="0"/>
            </a:br>
            <a:r>
              <a:rPr lang="en-US" dirty="0" err="1"/>
              <a:t>Eerste</a:t>
            </a:r>
            <a:r>
              <a:rPr lang="en-US" dirty="0"/>
              <a:t>: </a:t>
            </a:r>
            <a:r>
              <a:rPr lang="en-US" dirty="0" err="1"/>
              <a:t>Philetta</a:t>
            </a:r>
            <a:r>
              <a:rPr lang="en-US" dirty="0"/>
              <a:t> 203U</a:t>
            </a:r>
          </a:p>
          <a:p>
            <a:pPr lvl="1"/>
            <a:r>
              <a:rPr lang="en-US" dirty="0" err="1"/>
              <a:t>Rimlockbuizen</a:t>
            </a:r>
            <a:r>
              <a:rPr lang="en-US" dirty="0"/>
              <a:t> U*41/2, 1949-1956</a:t>
            </a:r>
          </a:p>
          <a:p>
            <a:pPr lvl="1"/>
            <a:r>
              <a:rPr lang="en-US" dirty="0" err="1"/>
              <a:t>Novalbuizen</a:t>
            </a:r>
            <a:r>
              <a:rPr lang="en-US" dirty="0"/>
              <a:t> U*8.., 1957-1964</a:t>
            </a:r>
            <a:br>
              <a:rPr lang="en-US" dirty="0"/>
            </a:br>
            <a:r>
              <a:rPr lang="en-US" dirty="0" err="1"/>
              <a:t>Laatste</a:t>
            </a:r>
            <a:r>
              <a:rPr lang="en-US" dirty="0"/>
              <a:t>: B2X40U B3X40U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60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Verschuivingen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Buizen</a:t>
            </a:r>
            <a:r>
              <a:rPr lang="en-US" dirty="0"/>
              <a:t>: </a:t>
            </a:r>
            <a:r>
              <a:rPr lang="en-US" dirty="0" err="1"/>
              <a:t>Sleutel</a:t>
            </a:r>
            <a:r>
              <a:rPr lang="en-US" dirty="0"/>
              <a:t>, </a:t>
            </a:r>
            <a:r>
              <a:rPr lang="en-US" dirty="0" err="1"/>
              <a:t>Rimlock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Noval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Kast: </a:t>
            </a:r>
            <a:r>
              <a:rPr lang="en-US" dirty="0" err="1"/>
              <a:t>Bakeliet</a:t>
            </a:r>
            <a:r>
              <a:rPr lang="en-US" dirty="0"/>
              <a:t>, </a:t>
            </a:r>
            <a:r>
              <a:rPr lang="en-US" dirty="0" err="1"/>
              <a:t>Verf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Plastic</a:t>
            </a:r>
          </a:p>
          <a:p>
            <a:r>
              <a:rPr lang="en-US" dirty="0"/>
              <a:t>LS-</a:t>
            </a:r>
            <a:r>
              <a:rPr lang="en-US" dirty="0" err="1"/>
              <a:t>doek</a:t>
            </a:r>
            <a:r>
              <a:rPr lang="en-US" dirty="0"/>
              <a:t> &amp; </a:t>
            </a:r>
            <a:r>
              <a:rPr lang="en-US" dirty="0" err="1"/>
              <a:t>lampje</a:t>
            </a:r>
            <a:r>
              <a:rPr lang="en-US" dirty="0"/>
              <a:t>: </a:t>
            </a:r>
            <a:r>
              <a:rPr lang="en-US" dirty="0" err="1"/>
              <a:t>wel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geen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/>
              <a:t>Banden</a:t>
            </a:r>
            <a:r>
              <a:rPr lang="en-US" dirty="0"/>
              <a:t>: LM, LMK, LM, M, LMKF</a:t>
            </a:r>
          </a:p>
          <a:p>
            <a:r>
              <a:rPr lang="en-US" dirty="0" err="1"/>
              <a:t>Antenne</a:t>
            </a:r>
            <a:r>
              <a:rPr lang="en-US" dirty="0"/>
              <a:t>: </a:t>
            </a:r>
            <a:r>
              <a:rPr lang="en-US" dirty="0" err="1"/>
              <a:t>Draad</a:t>
            </a:r>
            <a:r>
              <a:rPr lang="en-US" dirty="0"/>
              <a:t>, </a:t>
            </a:r>
            <a:r>
              <a:rPr lang="en-US" dirty="0" err="1"/>
              <a:t>Plaat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Ferriet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/>
              <a:t>Opbouw</a:t>
            </a:r>
            <a:r>
              <a:rPr lang="en-US" dirty="0"/>
              <a:t>: </a:t>
            </a:r>
            <a:r>
              <a:rPr lang="en-US" dirty="0" err="1"/>
              <a:t>metaalchassis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print</a:t>
            </a:r>
          </a:p>
          <a:p>
            <a:r>
              <a:rPr lang="en-US" dirty="0" err="1"/>
              <a:t>Spoelbussen</a:t>
            </a:r>
            <a:r>
              <a:rPr lang="en-US" dirty="0"/>
              <a:t>: </a:t>
            </a:r>
            <a:r>
              <a:rPr lang="en-US" dirty="0" err="1"/>
              <a:t>Rond</a:t>
            </a:r>
            <a:r>
              <a:rPr lang="en-US" dirty="0"/>
              <a:t>,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trimbaar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vierkant</a:t>
            </a:r>
            <a:endParaRPr lang="en-US" dirty="0">
              <a:solidFill>
                <a:srgbClr val="7030A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57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887</Words>
  <Application>Microsoft Office PowerPoint</Application>
  <PresentationFormat>Diavoorstelling (4:3)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Late Uutjes</vt:lpstr>
      <vt:lpstr>Overzicht Late Uutjes</vt:lpstr>
      <vt:lpstr>1. Definities</vt:lpstr>
      <vt:lpstr>Dus… een gelijkstroomtoestel?</vt:lpstr>
      <vt:lpstr>En m’n Tesla of AA5?</vt:lpstr>
      <vt:lpstr>Maar: een Mini-radio</vt:lpstr>
      <vt:lpstr>Buitenbeen(tje): Pye</vt:lpstr>
      <vt:lpstr>Generaties</vt:lpstr>
      <vt:lpstr>Verschuivingen</vt:lpstr>
      <vt:lpstr>2. Theorie: Serievoeding</vt:lpstr>
      <vt:lpstr>Serievoeding</vt:lpstr>
      <vt:lpstr>Opwarmperikelen</vt:lpstr>
      <vt:lpstr>Opwarmperikelen</vt:lpstr>
      <vt:lpstr>Lampje in B+ leiding</vt:lpstr>
      <vt:lpstr>Voorschakelweerstand</vt:lpstr>
      <vt:lpstr>Details voeding B3X81U</vt:lpstr>
      <vt:lpstr>Waarom is je radio een Uutje?</vt:lpstr>
      <vt:lpstr>Voorschakeldiode</vt:lpstr>
      <vt:lpstr>Voorschakelcondensator</vt:lpstr>
      <vt:lpstr>LED lamp voeding: C en G</vt:lpstr>
      <vt:lpstr>Een 208U op 28W</vt:lpstr>
      <vt:lpstr>3. Schema van B0X19U</vt:lpstr>
      <vt:lpstr>HF deel</vt:lpstr>
      <vt:lpstr>HF deel van B0X19U</vt:lpstr>
      <vt:lpstr>LF deel</vt:lpstr>
      <vt:lpstr>LF deel van B0X19U</vt:lpstr>
      <vt:lpstr>Voeding</vt:lpstr>
      <vt:lpstr>Voeding van B0X19U</vt:lpstr>
      <vt:lpstr>4. Vier toestellen</vt:lpstr>
      <vt:lpstr>Gloeilampschakeling</vt:lpstr>
      <vt:lpstr>Conclusie</vt:lpstr>
      <vt:lpstr>Meenemen</vt:lpstr>
    </vt:vector>
  </TitlesOfParts>
  <Company>Faculty of Science U.U.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 Uutjes</dc:title>
  <dc:creator>Science User</dc:creator>
  <cp:lastModifiedBy>Tel, G. (Gerard)</cp:lastModifiedBy>
  <cp:revision>42</cp:revision>
  <dcterms:created xsi:type="dcterms:W3CDTF">2017-03-15T14:30:24Z</dcterms:created>
  <dcterms:modified xsi:type="dcterms:W3CDTF">2020-09-11T09:04:30Z</dcterms:modified>
</cp:coreProperties>
</file>