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78" r:id="rId3"/>
    <p:sldId id="327" r:id="rId4"/>
    <p:sldId id="328" r:id="rId5"/>
    <p:sldId id="329" r:id="rId6"/>
    <p:sldId id="370" r:id="rId7"/>
    <p:sldId id="330" r:id="rId8"/>
    <p:sldId id="331" r:id="rId9"/>
    <p:sldId id="332" r:id="rId10"/>
    <p:sldId id="368" r:id="rId11"/>
    <p:sldId id="333" r:id="rId12"/>
    <p:sldId id="334" r:id="rId13"/>
    <p:sldId id="367" r:id="rId14"/>
    <p:sldId id="335" r:id="rId15"/>
    <p:sldId id="35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50" r:id="rId30"/>
    <p:sldId id="349" r:id="rId31"/>
    <p:sldId id="351" r:id="rId32"/>
    <p:sldId id="352" r:id="rId33"/>
    <p:sldId id="364" r:id="rId34"/>
    <p:sldId id="365" r:id="rId35"/>
    <p:sldId id="353" r:id="rId36"/>
    <p:sldId id="354" r:id="rId37"/>
    <p:sldId id="356" r:id="rId38"/>
    <p:sldId id="378" r:id="rId39"/>
    <p:sldId id="357" r:id="rId40"/>
    <p:sldId id="366" r:id="rId41"/>
    <p:sldId id="377" r:id="rId42"/>
    <p:sldId id="358" r:id="rId43"/>
    <p:sldId id="359" r:id="rId44"/>
    <p:sldId id="360" r:id="rId45"/>
    <p:sldId id="361" r:id="rId46"/>
    <p:sldId id="362" r:id="rId47"/>
    <p:sldId id="363" r:id="rId48"/>
    <p:sldId id="371" r:id="rId49"/>
    <p:sldId id="372" r:id="rId50"/>
    <p:sldId id="373" r:id="rId51"/>
    <p:sldId id="379" r:id="rId52"/>
    <p:sldId id="374" r:id="rId53"/>
    <p:sldId id="380" r:id="rId54"/>
    <p:sldId id="375" r:id="rId55"/>
    <p:sldId id="376" r:id="rId56"/>
    <p:sldId id="326" r:id="rId57"/>
    <p:sldId id="369" r:id="rId5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65" d="100"/>
          <a:sy n="65" d="100"/>
        </p:scale>
        <p:origin x="10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8-6-2022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8-6-2022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8-6-2022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8-6-2022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8-6-2022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8-6-2022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8-6-2022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rpproject.de/Media/pdf/DipIt_1_2UK.pdf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nos.nl/artikel/2430584-johnson-grijpt-jubileum-koningin-aan-om-metrieke-stelsel-vaarwel-te-zegg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apparaat, binnen, oud&#10;&#10;Automatisch gegenereerde beschrijving">
            <a:extLst>
              <a:ext uri="{FF2B5EF4-FFF2-40B4-BE49-F238E27FC236}">
                <a16:creationId xmlns:a16="http://schemas.microsoft.com/office/drawing/2014/main" id="{A0338B84-C5FE-AC27-BC3A-C07B4E490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6"/>
          <a:stretch/>
        </p:blipFill>
        <p:spPr>
          <a:xfrm>
            <a:off x="107504" y="1037031"/>
            <a:ext cx="4009513" cy="51268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1470025"/>
          </a:xfrm>
        </p:spPr>
        <p:txBody>
          <a:bodyPr/>
          <a:lstStyle/>
          <a:p>
            <a:r>
              <a:rPr lang="nl-NL" dirty="0"/>
              <a:t>Meten in de </a:t>
            </a:r>
            <a:br>
              <a:rPr lang="nl-NL" dirty="0"/>
            </a:br>
            <a:r>
              <a:rPr lang="nl-NL" dirty="0" err="1"/>
              <a:t>Radioreparatuur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328608" y="3886200"/>
            <a:ext cx="5491864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8 </a:t>
            </a:r>
            <a:r>
              <a:rPr lang="en-US" dirty="0" err="1"/>
              <a:t>juni</a:t>
            </a:r>
            <a:r>
              <a:rPr lang="en-US" dirty="0"/>
              <a:t> 2022 </a:t>
            </a:r>
          </a:p>
          <a:p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AC73C-B71C-C652-A9B7-61C8C289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Meetbegrippen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5F458A-FBFC-A9FD-354F-BDF7038C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83163"/>
          </a:xfrm>
        </p:spPr>
        <p:txBody>
          <a:bodyPr/>
          <a:lstStyle/>
          <a:p>
            <a:r>
              <a:rPr lang="nl-NL" dirty="0"/>
              <a:t>Weegschaal meet gewicht</a:t>
            </a:r>
          </a:p>
          <a:p>
            <a:pPr lvl="1"/>
            <a:r>
              <a:rPr lang="nl-NL" dirty="0"/>
              <a:t>Bereik: welke waarden kun je meten bv 10-150kg</a:t>
            </a:r>
          </a:p>
          <a:p>
            <a:pPr lvl="1"/>
            <a:r>
              <a:rPr lang="nl-NL" dirty="0"/>
              <a:t>Resolutie: hoe precies kun je aflezen bv 0,2kg</a:t>
            </a:r>
          </a:p>
          <a:p>
            <a:pPr lvl="1"/>
            <a:r>
              <a:rPr lang="nl-NL" dirty="0"/>
              <a:t>Nauwkeurigheid: komt het overeen bv 1,5% + 1d</a:t>
            </a:r>
          </a:p>
          <a:p>
            <a:endParaRPr lang="nl-NL" dirty="0"/>
          </a:p>
          <a:p>
            <a:r>
              <a:rPr lang="nl-NL" dirty="0"/>
              <a:t>Hoe weeg je hiermee een radio (4-8kg)?</a:t>
            </a:r>
          </a:p>
          <a:p>
            <a:pPr lvl="1"/>
            <a:r>
              <a:rPr lang="nl-NL" dirty="0"/>
              <a:t>Weeg jezelf met en zonder, verschil</a:t>
            </a:r>
          </a:p>
          <a:p>
            <a:pPr lvl="1"/>
            <a:r>
              <a:rPr lang="nl-NL" dirty="0"/>
              <a:t>Let op: dubbele meetfout!</a:t>
            </a:r>
            <a:br>
              <a:rPr lang="nl-NL" dirty="0"/>
            </a:br>
            <a:r>
              <a:rPr lang="nl-NL" dirty="0"/>
              <a:t>Zeer grote </a:t>
            </a:r>
            <a:r>
              <a:rPr lang="nl-NL" dirty="0">
                <a:solidFill>
                  <a:srgbClr val="FF0000"/>
                </a:solidFill>
              </a:rPr>
              <a:t>relatieve</a:t>
            </a:r>
            <a:r>
              <a:rPr lang="nl-NL" dirty="0"/>
              <a:t> fout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FBC203-BBE8-63E1-A7DC-CDF1937A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4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D5F8B-B019-BED6-C7AB-A06EA282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Basaal meten in een radio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3C2148-63CA-9CE1-EA6E-E354410E6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Multimeter</a:t>
            </a:r>
          </a:p>
          <a:p>
            <a:r>
              <a:rPr lang="nl-NL" dirty="0"/>
              <a:t>Componenttestertje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E9675D-031E-05FB-0AAE-18109A14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DBAAFE99-75D1-4EA3-44D4-85AF14512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4955" y="2931382"/>
            <a:ext cx="5009085" cy="2346722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D9A0B3B5-D7ED-8DD2-E245-E295189D5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44" y="3430681"/>
            <a:ext cx="3593976" cy="26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4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0542C-AC06-8288-1B34-7DBB1488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Eenvoudige Multimeter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173D2C-EBD5-46EA-40C2-227EB9858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Bouwmarkt/Bol 10€</a:t>
            </a:r>
          </a:p>
          <a:p>
            <a:r>
              <a:rPr lang="nl-NL" dirty="0"/>
              <a:t>Voordeel: bijna alle</a:t>
            </a:r>
            <a:br>
              <a:rPr lang="nl-NL" dirty="0"/>
            </a:br>
            <a:r>
              <a:rPr lang="nl-NL" dirty="0"/>
              <a:t>reparaties te doen!</a:t>
            </a:r>
          </a:p>
          <a:p>
            <a:r>
              <a:rPr lang="nl-NL" dirty="0"/>
              <a:t>Nadeel: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4BDA8A-50F3-1AC5-8B6B-04B53C3E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C18561E-5ABC-3A35-CEEB-7FD67243D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7638"/>
            <a:ext cx="39433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7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0542C-AC06-8288-1B34-7DBB1488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Eenvoudige Multimeter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173D2C-EBD5-46EA-40C2-227EB9858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Bouwmarkt/Bol 10€</a:t>
            </a:r>
          </a:p>
          <a:p>
            <a:r>
              <a:rPr lang="nl-NL" dirty="0"/>
              <a:t>Voordeel: bijna alle</a:t>
            </a:r>
            <a:br>
              <a:rPr lang="nl-NL" dirty="0"/>
            </a:br>
            <a:r>
              <a:rPr lang="nl-NL" dirty="0"/>
              <a:t>reparaties te doen!</a:t>
            </a:r>
          </a:p>
          <a:p>
            <a:r>
              <a:rPr lang="nl-NL" dirty="0"/>
              <a:t>Nadeel:</a:t>
            </a:r>
          </a:p>
          <a:p>
            <a:pPr lvl="1"/>
            <a:r>
              <a:rPr lang="nl-NL" dirty="0"/>
              <a:t>Prikpen ongeschikt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Impedantie 1MΩ laag</a:t>
            </a:r>
          </a:p>
          <a:p>
            <a:pPr lvl="1"/>
            <a:r>
              <a:rPr lang="nl-NL" dirty="0"/>
              <a:t>Weerstandsbereik 2M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4BDA8A-50F3-1AC5-8B6B-04B53C3E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C18561E-5ABC-3A35-CEEB-7FD67243D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7638"/>
            <a:ext cx="3943350" cy="5257800"/>
          </a:xfrm>
          <a:prstGeom prst="rect">
            <a:avLst/>
          </a:prstGeom>
        </p:spPr>
      </p:pic>
      <p:pic>
        <p:nvPicPr>
          <p:cNvPr id="6" name="Afbeelding 5" descr="Afbeelding met tekst, pijl&#10;&#10;Automatisch gegenereerde beschrijving">
            <a:extLst>
              <a:ext uri="{FF2B5EF4-FFF2-40B4-BE49-F238E27FC236}">
                <a16:creationId xmlns:a16="http://schemas.microsoft.com/office/drawing/2014/main" id="{5B1F3D09-2E58-5710-534F-CFB71B945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66" y="4365104"/>
            <a:ext cx="2602632" cy="10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0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8CB9E-2B66-BDE8-29FF-18BCC207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248330" cy="1143000"/>
          </a:xfrm>
        </p:spPr>
        <p:txBody>
          <a:bodyPr/>
          <a:lstStyle/>
          <a:p>
            <a:r>
              <a:rPr lang="nl-NL" dirty="0"/>
              <a:t>Iets beter: </a:t>
            </a:r>
            <a:r>
              <a:rPr lang="nl-NL" dirty="0" err="1"/>
              <a:t>HoldPeak</a:t>
            </a:r>
            <a:r>
              <a:rPr lang="nl-NL" dirty="0"/>
              <a:t> 770D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2FAE03-1020-4FC0-DF62-BBC2F2B9A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 err="1"/>
              <a:t>AliExpress</a:t>
            </a:r>
            <a:r>
              <a:rPr lang="nl-NL" dirty="0"/>
              <a:t> 35€ (65</a:t>
            </a:r>
            <a:r>
              <a:rPr lang="nl-NL" dirty="0">
                <a:sym typeface="Wingdings" panose="05000000000000000000" pitchFamily="2" charset="2"/>
              </a:rPr>
              <a:t></a:t>
            </a:r>
            <a:r>
              <a:rPr lang="nl-NL" dirty="0"/>
              <a:t>), 20cm</a:t>
            </a:r>
          </a:p>
          <a:p>
            <a:r>
              <a:rPr lang="nl-NL" dirty="0"/>
              <a:t>Standaard (AVO) V=~, A=~, Ω</a:t>
            </a:r>
          </a:p>
          <a:p>
            <a:r>
              <a:rPr lang="nl-NL" dirty="0"/>
              <a:t>Ook </a:t>
            </a:r>
            <a:r>
              <a:rPr lang="nl-NL" dirty="0" err="1"/>
              <a:t>Cont</a:t>
            </a:r>
            <a:r>
              <a:rPr lang="nl-NL" dirty="0"/>
              <a:t>, D, T, F, Hz, NCV, t</a:t>
            </a:r>
          </a:p>
          <a:p>
            <a:endParaRPr lang="nl-NL" dirty="0"/>
          </a:p>
          <a:p>
            <a:r>
              <a:rPr lang="nl-NL" dirty="0"/>
              <a:t>Impedantie 10MΩ</a:t>
            </a:r>
          </a:p>
          <a:p>
            <a:r>
              <a:rPr lang="nl-NL" dirty="0"/>
              <a:t>Verschilmeting, autorange</a:t>
            </a:r>
          </a:p>
          <a:p>
            <a:r>
              <a:rPr lang="nl-NL" dirty="0" err="1"/>
              <a:t>Powerdown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E87113-030F-E49B-4BAB-4128AD9F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D8E4CBA-6C99-1101-D1FC-C84DD863E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r="6537"/>
          <a:stretch/>
        </p:blipFill>
        <p:spPr>
          <a:xfrm rot="16200000">
            <a:off x="4695879" y="2287570"/>
            <a:ext cx="5819839" cy="27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D426F-286E-E70E-F378-A64EA607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Beginnen met meten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5CB496-5A70-2664-5320-6F164E649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Meet eerst dingen die je weet:</a:t>
            </a:r>
            <a:br>
              <a:rPr lang="nl-NL" dirty="0"/>
            </a:br>
            <a:r>
              <a:rPr lang="nl-NL" dirty="0"/>
              <a:t>Batterij, Nieuwe condensator of weerstand</a:t>
            </a:r>
          </a:p>
          <a:p>
            <a:r>
              <a:rPr lang="nl-NL" dirty="0"/>
              <a:t>Leer instrument kennen, </a:t>
            </a:r>
            <a:br>
              <a:rPr lang="nl-NL" dirty="0"/>
            </a:br>
            <a:r>
              <a:rPr lang="nl-NL" dirty="0"/>
              <a:t>weet wanneer het afwijkt</a:t>
            </a:r>
          </a:p>
          <a:p>
            <a:r>
              <a:rPr lang="nl-NL" dirty="0"/>
              <a:t>Wees altijd bedacht op meetfout / defect / verkeerde instelling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FF9A21-2798-A9EE-06DD-B6F608B0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20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F6770-863D-13DA-CC78-62E339A6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Spanningen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98F0C1-6077-A5F6-613D-40E2FE5B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4762872" cy="3154362"/>
          </a:xfrm>
        </p:spPr>
        <p:txBody>
          <a:bodyPr/>
          <a:lstStyle/>
          <a:p>
            <a:r>
              <a:rPr lang="nl-NL" dirty="0"/>
              <a:t>Altijd tussen 2 punten</a:t>
            </a:r>
          </a:p>
          <a:p>
            <a:r>
              <a:rPr lang="nl-NL" dirty="0"/>
              <a:t>Meet </a:t>
            </a:r>
            <a:r>
              <a:rPr lang="nl-NL" dirty="0" err="1"/>
              <a:t>tov</a:t>
            </a:r>
            <a:r>
              <a:rPr lang="nl-NL" dirty="0"/>
              <a:t>. chassis</a:t>
            </a:r>
            <a:br>
              <a:rPr lang="nl-NL" dirty="0"/>
            </a:br>
            <a:r>
              <a:rPr lang="nl-NL" dirty="0"/>
              <a:t>(Buizenboek: </a:t>
            </a:r>
            <a:r>
              <a:rPr lang="nl-NL" dirty="0" err="1"/>
              <a:t>katode</a:t>
            </a:r>
            <a:r>
              <a:rPr lang="nl-NL" dirty="0"/>
              <a:t>!)</a:t>
            </a:r>
          </a:p>
          <a:p>
            <a:r>
              <a:rPr lang="nl-NL" dirty="0"/>
              <a:t>Zwarte draad vast</a:t>
            </a:r>
          </a:p>
          <a:p>
            <a:r>
              <a:rPr lang="nl-NL" dirty="0"/>
              <a:t>Met rode geleider raken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668CA9-D62F-B57C-C448-307BC30E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C0583F4-4559-8595-399F-91F3E4A05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00163"/>
            <a:ext cx="3746252" cy="4826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D359A4F-600F-5C33-0EC5-6162AF906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39214"/>
            <a:ext cx="2155068" cy="28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7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4D63B7-F455-BF3C-6654-C58770EC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Meetblad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3E5120-7859-0E55-19F5-5C8738EA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676" y="1417638"/>
            <a:ext cx="2746648" cy="4525963"/>
          </a:xfrm>
        </p:spPr>
        <p:txBody>
          <a:bodyPr/>
          <a:lstStyle/>
          <a:p>
            <a:r>
              <a:rPr lang="nl-NL" dirty="0"/>
              <a:t>Schrijf op </a:t>
            </a:r>
            <a:br>
              <a:rPr lang="nl-NL" dirty="0"/>
            </a:br>
            <a:r>
              <a:rPr lang="nl-NL" dirty="0"/>
              <a:t>(voor later)</a:t>
            </a:r>
          </a:p>
          <a:p>
            <a:r>
              <a:rPr lang="nl-NL" dirty="0"/>
              <a:t>Plan </a:t>
            </a:r>
            <a:r>
              <a:rPr lang="nl-NL" dirty="0" err="1"/>
              <a:t>dmv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pin </a:t>
            </a:r>
            <a:r>
              <a:rPr lang="nl-NL" dirty="0" err="1"/>
              <a:t>nr</a:t>
            </a:r>
            <a:endParaRPr lang="nl-NL" dirty="0"/>
          </a:p>
          <a:p>
            <a:r>
              <a:rPr lang="nl-NL" dirty="0"/>
              <a:t>Routine, </a:t>
            </a:r>
            <a:br>
              <a:rPr lang="nl-NL" dirty="0"/>
            </a:br>
            <a:r>
              <a:rPr lang="nl-NL" dirty="0"/>
              <a:t>vergeet niks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C126FE-69A0-FFA1-669A-87895BBD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 descr="Afbeelding met tekst, ontvangstbewijs&#10;&#10;Automatisch gegenereerde beschrijving">
            <a:extLst>
              <a:ext uri="{FF2B5EF4-FFF2-40B4-BE49-F238E27FC236}">
                <a16:creationId xmlns:a16="http://schemas.microsoft.com/office/drawing/2014/main" id="{3CAE2EDF-F6AA-777D-393E-3E4043DB0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6" y="1417638"/>
            <a:ext cx="6022950" cy="532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05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44461-2F11-B1E6-C0A1-AB1CA8FB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Beïnvloeding: Impedantie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6256DF-5EFF-337F-F011-CB7BB6A3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Meetwijsheid: “Elke meting beïnvloedt de gemeten grootheid”</a:t>
            </a:r>
          </a:p>
          <a:p>
            <a:pPr lvl="1"/>
            <a:r>
              <a:rPr lang="nl-NL" dirty="0" err="1"/>
              <a:t>Vb</a:t>
            </a:r>
            <a:r>
              <a:rPr lang="nl-NL" dirty="0"/>
              <a:t> Broccoli</a:t>
            </a:r>
          </a:p>
          <a:p>
            <a:r>
              <a:rPr lang="nl-NL" dirty="0"/>
              <a:t>Stroom door meter!</a:t>
            </a:r>
          </a:p>
          <a:p>
            <a:endParaRPr lang="nl-NL" dirty="0"/>
          </a:p>
          <a:p>
            <a:r>
              <a:rPr lang="nl-NL" dirty="0"/>
              <a:t>Impedantie HOOG </a:t>
            </a:r>
            <a:r>
              <a:rPr lang="nl-NL" dirty="0" err="1"/>
              <a:t>tov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/>
              <a:t>circuit (bv. 10x)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427BA5-AD17-2CE7-82AD-BDF13A43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C14964A-BA38-0123-E47C-D35F41B31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2508250"/>
            <a:ext cx="32258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01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47BA8-C16A-5F89-838D-EF004DB5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Impedantie van multimeter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DB1CA0-B7D0-3CE7-34C0-E028BF1F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Goedkope </a:t>
            </a:r>
            <a:r>
              <a:rPr lang="nl-NL" dirty="0" err="1"/>
              <a:t>digi</a:t>
            </a:r>
            <a:r>
              <a:rPr lang="nl-NL" dirty="0"/>
              <a:t>: 1 MΩ</a:t>
            </a:r>
          </a:p>
          <a:p>
            <a:r>
              <a:rPr lang="nl-NL" dirty="0"/>
              <a:t>Middenklasse </a:t>
            </a:r>
            <a:r>
              <a:rPr lang="nl-NL" dirty="0" err="1"/>
              <a:t>digi</a:t>
            </a:r>
            <a:r>
              <a:rPr lang="nl-NL" dirty="0"/>
              <a:t>: 10MΩ</a:t>
            </a:r>
          </a:p>
          <a:p>
            <a:endParaRPr lang="nl-NL" dirty="0"/>
          </a:p>
          <a:p>
            <a:r>
              <a:rPr lang="nl-NL" dirty="0"/>
              <a:t>Analoog: Hangt af van bereik!</a:t>
            </a:r>
          </a:p>
          <a:p>
            <a:pPr lvl="1"/>
            <a:r>
              <a:rPr lang="nl-NL" dirty="0"/>
              <a:t>“Gevoeligheid” bv 20 kΩ/V</a:t>
            </a:r>
          </a:p>
          <a:p>
            <a:pPr lvl="1"/>
            <a:r>
              <a:rPr lang="nl-NL" dirty="0"/>
              <a:t>Op bereik 10V dan 200kΩ</a:t>
            </a:r>
          </a:p>
          <a:p>
            <a:pPr lvl="1"/>
            <a:r>
              <a:rPr lang="nl-NL" dirty="0"/>
              <a:t>Meestal flink lager dan DMM</a:t>
            </a:r>
          </a:p>
          <a:p>
            <a:r>
              <a:rPr lang="nl-NL" dirty="0"/>
              <a:t>Buisvoltmeter, versterkt, </a:t>
            </a:r>
            <a:br>
              <a:rPr lang="nl-NL" dirty="0"/>
            </a:br>
            <a:r>
              <a:rPr lang="nl-NL" dirty="0"/>
              <a:t>hoge 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00BC33-8621-3A43-383B-DDB9C314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 descr="Afbeelding met apparaat, meter&#10;&#10;Automatisch gegenereerde beschrijving">
            <a:extLst>
              <a:ext uri="{FF2B5EF4-FFF2-40B4-BE49-F238E27FC236}">
                <a16:creationId xmlns:a16="http://schemas.microsoft.com/office/drawing/2014/main" id="{BEA1CC87-8BBA-5C93-441D-EBFC7993BA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12589"/>
          <a:stretch/>
        </p:blipFill>
        <p:spPr>
          <a:xfrm>
            <a:off x="5796136" y="1586888"/>
            <a:ext cx="3133328" cy="51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7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Service Doc: Meer </a:t>
            </a:r>
            <a:r>
              <a:rPr lang="en-US" dirty="0" err="1"/>
              <a:t>getallen</a:t>
            </a:r>
            <a:r>
              <a:rPr lang="en-US" dirty="0"/>
              <a:t> dan </a:t>
            </a:r>
            <a:r>
              <a:rPr lang="en-US" dirty="0" err="1"/>
              <a:t>woorden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Meten</a:t>
            </a:r>
            <a:r>
              <a:rPr lang="en-US" dirty="0"/>
              <a:t>: </a:t>
            </a:r>
            <a:r>
              <a:rPr lang="en-US" dirty="0" err="1"/>
              <a:t>Grootheid</a:t>
            </a:r>
            <a:r>
              <a:rPr lang="en-US" dirty="0"/>
              <a:t>, </a:t>
            </a:r>
            <a:r>
              <a:rPr lang="en-US" dirty="0" err="1"/>
              <a:t>Eenheid</a:t>
            </a:r>
            <a:r>
              <a:rPr lang="en-US" dirty="0"/>
              <a:t>, </a:t>
            </a:r>
            <a:r>
              <a:rPr lang="en-US" dirty="0" err="1"/>
              <a:t>Waarde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Radio-</a:t>
            </a:r>
            <a:r>
              <a:rPr lang="en-US" dirty="0" err="1"/>
              <a:t>metingen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handige</a:t>
            </a:r>
            <a:r>
              <a:rPr lang="en-US" dirty="0"/>
              <a:t> </a:t>
            </a:r>
            <a:r>
              <a:rPr lang="en-US" dirty="0" err="1"/>
              <a:t>apparaten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transistorradio</a:t>
            </a:r>
            <a:r>
              <a:rPr lang="en-US" dirty="0"/>
              <a:t> </a:t>
            </a:r>
            <a:r>
              <a:rPr lang="en-US" dirty="0" err="1"/>
              <a:t>repareren</a:t>
            </a:r>
            <a:r>
              <a:rPr lang="en-US" dirty="0"/>
              <a:t>: A6X38AT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Stel </a:t>
            </a:r>
            <a:r>
              <a:rPr lang="en-US" dirty="0" err="1"/>
              <a:t>zoveel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vragen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4ACBD-016A-EDB5-4009-E9D28A2D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Hoogohmige</a:t>
            </a:r>
            <a:r>
              <a:rPr lang="nl-NL" dirty="0"/>
              <a:t> circuits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08AB0B-6132-C6B3-F61D-9229B8D34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Roosterspanning MF</a:t>
            </a:r>
          </a:p>
          <a:p>
            <a:r>
              <a:rPr lang="nl-NL" dirty="0"/>
              <a:t>AGC meerdere MΩ</a:t>
            </a:r>
          </a:p>
          <a:p>
            <a:r>
              <a:rPr lang="nl-NL" dirty="0"/>
              <a:t>Draad op g1 dempt</a:t>
            </a:r>
          </a:p>
          <a:p>
            <a:pPr lvl="1"/>
            <a:r>
              <a:rPr lang="nl-NL" dirty="0"/>
              <a:t>Meet onder S: (*)</a:t>
            </a:r>
          </a:p>
          <a:p>
            <a:r>
              <a:rPr lang="nl-NL" dirty="0"/>
              <a:t>Regel “10x” niet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38FD15-EBD2-3DC7-4E82-49E0A98D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7C9FAEE0-F891-0E24-9ED5-52CF230B3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79" y="1647825"/>
            <a:ext cx="4323978" cy="292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2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C0117-2980-F14A-04B0-86406643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Checken met spanningsmeting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9D90A9-7E77-F021-176C-9F383138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Werkt de B+-voeding (Elco 1 en Elco 2)</a:t>
            </a:r>
          </a:p>
          <a:p>
            <a:r>
              <a:rPr lang="nl-NL" dirty="0"/>
              <a:t>Lekt koppelcondensator (g1 eindbuis)</a:t>
            </a:r>
          </a:p>
          <a:p>
            <a:r>
              <a:rPr lang="nl-NL" dirty="0"/>
              <a:t>Anode- en schermroosterspanning buis</a:t>
            </a:r>
          </a:p>
          <a:p>
            <a:pPr lvl="1"/>
            <a:r>
              <a:rPr lang="nl-NL" dirty="0"/>
              <a:t>Geen of te lage spanning?</a:t>
            </a:r>
          </a:p>
          <a:p>
            <a:pPr lvl="1"/>
            <a:r>
              <a:rPr lang="nl-NL" dirty="0"/>
              <a:t>Onderbreking in toevoer OF sluiting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93C320-D0DD-F9D8-4F10-D3C99C75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156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DBC96-F342-8199-70E1-C4BF6B1A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Stromen, Spanning, Weerstand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B6AB68-7D1D-8C23-8A95-93A792529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Eenheid van stroom is </a:t>
            </a:r>
            <a:r>
              <a:rPr lang="nl-NL" dirty="0" err="1"/>
              <a:t>Ampere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Basiseenheid in SI-stelsel voor elektriciteit</a:t>
            </a:r>
          </a:p>
          <a:p>
            <a:endParaRPr lang="nl-NL" dirty="0"/>
          </a:p>
          <a:p>
            <a:r>
              <a:rPr lang="nl-NL" dirty="0"/>
              <a:t>Spanning x Stroom is Vermogen</a:t>
            </a:r>
            <a:br>
              <a:rPr lang="nl-NL" dirty="0"/>
            </a:br>
            <a:r>
              <a:rPr lang="nl-NL" dirty="0"/>
              <a:t>dus Volt = Watt / </a:t>
            </a:r>
            <a:r>
              <a:rPr lang="nl-NL" dirty="0" err="1"/>
              <a:t>Ampere</a:t>
            </a:r>
            <a:r>
              <a:rPr lang="nl-NL" dirty="0"/>
              <a:t> = kg m</a:t>
            </a:r>
            <a:r>
              <a:rPr lang="nl-NL" baseline="30000" dirty="0"/>
              <a:t>2</a:t>
            </a:r>
            <a:r>
              <a:rPr lang="nl-NL" dirty="0"/>
              <a:t> / A s</a:t>
            </a:r>
            <a:r>
              <a:rPr lang="nl-NL" baseline="30000" dirty="0"/>
              <a:t>3 </a:t>
            </a:r>
          </a:p>
          <a:p>
            <a:endParaRPr lang="nl-NL" baseline="30000" dirty="0"/>
          </a:p>
          <a:p>
            <a:r>
              <a:rPr lang="nl-NL" dirty="0"/>
              <a:t>Weerstand is Spanning gedeeld door Stroom</a:t>
            </a:r>
            <a:br>
              <a:rPr lang="nl-NL" dirty="0"/>
            </a:br>
            <a:r>
              <a:rPr lang="nl-NL" dirty="0"/>
              <a:t>dus Ohm Ω = Volt / </a:t>
            </a:r>
            <a:r>
              <a:rPr lang="nl-NL" dirty="0" err="1"/>
              <a:t>Ampere</a:t>
            </a:r>
            <a:r>
              <a:rPr lang="nl-NL" dirty="0"/>
              <a:t> = kg m</a:t>
            </a:r>
            <a:r>
              <a:rPr lang="nl-NL" baseline="30000" dirty="0"/>
              <a:t>2</a:t>
            </a:r>
            <a:r>
              <a:rPr lang="nl-NL" dirty="0"/>
              <a:t> / A</a:t>
            </a:r>
            <a:r>
              <a:rPr lang="nl-NL" baseline="30000" dirty="0"/>
              <a:t>2</a:t>
            </a:r>
            <a:r>
              <a:rPr lang="nl-NL" dirty="0"/>
              <a:t> s</a:t>
            </a:r>
            <a:r>
              <a:rPr lang="nl-NL" baseline="30000" dirty="0"/>
              <a:t>3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8B9E95-D038-3129-1905-F73BC575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07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95E62-7C3A-2DC6-C7BE-7060B50F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5112568" cy="1143000"/>
          </a:xfrm>
        </p:spPr>
        <p:txBody>
          <a:bodyPr>
            <a:normAutofit/>
          </a:bodyPr>
          <a:lstStyle/>
          <a:p>
            <a:r>
              <a:rPr lang="nl-NL" dirty="0"/>
              <a:t>Onderbreking nodig?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DBCBA3-1AC5-AF96-2E06-5A23DA7E2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nl-NL" dirty="0"/>
              <a:t>Stroom zit “in” de draad: </a:t>
            </a:r>
            <a:br>
              <a:rPr lang="nl-NL" dirty="0"/>
            </a:br>
            <a:r>
              <a:rPr lang="nl-NL" dirty="0"/>
              <a:t>Geleider onderbreken</a:t>
            </a:r>
          </a:p>
          <a:p>
            <a:endParaRPr lang="nl-NL" dirty="0"/>
          </a:p>
          <a:p>
            <a:r>
              <a:rPr lang="nl-NL" dirty="0"/>
              <a:t>Dit doe ik nooit!</a:t>
            </a:r>
          </a:p>
          <a:p>
            <a:pPr lvl="1"/>
            <a:r>
              <a:rPr lang="nl-NL" dirty="0"/>
              <a:t>Meet bij zekering</a:t>
            </a:r>
          </a:p>
          <a:p>
            <a:pPr lvl="1"/>
            <a:r>
              <a:rPr lang="nl-NL" dirty="0"/>
              <a:t>Meet bij schakelaar</a:t>
            </a:r>
          </a:p>
          <a:p>
            <a:pPr lvl="1"/>
            <a:r>
              <a:rPr lang="nl-NL" dirty="0"/>
              <a:t>Op DC voeding</a:t>
            </a:r>
          </a:p>
          <a:p>
            <a:pPr lvl="1"/>
            <a:r>
              <a:rPr lang="nl-NL" dirty="0"/>
              <a:t>Over UGT</a:t>
            </a:r>
          </a:p>
          <a:p>
            <a:r>
              <a:rPr lang="nl-NL" dirty="0"/>
              <a:t>Invloed: extra weerstand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82C942-C322-CB74-3525-6C22C441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62A80E-0860-9BB0-5E38-5C4C2719B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57" y="331388"/>
            <a:ext cx="3544131" cy="431683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A3344A7-2E6F-5294-5737-4EDD3311F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09" y="3789040"/>
            <a:ext cx="3543791" cy="29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60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E8411-6B78-1443-68CE-F96DDFCA7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922114"/>
          </a:xfrm>
        </p:spPr>
        <p:txBody>
          <a:bodyPr/>
          <a:lstStyle/>
          <a:p>
            <a:r>
              <a:rPr lang="nl-NL" dirty="0"/>
              <a:t>Indirect meten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8D0647-020E-DA05-3EB2-4235E0C7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950" y="1162331"/>
            <a:ext cx="5082849" cy="5194019"/>
          </a:xfrm>
        </p:spPr>
        <p:txBody>
          <a:bodyPr/>
          <a:lstStyle/>
          <a:p>
            <a:r>
              <a:rPr lang="nl-NL" dirty="0"/>
              <a:t>Katodestroom meten:</a:t>
            </a:r>
          </a:p>
          <a:p>
            <a:pPr lvl="1"/>
            <a:r>
              <a:rPr lang="nl-NL" dirty="0"/>
              <a:t>Spanning over Rk</a:t>
            </a:r>
          </a:p>
          <a:p>
            <a:pPr lvl="1"/>
            <a:r>
              <a:rPr lang="nl-NL" dirty="0"/>
              <a:t>Delen door Rk</a:t>
            </a:r>
          </a:p>
          <a:p>
            <a:pPr lvl="1"/>
            <a:r>
              <a:rPr lang="nl-NL" dirty="0"/>
              <a:t>Bv 6,2V over 180Ω is 34mA</a:t>
            </a:r>
          </a:p>
          <a:p>
            <a:r>
              <a:rPr lang="nl-NL" dirty="0"/>
              <a:t>Stroom uit Elco 2:</a:t>
            </a:r>
          </a:p>
          <a:p>
            <a:pPr lvl="1"/>
            <a:r>
              <a:rPr lang="nl-NL" dirty="0"/>
              <a:t>Spanning over R</a:t>
            </a:r>
          </a:p>
          <a:p>
            <a:r>
              <a:rPr lang="nl-NL" dirty="0"/>
              <a:t>Anodestroom: </a:t>
            </a:r>
          </a:p>
          <a:p>
            <a:pPr lvl="1"/>
            <a:r>
              <a:rPr lang="nl-NL" dirty="0"/>
              <a:t>Spanning over UGT</a:t>
            </a:r>
          </a:p>
          <a:p>
            <a:pPr lvl="1"/>
            <a:r>
              <a:rPr lang="nl-NL" dirty="0"/>
              <a:t>Stroommeter over UGT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98F8DE-7A24-9302-2F37-BD280812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5F5571-1065-EBA5-F972-175B30C00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024336" cy="413549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B6D0C0C-7D24-4DCE-F322-DBF1CB50D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7" y="4538467"/>
            <a:ext cx="2616696" cy="20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58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27928-6445-62B7-0047-A343B8EDC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Weerstand meten: Ω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013828-F4EC-1E05-93B1-EF57BA4EF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20744"/>
          </a:xfrm>
        </p:spPr>
        <p:txBody>
          <a:bodyPr/>
          <a:lstStyle/>
          <a:p>
            <a:r>
              <a:rPr lang="nl-NL" dirty="0"/>
              <a:t>In circuit? </a:t>
            </a:r>
            <a:br>
              <a:rPr lang="nl-NL" dirty="0"/>
            </a:br>
            <a:r>
              <a:rPr lang="nl-NL" dirty="0"/>
              <a:t>Toestel UIT!</a:t>
            </a:r>
          </a:p>
          <a:p>
            <a:r>
              <a:rPr lang="nl-NL" dirty="0"/>
              <a:t>Parallelle componenten</a:t>
            </a:r>
          </a:p>
          <a:p>
            <a:r>
              <a:rPr lang="nl-NL" dirty="0" err="1"/>
              <a:t>Evt</a:t>
            </a:r>
            <a:r>
              <a:rPr lang="nl-NL" dirty="0"/>
              <a:t> aan een kant los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Katode</a:t>
            </a:r>
            <a:r>
              <a:rPr lang="nl-NL" dirty="0"/>
              <a:t>, Anode, Scherm:</a:t>
            </a:r>
            <a:br>
              <a:rPr lang="nl-NL" dirty="0"/>
            </a:br>
            <a:r>
              <a:rPr lang="nl-NL" dirty="0"/>
              <a:t>Geen parallelle invloed</a:t>
            </a:r>
            <a:br>
              <a:rPr lang="nl-NL" dirty="0"/>
            </a:br>
            <a:r>
              <a:rPr lang="nl-NL" dirty="0"/>
              <a:t>(mits ontkoppel-C vervangen)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56044F-6061-3BF3-337C-C46FEB27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743BB01E-1A80-5C9B-42E6-C5893266F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1268760"/>
            <a:ext cx="2817316" cy="21775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44358D8-2666-E32C-8673-22322F304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94" y="3545756"/>
            <a:ext cx="2749504" cy="31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44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C7EEF-FDAC-2186-CCAD-C32BC646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meet ook je snoeren mee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60FFBC-CEFD-7F58-9D1A-64E419D5B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Meetsnoeren en overgangsweerstanden staan in serie met </a:t>
            </a:r>
            <a:r>
              <a:rPr lang="nl-NL" dirty="0" err="1"/>
              <a:t>Rx</a:t>
            </a:r>
            <a:endParaRPr lang="nl-NL" dirty="0"/>
          </a:p>
          <a:p>
            <a:r>
              <a:rPr lang="nl-NL" dirty="0"/>
              <a:t>Circa ½ tot 2 Ω</a:t>
            </a:r>
          </a:p>
          <a:p>
            <a:r>
              <a:rPr lang="nl-NL" dirty="0"/>
              <a:t>Bij lage R: verschilmeting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Zwarte klem aan R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Rood eerst tegen zwart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Nulstellen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Rood tegen andere kant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13347E-35AB-FE8E-3E16-789BA324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1EACFAF2-4722-B509-496B-FDD555036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3530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09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405B7-1913-F20C-C898-98D7DBF9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Condensators: F, µF, </a:t>
            </a:r>
            <a:r>
              <a:rPr lang="nl-NL" dirty="0" err="1"/>
              <a:t>nF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5A837-3109-FCD9-C431-2A05AA358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Capaciteit is Lading gedeeld door Spanning:</a:t>
            </a:r>
            <a:br>
              <a:rPr lang="nl-NL" dirty="0"/>
            </a:br>
            <a:r>
              <a:rPr lang="nl-NL" dirty="0"/>
              <a:t>Coulomb C = A s</a:t>
            </a:r>
            <a:br>
              <a:rPr lang="nl-NL" dirty="0"/>
            </a:br>
            <a:r>
              <a:rPr lang="nl-NL" dirty="0"/>
              <a:t>Farad F = C / V = A</a:t>
            </a:r>
            <a:r>
              <a:rPr lang="nl-NL" baseline="30000" dirty="0"/>
              <a:t>2</a:t>
            </a:r>
            <a:r>
              <a:rPr lang="nl-NL" dirty="0"/>
              <a:t> s</a:t>
            </a:r>
            <a:r>
              <a:rPr lang="nl-NL" baseline="30000" dirty="0"/>
              <a:t>4</a:t>
            </a:r>
            <a:r>
              <a:rPr lang="nl-NL" dirty="0"/>
              <a:t> / kg m</a:t>
            </a:r>
            <a:r>
              <a:rPr lang="nl-NL" baseline="30000" dirty="0"/>
              <a:t>2</a:t>
            </a:r>
          </a:p>
          <a:p>
            <a:endParaRPr lang="nl-NL" dirty="0"/>
          </a:p>
          <a:p>
            <a:r>
              <a:rPr lang="nl-NL" dirty="0"/>
              <a:t>Condensators zijn </a:t>
            </a:r>
            <a:r>
              <a:rPr lang="nl-NL" dirty="0" err="1"/>
              <a:t>reuzevaak</a:t>
            </a:r>
            <a:r>
              <a:rPr lang="nl-NL" dirty="0"/>
              <a:t> stuk of slecht</a:t>
            </a:r>
          </a:p>
          <a:p>
            <a:r>
              <a:rPr lang="nl-NL" dirty="0"/>
              <a:t>Meestal door lekkage of sluiting</a:t>
            </a:r>
          </a:p>
          <a:p>
            <a:r>
              <a:rPr lang="nl-NL" dirty="0"/>
              <a:t>Capaciteitsmeting beperkt zinvol</a:t>
            </a:r>
          </a:p>
          <a:p>
            <a:r>
              <a:rPr lang="nl-NL" dirty="0"/>
              <a:t>Lekkage vaststellen met spanningsmeting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F01494-4EB0-63FA-FE4F-49010719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239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252C1-CD97-FE9E-EDCB-EC7D8740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Koppel- en Schermroostercondensator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7A8469-F807-1922-871F-545E5C29B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Meet g1 van eindbuis</a:t>
            </a:r>
          </a:p>
          <a:p>
            <a:r>
              <a:rPr lang="nl-NL" dirty="0"/>
              <a:t>Meet g2 van MF/Meng</a:t>
            </a:r>
            <a:br>
              <a:rPr lang="nl-NL" dirty="0"/>
            </a:br>
            <a:r>
              <a:rPr lang="nl-NL" dirty="0"/>
              <a:t>Te laag? Check R, </a:t>
            </a:r>
            <a:br>
              <a:rPr lang="nl-NL" dirty="0"/>
            </a:br>
            <a:r>
              <a:rPr lang="nl-NL" dirty="0"/>
              <a:t>vervang C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02D9BD-3E73-A099-A5AC-0304FE9A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1C1D872-6454-95B5-6FF1-09F6538BC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62" y="1417638"/>
            <a:ext cx="3211338" cy="3709144"/>
          </a:xfrm>
          <a:prstGeom prst="rect">
            <a:avLst/>
          </a:prstGeom>
        </p:spPr>
      </p:pic>
      <p:pic>
        <p:nvPicPr>
          <p:cNvPr id="8" name="Afbeelding 7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9EC771A7-8DAF-D973-CFF6-1B6F62D29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6" y="3959311"/>
            <a:ext cx="3782169" cy="2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5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7CD51-777A-9423-E67D-81D12D4A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meet ook je snoeren mee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992C98-7EFF-677E-8B94-5F6F0C312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Meetsnoeren staan parallel aan Cx</a:t>
            </a:r>
          </a:p>
          <a:p>
            <a:r>
              <a:rPr lang="nl-NL" dirty="0"/>
              <a:t>Verschilmeting:</a:t>
            </a:r>
          </a:p>
          <a:p>
            <a:pPr lvl="1"/>
            <a:r>
              <a:rPr lang="nl-NL" dirty="0"/>
              <a:t>Eerst zwart aansluiten, rood dichtbij</a:t>
            </a:r>
          </a:p>
          <a:p>
            <a:pPr lvl="1"/>
            <a:r>
              <a:rPr lang="nl-NL" dirty="0"/>
              <a:t>Nulstellen</a:t>
            </a:r>
          </a:p>
          <a:p>
            <a:pPr lvl="1"/>
            <a:r>
              <a:rPr lang="nl-NL" dirty="0"/>
              <a:t>Rood aansluiten, </a:t>
            </a:r>
            <a:br>
              <a:rPr lang="nl-NL" dirty="0"/>
            </a:br>
            <a:r>
              <a:rPr lang="nl-NL" dirty="0"/>
              <a:t>niet verleggen!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AE58E9-6607-2314-3CC5-37DB3D39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8D22CD-DBFA-C4FA-448B-266B48C6B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3268662"/>
            <a:ext cx="3695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7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82289-F765-D7F0-1708-32205417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Wat is Meten?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872370-845C-E475-3AB9-5575756AD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bepalen van de </a:t>
            </a:r>
            <a:r>
              <a:rPr lang="nl-NL" dirty="0">
                <a:solidFill>
                  <a:srgbClr val="0070C0"/>
                </a:solidFill>
              </a:rPr>
              <a:t>waarde</a:t>
            </a:r>
            <a:r>
              <a:rPr lang="nl-NL" dirty="0"/>
              <a:t> van een </a:t>
            </a:r>
            <a:r>
              <a:rPr lang="nl-NL" dirty="0">
                <a:solidFill>
                  <a:srgbClr val="0070C0"/>
                </a:solidFill>
              </a:rPr>
              <a:t>grootheid</a:t>
            </a:r>
            <a:r>
              <a:rPr lang="nl-NL" dirty="0"/>
              <a:t>, uitgedrukt in een </a:t>
            </a:r>
            <a:r>
              <a:rPr lang="nl-NL" dirty="0">
                <a:solidFill>
                  <a:srgbClr val="0070C0"/>
                </a:solidFill>
              </a:rPr>
              <a:t>eenheid</a:t>
            </a:r>
          </a:p>
          <a:p>
            <a:endParaRPr lang="nl-NL" dirty="0"/>
          </a:p>
          <a:p>
            <a:r>
              <a:rPr lang="nl-NL" dirty="0"/>
              <a:t>Voorbeeld: </a:t>
            </a:r>
          </a:p>
          <a:p>
            <a:pPr lvl="1"/>
            <a:r>
              <a:rPr lang="nl-NL" dirty="0"/>
              <a:t>Grootheid lengte</a:t>
            </a:r>
          </a:p>
          <a:p>
            <a:pPr lvl="1"/>
            <a:r>
              <a:rPr lang="nl-NL" dirty="0"/>
              <a:t>Eenheid meter</a:t>
            </a:r>
          </a:p>
          <a:p>
            <a:pPr lvl="1"/>
            <a:r>
              <a:rPr lang="nl-NL" dirty="0"/>
              <a:t>“De breedte van deze deur is 0,80 meter”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FAD67C-254D-46C0-FDFE-74EE131A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638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D180F-B6C9-59D8-F805-F868E9FE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Meten van kleine capaciteit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E176BA-68BE-030D-9447-D6EF7EE98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Meter reageert pas vanaf minimum (bv 30pF)</a:t>
            </a:r>
          </a:p>
          <a:p>
            <a:r>
              <a:rPr lang="nl-NL" dirty="0"/>
              <a:t>Denk terug aan weegschaal</a:t>
            </a:r>
          </a:p>
          <a:p>
            <a:pPr lvl="1"/>
            <a:r>
              <a:rPr lang="nl-NL" dirty="0"/>
              <a:t>Neem kleine C, boven meetgrens</a:t>
            </a:r>
          </a:p>
          <a:p>
            <a:pPr lvl="1"/>
            <a:r>
              <a:rPr lang="nl-NL" dirty="0"/>
              <a:t>Meet C</a:t>
            </a:r>
          </a:p>
          <a:p>
            <a:pPr lvl="1"/>
            <a:r>
              <a:rPr lang="nl-NL" dirty="0"/>
              <a:t>Meet C + Cx  (parallel)</a:t>
            </a:r>
          </a:p>
          <a:p>
            <a:r>
              <a:rPr lang="nl-NL" dirty="0"/>
              <a:t>Voorbeeld, 15pF cap</a:t>
            </a:r>
          </a:p>
          <a:p>
            <a:pPr lvl="1"/>
            <a:r>
              <a:rPr lang="nl-NL" dirty="0"/>
              <a:t>Meet geel: 1052pF</a:t>
            </a:r>
          </a:p>
          <a:p>
            <a:pPr lvl="1"/>
            <a:r>
              <a:rPr lang="nl-NL" dirty="0"/>
              <a:t>Met cap: 1066pF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B23039-077A-C69F-CDCF-C901D452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6" name="Afbeelding 5" descr="Afbeelding met tekst, apparaat, meter, freesbank&#10;&#10;Automatisch gegenereerde beschrijving">
            <a:extLst>
              <a:ext uri="{FF2B5EF4-FFF2-40B4-BE49-F238E27FC236}">
                <a16:creationId xmlns:a16="http://schemas.microsoft.com/office/drawing/2014/main" id="{D2FEFC0E-62CA-8325-96BD-B59E8499B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32206" y="2923022"/>
            <a:ext cx="2860127" cy="40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08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90DCD-3EE9-B49B-0E19-EC0CB81A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Meten van Inductie: Henry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5D1A1-85A7-2975-CD60-3B3D80AAD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Nog nooit bij reparatie nodig gehad….</a:t>
            </a:r>
          </a:p>
          <a:p>
            <a:r>
              <a:rPr lang="nl-NL" dirty="0"/>
              <a:t>Inductie van spoel verloopt niet meetbaar</a:t>
            </a:r>
          </a:p>
          <a:p>
            <a:r>
              <a:rPr lang="nl-NL" dirty="0"/>
              <a:t>Bij defect: weerstand verandert</a:t>
            </a:r>
          </a:p>
          <a:p>
            <a:r>
              <a:rPr lang="nl-NL" dirty="0"/>
              <a:t>Philips gaf gelijkstroomweerstand op</a:t>
            </a:r>
          </a:p>
          <a:p>
            <a:endParaRPr lang="nl-NL" dirty="0"/>
          </a:p>
          <a:p>
            <a:r>
              <a:rPr lang="nl-NL" dirty="0"/>
              <a:t>Maar wel bij zelfbouw en ontwerp</a:t>
            </a:r>
          </a:p>
          <a:p>
            <a:r>
              <a:rPr lang="nl-NL" dirty="0"/>
              <a:t>Meten met componenttester/verschil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FD41CD-7B04-AABF-2F28-A4284B29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95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F0734-005F-04F5-4E4A-42A29ADF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687" y="309921"/>
            <a:ext cx="5198713" cy="1143000"/>
          </a:xfrm>
        </p:spPr>
        <p:txBody>
          <a:bodyPr/>
          <a:lstStyle/>
          <a:p>
            <a:r>
              <a:rPr lang="nl-NL" dirty="0"/>
              <a:t>Componenttester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C30F3E-E742-4FC2-F4CE-2D557E14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1918"/>
            <a:ext cx="8229600" cy="4699558"/>
          </a:xfrm>
        </p:spPr>
        <p:txBody>
          <a:bodyPr/>
          <a:lstStyle/>
          <a:p>
            <a:r>
              <a:rPr lang="nl-NL" dirty="0"/>
              <a:t>Transistortester M8,</a:t>
            </a:r>
            <a:br>
              <a:rPr lang="nl-NL" dirty="0"/>
            </a:br>
            <a:r>
              <a:rPr lang="nl-NL" dirty="0" err="1"/>
              <a:t>AliExpress</a:t>
            </a:r>
            <a:r>
              <a:rPr lang="nl-NL" dirty="0"/>
              <a:t> 14€, kitje</a:t>
            </a:r>
          </a:p>
          <a:p>
            <a:r>
              <a:rPr lang="nl-NL" dirty="0"/>
              <a:t>Microprocessor met</a:t>
            </a:r>
            <a:br>
              <a:rPr lang="nl-NL" dirty="0"/>
            </a:br>
            <a:r>
              <a:rPr lang="nl-NL" dirty="0"/>
              <a:t>testprogrammaatje</a:t>
            </a:r>
          </a:p>
          <a:p>
            <a:r>
              <a:rPr lang="nl-NL" dirty="0"/>
              <a:t>Detecteert, bepaalt </a:t>
            </a:r>
            <a:br>
              <a:rPr lang="nl-NL" dirty="0"/>
            </a:br>
            <a:r>
              <a:rPr lang="nl-NL" dirty="0"/>
              <a:t>en meet component</a:t>
            </a:r>
          </a:p>
          <a:p>
            <a:r>
              <a:rPr lang="nl-NL" dirty="0"/>
              <a:t>Voor reparatie en </a:t>
            </a:r>
            <a:br>
              <a:rPr lang="nl-NL" dirty="0"/>
            </a:br>
            <a:r>
              <a:rPr lang="nl-NL" dirty="0"/>
              <a:t>kitjes monteren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65BA4-ACC1-8017-4FFE-B9005DA4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F99A6A4E-81E9-0012-62AD-F0F224C9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99" y="3668226"/>
            <a:ext cx="4087981" cy="3065986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499BB115-682E-C7C2-E18A-600AE87C1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6" y="136525"/>
            <a:ext cx="2513856" cy="188539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E12329E-BF1E-3B03-7105-E3A4397DC5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8200" r="43224" b="9467"/>
          <a:stretch/>
        </p:blipFill>
        <p:spPr>
          <a:xfrm rot="16200000">
            <a:off x="5522716" y="792810"/>
            <a:ext cx="278333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22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A2A49-115E-6E56-4AFA-8E64F0AA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Tester 20</a:t>
            </a:r>
            <a:r>
              <a:rPr lang="nl-NL" baseline="30000" dirty="0"/>
              <a:t>e</a:t>
            </a:r>
            <a:r>
              <a:rPr lang="nl-NL" dirty="0"/>
              <a:t> Eeuw: Meetbrug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865D8-8C54-C6DF-AEBA-5DAE0825F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70785" cy="4525963"/>
          </a:xfrm>
        </p:spPr>
        <p:txBody>
          <a:bodyPr/>
          <a:lstStyle/>
          <a:p>
            <a:r>
              <a:rPr lang="nl-NL" dirty="0"/>
              <a:t>Zingende RC-meter, 1997</a:t>
            </a:r>
          </a:p>
          <a:p>
            <a:r>
              <a:rPr lang="nl-NL" dirty="0"/>
              <a:t>R en C op 1 schaal</a:t>
            </a:r>
          </a:p>
          <a:p>
            <a:r>
              <a:rPr lang="nl-NL" dirty="0"/>
              <a:t>5 bereiken</a:t>
            </a:r>
          </a:p>
          <a:p>
            <a:r>
              <a:rPr lang="nl-NL" dirty="0"/>
              <a:t>Muziekje </a:t>
            </a:r>
            <a:r>
              <a:rPr lang="nl-NL"/>
              <a:t>op oortje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C02D5D-C51D-5748-B73C-7DEE5331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 descr="Afbeelding met elektronica, camera, wit&#10;&#10;Automatisch gegenereerde beschrijving">
            <a:extLst>
              <a:ext uri="{FF2B5EF4-FFF2-40B4-BE49-F238E27FC236}">
                <a16:creationId xmlns:a16="http://schemas.microsoft.com/office/drawing/2014/main" id="{623A7DD7-A31C-CD82-BE3F-2748F45BF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r="24000"/>
          <a:stretch/>
        </p:blipFill>
        <p:spPr>
          <a:xfrm>
            <a:off x="4716016" y="1260869"/>
            <a:ext cx="4285456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0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A27CB-C684-D9A3-1EBE-10D4D703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Principe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733F9F-CBFA-BA13-4767-BE06D1527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558" y="1355390"/>
            <a:ext cx="3322712" cy="2678906"/>
          </a:xfrm>
        </p:spPr>
        <p:txBody>
          <a:bodyPr/>
          <a:lstStyle/>
          <a:p>
            <a:r>
              <a:rPr lang="nl-NL" dirty="0"/>
              <a:t>Balans zoeken</a:t>
            </a:r>
          </a:p>
          <a:p>
            <a:pPr lvl="1"/>
            <a:r>
              <a:rPr lang="nl-NL" dirty="0"/>
              <a:t>Meter, oortje, oogje</a:t>
            </a:r>
          </a:p>
          <a:p>
            <a:r>
              <a:rPr lang="nl-NL" dirty="0"/>
              <a:t>Referentie R of C</a:t>
            </a:r>
          </a:p>
          <a:p>
            <a:pPr lvl="1"/>
            <a:r>
              <a:rPr lang="nl-NL" dirty="0"/>
              <a:t>Of 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59EFAD-15DC-B0CE-A185-E04262A0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  <p:pic>
        <p:nvPicPr>
          <p:cNvPr id="8" name="Afbeelding 7" descr="Afbeelding met binnen, wit, elektronica, apparaat&#10;&#10;Automatisch gegenereerde beschrijving">
            <a:extLst>
              <a:ext uri="{FF2B5EF4-FFF2-40B4-BE49-F238E27FC236}">
                <a16:creationId xmlns:a16="http://schemas.microsoft.com/office/drawing/2014/main" id="{4ACC29C0-555B-06A4-05BC-E232D048C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9838" r="12791" b="9838"/>
          <a:stretch/>
        </p:blipFill>
        <p:spPr>
          <a:xfrm>
            <a:off x="44227" y="1355390"/>
            <a:ext cx="4879081" cy="4147219"/>
          </a:xfrm>
          <a:prstGeom prst="rect">
            <a:avLst/>
          </a:prstGeom>
        </p:spPr>
      </p:pic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96D6ACAC-57E2-9BD6-CC27-F15AB8874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21" y="4034296"/>
            <a:ext cx="4742527" cy="264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48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11220-BE74-5FA0-C792-0A48D1F6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Soms handige apparaten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ADEEFE-E06F-F790-AA42-6C6088FE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4983162"/>
          </a:xfrm>
        </p:spPr>
        <p:txBody>
          <a:bodyPr>
            <a:normAutofit/>
          </a:bodyPr>
          <a:lstStyle/>
          <a:p>
            <a:r>
              <a:rPr lang="nl-NL" dirty="0"/>
              <a:t>Wattmeter</a:t>
            </a:r>
          </a:p>
          <a:p>
            <a:r>
              <a:rPr lang="nl-NL" dirty="0"/>
              <a:t>Oscilloscoop</a:t>
            </a:r>
          </a:p>
          <a:p>
            <a:r>
              <a:rPr lang="nl-NL" dirty="0"/>
              <a:t>Dipmeter</a:t>
            </a:r>
          </a:p>
          <a:p>
            <a:r>
              <a:rPr lang="nl-NL" dirty="0"/>
              <a:t>Kortsluittester</a:t>
            </a:r>
          </a:p>
          <a:p>
            <a:r>
              <a:rPr lang="nl-NL" dirty="0"/>
              <a:t>Buizentester</a:t>
            </a:r>
          </a:p>
          <a:p>
            <a:r>
              <a:rPr lang="nl-NL" dirty="0"/>
              <a:t>Meetzender</a:t>
            </a:r>
          </a:p>
          <a:p>
            <a:r>
              <a:rPr lang="nl-NL" dirty="0"/>
              <a:t>Toongenerator</a:t>
            </a:r>
          </a:p>
          <a:p>
            <a:r>
              <a:rPr lang="nl-NL" dirty="0" err="1"/>
              <a:t>Frequency</a:t>
            </a:r>
            <a:r>
              <a:rPr lang="nl-NL" dirty="0"/>
              <a:t> counter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27B67C-97F5-BFA0-F065-E93D0468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0179570-4747-C25E-6160-22AAF7AD42F6}"/>
              </a:ext>
            </a:extLst>
          </p:cNvPr>
          <p:cNvSpPr txBox="1">
            <a:spLocks/>
          </p:cNvSpPr>
          <p:nvPr/>
        </p:nvSpPr>
        <p:spPr>
          <a:xfrm>
            <a:off x="4716018" y="3737151"/>
            <a:ext cx="3970784" cy="2597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Alleen “handig” als JIJ er handig mee bent!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Dus veel oefenen en uitproberen</a:t>
            </a:r>
          </a:p>
        </p:txBody>
      </p:sp>
      <p:pic>
        <p:nvPicPr>
          <p:cNvPr id="7" name="Afbeelding 6" descr="Afbeelding met binnen, muur, elektronica&#10;&#10;Automatisch gegenereerde beschrijving">
            <a:extLst>
              <a:ext uri="{FF2B5EF4-FFF2-40B4-BE49-F238E27FC236}">
                <a16:creationId xmlns:a16="http://schemas.microsoft.com/office/drawing/2014/main" id="{1E3C9138-5C6F-9E18-E282-0697843AC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901" r="9837" b="14851"/>
          <a:stretch/>
        </p:blipFill>
        <p:spPr>
          <a:xfrm>
            <a:off x="3707904" y="1439761"/>
            <a:ext cx="3113367" cy="20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80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00AF2-E7AA-9482-9470-028EB780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Wattmeter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9893F8-8787-6052-28D7-EA153E42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Vermogen is NIET </a:t>
            </a:r>
            <a:br>
              <a:rPr lang="nl-NL" dirty="0"/>
            </a:br>
            <a:r>
              <a:rPr lang="nl-NL" dirty="0"/>
              <a:t>Stroom x Spanning!</a:t>
            </a:r>
          </a:p>
          <a:p>
            <a:r>
              <a:rPr lang="nl-NL" dirty="0"/>
              <a:t>Afwijkend verbruik:</a:t>
            </a:r>
          </a:p>
          <a:p>
            <a:pPr lvl="1"/>
            <a:r>
              <a:rPr lang="nl-NL" dirty="0"/>
              <a:t>Versleten buizen</a:t>
            </a:r>
          </a:p>
          <a:p>
            <a:pPr lvl="1"/>
            <a:r>
              <a:rPr lang="nl-NL" dirty="0"/>
              <a:t>Lekke condensator</a:t>
            </a:r>
          </a:p>
          <a:p>
            <a:r>
              <a:rPr lang="nl-NL" dirty="0"/>
              <a:t>Verbruik weten</a:t>
            </a:r>
          </a:p>
          <a:p>
            <a:r>
              <a:rPr lang="nl-NL" dirty="0"/>
              <a:t>Sluipverbruik: loopt door als UIT staat, duur!</a:t>
            </a:r>
            <a:br>
              <a:rPr lang="nl-NL" dirty="0"/>
            </a:br>
            <a:r>
              <a:rPr lang="nl-NL" dirty="0"/>
              <a:t>Niet </a:t>
            </a:r>
            <a:r>
              <a:rPr lang="nl-NL" dirty="0">
                <a:solidFill>
                  <a:srgbClr val="FF0000"/>
                </a:solidFill>
              </a:rPr>
              <a:t>al je portables </a:t>
            </a:r>
            <a:r>
              <a:rPr lang="nl-NL" dirty="0" err="1">
                <a:solidFill>
                  <a:srgbClr val="FF0000"/>
                </a:solidFill>
              </a:rPr>
              <a:t>instekkeren</a:t>
            </a:r>
            <a:r>
              <a:rPr lang="nl-NL" dirty="0">
                <a:solidFill>
                  <a:srgbClr val="FF0000"/>
                </a:solidFill>
              </a:rPr>
              <a:t>!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E5347E-618E-75DB-F212-B310B634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  <p:pic>
        <p:nvPicPr>
          <p:cNvPr id="6" name="Afbeelding 5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D1575ADE-1BAC-8F4E-0153-11C7B8833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8"/>
            <a:ext cx="4386064" cy="32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33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819AD-2C78-D136-A8EF-FBCCCCDC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Oscilloscoop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5DB0FC-72E9-92D4-B30A-A2E35E4AC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5121275"/>
          </a:xfrm>
        </p:spPr>
        <p:txBody>
          <a:bodyPr/>
          <a:lstStyle/>
          <a:p>
            <a:r>
              <a:rPr lang="nl-NL" dirty="0"/>
              <a:t>“Schrijvend instrument”:</a:t>
            </a:r>
            <a:br>
              <a:rPr lang="nl-NL" dirty="0"/>
            </a:br>
            <a:r>
              <a:rPr lang="nl-NL" dirty="0"/>
              <a:t>Laat verloop in tijd zien,</a:t>
            </a:r>
            <a:br>
              <a:rPr lang="nl-NL" dirty="0"/>
            </a:br>
            <a:r>
              <a:rPr lang="nl-NL" dirty="0"/>
              <a:t>dus golfvorm</a:t>
            </a:r>
          </a:p>
          <a:p>
            <a:r>
              <a:rPr lang="nl-NL" dirty="0"/>
              <a:t>Veel toepassingen, </a:t>
            </a:r>
            <a:br>
              <a:rPr lang="nl-NL" dirty="0"/>
            </a:br>
            <a:r>
              <a:rPr lang="nl-NL" dirty="0"/>
              <a:t>voor gevorderden</a:t>
            </a:r>
          </a:p>
          <a:p>
            <a:r>
              <a:rPr lang="nl-NL" dirty="0"/>
              <a:t>Vervorming, Rimpel, </a:t>
            </a:r>
            <a:br>
              <a:rPr lang="nl-NL" dirty="0"/>
            </a:br>
            <a:r>
              <a:rPr lang="nl-NL" dirty="0"/>
              <a:t>Oscillatie</a:t>
            </a:r>
          </a:p>
          <a:p>
            <a:r>
              <a:rPr lang="nl-NL" dirty="0" err="1"/>
              <a:t>TForum</a:t>
            </a:r>
            <a:r>
              <a:rPr lang="nl-NL" dirty="0"/>
              <a:t>: meer repareren dan gebruiken van scoop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EEA9FF-E64A-CF35-0509-5AA35F00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  <p:pic>
        <p:nvPicPr>
          <p:cNvPr id="6" name="Afbeelding 5" descr="Afbeelding met binnen, elektronica, camera&#10;&#10;Automatisch gegenereerde beschrijving">
            <a:extLst>
              <a:ext uri="{FF2B5EF4-FFF2-40B4-BE49-F238E27FC236}">
                <a16:creationId xmlns:a16="http://schemas.microsoft.com/office/drawing/2014/main" id="{FB74D9E9-57D9-A7D2-32BA-E1F9F73AF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17055"/>
          <a:stretch/>
        </p:blipFill>
        <p:spPr>
          <a:xfrm>
            <a:off x="5292080" y="1652608"/>
            <a:ext cx="3660068" cy="41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3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0DC0A-76E7-DEE0-5A0E-45CAA5A2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Meten met de scoop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E5364A-A69C-EF7A-CE8A-15B052285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Hoeveel Volt is 1 blokje?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A322A1-4923-4BF8-F35F-C01064F1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492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F54F2-512E-4693-7D1A-FFEBDB64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r>
              <a:rPr lang="nl-NL" dirty="0"/>
              <a:t>Dipmeter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12A707-5070-5EEB-6A6B-C75547EE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76650"/>
          </a:xfrm>
        </p:spPr>
        <p:txBody>
          <a:bodyPr/>
          <a:lstStyle/>
          <a:p>
            <a:r>
              <a:rPr lang="nl-NL" dirty="0"/>
              <a:t>Meet contactloos frequentie van LC-Kring</a:t>
            </a:r>
          </a:p>
          <a:p>
            <a:r>
              <a:rPr lang="nl-NL" dirty="0"/>
              <a:t>Oscillator met open spoel</a:t>
            </a:r>
          </a:p>
          <a:p>
            <a:r>
              <a:rPr lang="nl-NL" dirty="0"/>
              <a:t>Verliest energie bij kring</a:t>
            </a:r>
            <a:br>
              <a:rPr lang="nl-NL" dirty="0"/>
            </a:br>
            <a:r>
              <a:rPr lang="nl-NL" dirty="0"/>
              <a:t>op zelfde frequentie</a:t>
            </a:r>
          </a:p>
          <a:p>
            <a:r>
              <a:rPr lang="nl-NL" dirty="0"/>
              <a:t>Meest analoog dus vrij</a:t>
            </a:r>
            <a:br>
              <a:rPr lang="nl-NL" dirty="0"/>
            </a:br>
            <a:r>
              <a:rPr lang="nl-NL" dirty="0"/>
              <a:t>onnauwkeurig</a:t>
            </a:r>
          </a:p>
          <a:p>
            <a:r>
              <a:rPr lang="nl-NL" dirty="0"/>
              <a:t>Meet bv. of ferrietstaaf </a:t>
            </a:r>
            <a:br>
              <a:rPr lang="nl-NL" dirty="0"/>
            </a:br>
            <a:r>
              <a:rPr lang="nl-NL" dirty="0"/>
              <a:t>wel wordt afgestemd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30B038-F656-7A9E-CA46-B0B0EEC3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39</a:t>
            </a:fld>
            <a:endParaRPr lang="nl-NL"/>
          </a:p>
        </p:txBody>
      </p:sp>
      <p:pic>
        <p:nvPicPr>
          <p:cNvPr id="6" name="Afbeelding 5" descr="Afbeelding met muur, binnen, wit, vies&#10;&#10;Automatisch gegenereerde beschrijving">
            <a:extLst>
              <a:ext uri="{FF2B5EF4-FFF2-40B4-BE49-F238E27FC236}">
                <a16:creationId xmlns:a16="http://schemas.microsoft.com/office/drawing/2014/main" id="{CC67B106-F0C8-FE4A-B210-9461066C8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3" t="7498" r="5546" b="8731"/>
          <a:stretch/>
        </p:blipFill>
        <p:spPr>
          <a:xfrm>
            <a:off x="5436096" y="2475864"/>
            <a:ext cx="3538736" cy="418462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2E7F369-F4C7-3209-070E-42F2E1122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04"/>
            <a:ext cx="3550475" cy="14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7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F702D-7AB1-FDA9-C2DE-D8290261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eenheden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279B49-AA6E-E471-3BD4-F13DE7614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lengte heb je meter, el, voet, inch, mijl, werst, lichtjaar, …</a:t>
            </a:r>
          </a:p>
          <a:p>
            <a:r>
              <a:rPr lang="nl-NL" dirty="0"/>
              <a:t>Eenheden voor dezelfde grootheid</a:t>
            </a:r>
          </a:p>
          <a:p>
            <a:r>
              <a:rPr lang="nl-NL" dirty="0"/>
              <a:t>Hebben een vaste omrekenfactor (getal)</a:t>
            </a:r>
          </a:p>
          <a:p>
            <a:pPr lvl="1"/>
            <a:r>
              <a:rPr lang="nl-NL" dirty="0"/>
              <a:t>1 voet = 0,3 meter</a:t>
            </a:r>
          </a:p>
          <a:p>
            <a:pPr lvl="1"/>
            <a:r>
              <a:rPr lang="nl-NL" dirty="0"/>
              <a:t>1 </a:t>
            </a:r>
            <a:r>
              <a:rPr lang="nl-NL" dirty="0" err="1"/>
              <a:t>kCal</a:t>
            </a:r>
            <a:r>
              <a:rPr lang="nl-NL" dirty="0"/>
              <a:t> = 4184 Joules</a:t>
            </a:r>
          </a:p>
          <a:p>
            <a:r>
              <a:rPr lang="nl-NL" dirty="0"/>
              <a:t>Toch lastig, verschillende eenheden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94E475-8432-C8F1-F6B8-96C31746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537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elektronica, circuit&#10;&#10;Automatisch gegenereerde beschrijving">
            <a:extLst>
              <a:ext uri="{FF2B5EF4-FFF2-40B4-BE49-F238E27FC236}">
                <a16:creationId xmlns:a16="http://schemas.microsoft.com/office/drawing/2014/main" id="{32D4184A-6411-EB93-F3C1-E436C6BEB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6" y="1417638"/>
            <a:ext cx="5212456" cy="51728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65A57B-D3F6-1CAD-F2F6-4C999C41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Moderne uitvoering: </a:t>
            </a:r>
            <a:r>
              <a:rPr lang="nl-NL" dirty="0">
                <a:hlinkClick r:id="rId3"/>
              </a:rPr>
              <a:t>DipIT</a:t>
            </a:r>
            <a:r>
              <a:rPr lang="nl-NL" dirty="0"/>
              <a:t> (2006)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C3722F-7881-8745-8412-3ECACC9E3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05" y="1624012"/>
            <a:ext cx="3970784" cy="4525963"/>
          </a:xfrm>
        </p:spPr>
        <p:txBody>
          <a:bodyPr/>
          <a:lstStyle/>
          <a:p>
            <a:r>
              <a:rPr lang="nl-NL" dirty="0" err="1"/>
              <a:t>Frequency</a:t>
            </a:r>
            <a:r>
              <a:rPr lang="nl-NL" dirty="0"/>
              <a:t> Counter</a:t>
            </a:r>
          </a:p>
          <a:p>
            <a:r>
              <a:rPr lang="nl-NL" dirty="0"/>
              <a:t>Dip-zoeker met LED en zaagtand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6AA963-04FC-7DE2-7619-7E42BE86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40</a:t>
            </a:fld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9A68EA20-B597-A28F-9D8C-6787D9DFC9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035" y="3261885"/>
            <a:ext cx="1472632" cy="33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84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3C0D9-0E4B-EE0A-60BE-833BBC6E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Kortsluitzoeker van Eduard</a:t>
            </a:r>
          </a:p>
        </p:txBody>
      </p:sp>
      <p:pic>
        <p:nvPicPr>
          <p:cNvPr id="6" name="Tijdelijke aanduiding voor inhoud 5" descr="Afbeelding met elektronica, licht&#10;&#10;Automatisch gegenereerde beschrijving">
            <a:extLst>
              <a:ext uri="{FF2B5EF4-FFF2-40B4-BE49-F238E27FC236}">
                <a16:creationId xmlns:a16="http://schemas.microsoft.com/office/drawing/2014/main" id="{8C342605-A563-C39F-0396-FCB48F581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58" y="1394639"/>
            <a:ext cx="7104676" cy="5326836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465A30-99F5-E1E7-485A-C254E077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41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8898962-9469-B074-2B93-E62D9D9368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437112"/>
            <a:ext cx="3068198" cy="23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20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6EED3-C973-BB8C-00EC-3D2A2AD7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Buizentester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FDAECE-7AD7-F33E-0B16-019998A6C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>
            <a:normAutofit/>
          </a:bodyPr>
          <a:lstStyle/>
          <a:p>
            <a:r>
              <a:rPr lang="nl-NL" dirty="0"/>
              <a:t>Test door uitwisselen?  Niet altijd reserve!!</a:t>
            </a:r>
          </a:p>
          <a:p>
            <a:endParaRPr lang="nl-NL" dirty="0"/>
          </a:p>
          <a:p>
            <a:r>
              <a:rPr lang="nl-NL" dirty="0"/>
              <a:t>Simpelste: emissie</a:t>
            </a:r>
          </a:p>
          <a:p>
            <a:r>
              <a:rPr lang="nl-NL" dirty="0"/>
              <a:t>Goede indicatie </a:t>
            </a:r>
            <a:br>
              <a:rPr lang="nl-NL" dirty="0"/>
            </a:br>
            <a:r>
              <a:rPr lang="nl-NL" dirty="0"/>
              <a:t>van bruikbaarheid</a:t>
            </a:r>
          </a:p>
          <a:p>
            <a:r>
              <a:rPr lang="nl-NL" dirty="0"/>
              <a:t>Sluit oorzaak uit</a:t>
            </a:r>
          </a:p>
          <a:p>
            <a:endParaRPr lang="nl-NL" dirty="0"/>
          </a:p>
          <a:p>
            <a:r>
              <a:rPr lang="nl-NL" dirty="0"/>
              <a:t>Maar goed/slecht </a:t>
            </a:r>
            <a:br>
              <a:rPr lang="nl-NL" dirty="0"/>
            </a:br>
            <a:r>
              <a:rPr lang="nl-NL" dirty="0"/>
              <a:t>meten is niet altijd goed/slecht werken!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87F9FF-C161-B068-335A-DF863F72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42</a:t>
            </a:fld>
            <a:endParaRPr lang="nl-NL"/>
          </a:p>
        </p:txBody>
      </p:sp>
      <p:pic>
        <p:nvPicPr>
          <p:cNvPr id="6" name="Afbeelding 5" descr="Afbeelding met tekst, oven, apparaat, meter&#10;&#10;Automatisch gegenereerde beschrijving">
            <a:extLst>
              <a:ext uri="{FF2B5EF4-FFF2-40B4-BE49-F238E27FC236}">
                <a16:creationId xmlns:a16="http://schemas.microsoft.com/office/drawing/2014/main" id="{531F28A6-B67B-8E38-B371-288F37302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55" y="2259759"/>
            <a:ext cx="4774093" cy="35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57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306ED-A016-E399-71EB-28C84878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Meetzender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DD185A-B540-58B3-5C20-44D95BC3C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Genereer HF, </a:t>
            </a:r>
            <a:r>
              <a:rPr lang="nl-NL" dirty="0" err="1"/>
              <a:t>evt</a:t>
            </a:r>
            <a:r>
              <a:rPr lang="nl-NL" dirty="0"/>
              <a:t> te moduleren 400Hz/</a:t>
            </a:r>
            <a:r>
              <a:rPr lang="nl-NL" dirty="0" err="1"/>
              <a:t>Aux</a:t>
            </a:r>
            <a:endParaRPr lang="nl-NL" dirty="0"/>
          </a:p>
          <a:p>
            <a:endParaRPr lang="nl-NL" dirty="0"/>
          </a:p>
          <a:p>
            <a:r>
              <a:rPr lang="nl-NL" dirty="0"/>
              <a:t>Minizender</a:t>
            </a:r>
          </a:p>
          <a:p>
            <a:r>
              <a:rPr lang="nl-NL" dirty="0"/>
              <a:t>Afregelen… </a:t>
            </a:r>
            <a:br>
              <a:rPr lang="nl-NL" dirty="0"/>
            </a:br>
            <a:r>
              <a:rPr lang="nl-NL" dirty="0" err="1"/>
              <a:t>Nauwk</a:t>
            </a:r>
            <a:r>
              <a:rPr lang="nl-NL" dirty="0"/>
              <a:t> 1-2 %</a:t>
            </a:r>
          </a:p>
          <a:p>
            <a:endParaRPr lang="nl-NL" dirty="0"/>
          </a:p>
          <a:p>
            <a:r>
              <a:rPr lang="nl-NL" dirty="0" err="1"/>
              <a:t>Freq</a:t>
            </a:r>
            <a:r>
              <a:rPr lang="nl-NL" dirty="0"/>
              <a:t> counter </a:t>
            </a:r>
            <a:br>
              <a:rPr lang="nl-NL" dirty="0"/>
            </a:br>
            <a:r>
              <a:rPr lang="nl-NL" dirty="0"/>
              <a:t>inbouwen!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EB1E24-1737-EB15-93EB-C8E62A66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B7571B-6EE9-EB25-8854-19445DAD6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80496"/>
            <a:ext cx="5034136" cy="37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30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0FD16-82B4-5117-F7BD-D2BB3F71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Alternatief: Digitale radio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67EC84-95DF-1108-6B1C-699BED356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Oscillatorsignaal beluisteren met exacte ontvanger</a:t>
            </a:r>
          </a:p>
          <a:p>
            <a:r>
              <a:rPr lang="nl-NL" dirty="0"/>
              <a:t>Bv afregelen op 1600:</a:t>
            </a:r>
            <a:br>
              <a:rPr lang="nl-NL" dirty="0"/>
            </a:br>
            <a:r>
              <a:rPr lang="nl-NL" dirty="0"/>
              <a:t>luister op 2052</a:t>
            </a:r>
          </a:p>
          <a:p>
            <a:endParaRPr lang="nl-NL" dirty="0"/>
          </a:p>
          <a:p>
            <a:r>
              <a:rPr lang="nl-NL" dirty="0"/>
              <a:t>MF op 452 regelen:</a:t>
            </a:r>
            <a:br>
              <a:rPr lang="nl-NL" dirty="0"/>
            </a:br>
            <a:r>
              <a:rPr lang="nl-NL" dirty="0"/>
              <a:t>Stem exact af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4D7AD3-456C-3DFF-C1D9-F79FB35E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9B1FB37-5336-9B49-C360-EBE939872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1" y="2220689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4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61C6C-534C-4FA8-3A05-CA17ED534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Toongenerator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B8E3B7-A44F-74C1-80E2-6048C500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Genereer audio 20 – 20000 Hz</a:t>
            </a:r>
          </a:p>
          <a:p>
            <a:r>
              <a:rPr lang="nl-NL" dirty="0"/>
              <a:t>Sinus of blokgolf (soms driehoek)</a:t>
            </a:r>
          </a:p>
          <a:p>
            <a:endParaRPr lang="nl-NL" dirty="0"/>
          </a:p>
          <a:p>
            <a:r>
              <a:rPr lang="nl-NL" dirty="0"/>
              <a:t>Check LF-deel</a:t>
            </a:r>
          </a:p>
          <a:p>
            <a:r>
              <a:rPr lang="nl-NL" dirty="0"/>
              <a:t>Resonantie LS</a:t>
            </a:r>
          </a:p>
          <a:p>
            <a:r>
              <a:rPr lang="nl-NL" dirty="0"/>
              <a:t>Blokproef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0C3414-A96F-024A-7504-7C5AA4F2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45</a:t>
            </a:fld>
            <a:endParaRPr lang="nl-NL"/>
          </a:p>
        </p:txBody>
      </p:sp>
      <p:pic>
        <p:nvPicPr>
          <p:cNvPr id="6" name="Afbeelding 5" descr="Afbeelding met elektronica&#10;&#10;Automatisch gegenereerde beschrijving">
            <a:extLst>
              <a:ext uri="{FF2B5EF4-FFF2-40B4-BE49-F238E27FC236}">
                <a16:creationId xmlns:a16="http://schemas.microsoft.com/office/drawing/2014/main" id="{74CE3993-6BA1-DA85-661E-B1FC758C8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8894" r="9365" b="10940"/>
          <a:stretch/>
        </p:blipFill>
        <p:spPr>
          <a:xfrm>
            <a:off x="3419871" y="3140969"/>
            <a:ext cx="5435625" cy="34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76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9AC3D-3E92-0165-CA40-69E0A6B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Frequency</a:t>
            </a:r>
            <a:r>
              <a:rPr lang="nl-NL" dirty="0"/>
              <a:t> Counter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A03DB8-E2C0-8836-53E5-2E544CC7D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Los apparaat: voor leuke proefjes</a:t>
            </a:r>
            <a:br>
              <a:rPr lang="nl-NL" dirty="0"/>
            </a:br>
            <a:r>
              <a:rPr lang="nl-NL" dirty="0"/>
              <a:t>HP5302A (1972) nauwkeurig 1 op 10mln</a:t>
            </a:r>
          </a:p>
          <a:p>
            <a:endParaRPr lang="nl-NL" dirty="0"/>
          </a:p>
          <a:p>
            <a:r>
              <a:rPr lang="nl-NL" dirty="0"/>
              <a:t>Indertijd Radio1 op</a:t>
            </a:r>
            <a:br>
              <a:rPr lang="nl-NL" dirty="0"/>
            </a:br>
            <a:r>
              <a:rPr lang="nl-NL" dirty="0"/>
              <a:t>1008kHz gemeten:</a:t>
            </a:r>
            <a:br>
              <a:rPr lang="nl-NL" dirty="0"/>
            </a:br>
            <a:r>
              <a:rPr lang="nl-NL" dirty="0"/>
              <a:t>1007999,3Hz</a:t>
            </a:r>
          </a:p>
          <a:p>
            <a:endParaRPr lang="nl-NL" dirty="0"/>
          </a:p>
          <a:p>
            <a:r>
              <a:rPr lang="nl-NL" dirty="0"/>
              <a:t>Let op belasten van</a:t>
            </a:r>
            <a:br>
              <a:rPr lang="nl-NL" dirty="0"/>
            </a:br>
            <a:r>
              <a:rPr lang="nl-NL" dirty="0"/>
              <a:t>kring / </a:t>
            </a:r>
            <a:r>
              <a:rPr lang="nl-NL" dirty="0" err="1"/>
              <a:t>freq</a:t>
            </a:r>
            <a:r>
              <a:rPr lang="nl-NL" dirty="0"/>
              <a:t>!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F37489-3F51-3533-8A09-BAB23B87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46</a:t>
            </a:fld>
            <a:endParaRPr lang="nl-NL"/>
          </a:p>
        </p:txBody>
      </p:sp>
      <p:pic>
        <p:nvPicPr>
          <p:cNvPr id="6" name="Afbeelding 5" descr="Afbeelding met tekst, oven, binnen, fornuis&#10;&#10;Automatisch gegenereerde beschrijving">
            <a:extLst>
              <a:ext uri="{FF2B5EF4-FFF2-40B4-BE49-F238E27FC236}">
                <a16:creationId xmlns:a16="http://schemas.microsoft.com/office/drawing/2014/main" id="{99DE365E-E2A0-7059-8084-10872ABDF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 t="9838" r="14563"/>
          <a:stretch/>
        </p:blipFill>
        <p:spPr>
          <a:xfrm>
            <a:off x="4531323" y="2852936"/>
            <a:ext cx="4361157" cy="387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305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07FE9-BC56-A263-9E80-1FCCF9A3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Inbouwen in radio of meetzender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DBC386-8FCB-1F9C-901F-56C5FABD3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2908920"/>
          </a:xfrm>
        </p:spPr>
        <p:txBody>
          <a:bodyPr/>
          <a:lstStyle/>
          <a:p>
            <a:r>
              <a:rPr lang="nl-NL" dirty="0"/>
              <a:t>Sluit counter aan op </a:t>
            </a:r>
            <a:r>
              <a:rPr lang="nl-NL" dirty="0" err="1"/>
              <a:t>osc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stel </a:t>
            </a:r>
            <a:r>
              <a:rPr lang="nl-NL" dirty="0" err="1"/>
              <a:t>decrement</a:t>
            </a:r>
            <a:r>
              <a:rPr lang="nl-NL" dirty="0"/>
              <a:t> 455kHz </a:t>
            </a:r>
          </a:p>
          <a:p>
            <a:r>
              <a:rPr lang="nl-NL" dirty="0"/>
              <a:t>Geeft exact </a:t>
            </a:r>
            <a:r>
              <a:rPr lang="nl-NL" dirty="0" err="1"/>
              <a:t>afstemfreq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nauwk</a:t>
            </a:r>
            <a:r>
              <a:rPr lang="nl-NL" dirty="0"/>
              <a:t> 0,1 kHz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447BA5-A3DE-BF89-8B2A-B128DF1E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47</a:t>
            </a:fld>
            <a:endParaRPr lang="nl-NL"/>
          </a:p>
        </p:txBody>
      </p:sp>
      <p:pic>
        <p:nvPicPr>
          <p:cNvPr id="6" name="Afbeelding 5" descr="Afbeelding met tekst, container&#10;&#10;Automatisch gegenereerde beschrijving">
            <a:extLst>
              <a:ext uri="{FF2B5EF4-FFF2-40B4-BE49-F238E27FC236}">
                <a16:creationId xmlns:a16="http://schemas.microsoft.com/office/drawing/2014/main" id="{E887399D-94E3-4BA7-B0A4-B6C649E43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54202"/>
            <a:ext cx="3742928" cy="2807196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B95E45-94EA-07FE-8BFB-E4DB432D36E8}"/>
              </a:ext>
            </a:extLst>
          </p:cNvPr>
          <p:cNvSpPr txBox="1">
            <a:spLocks/>
          </p:cNvSpPr>
          <p:nvPr/>
        </p:nvSpPr>
        <p:spPr>
          <a:xfrm>
            <a:off x="5372944" y="5373216"/>
            <a:ext cx="3503240" cy="137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Beïnvloeding?</a:t>
            </a:r>
            <a:br>
              <a:rPr lang="nl-NL" dirty="0"/>
            </a:br>
            <a:r>
              <a:rPr lang="nl-NL" dirty="0"/>
              <a:t>Meter blijft!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1EB0D39-7ACC-3DF3-A995-87372613B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9542"/>
            <a:ext cx="3687924" cy="37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15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973DF-FAB6-5DD4-45AD-7B6F40E7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Een Philips A6X38T repareren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CD590F-92AC-0392-BFED-1091C654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60" y="1600200"/>
            <a:ext cx="7447384" cy="4853136"/>
          </a:xfrm>
        </p:spPr>
        <p:txBody>
          <a:bodyPr/>
          <a:lstStyle/>
          <a:p>
            <a:r>
              <a:rPr lang="nl-NL" dirty="0"/>
              <a:t>Tuner, 1964</a:t>
            </a:r>
          </a:p>
          <a:p>
            <a:r>
              <a:rPr lang="nl-NL" dirty="0"/>
              <a:t>FM, L/M/4xK</a:t>
            </a:r>
          </a:p>
          <a:p>
            <a:r>
              <a:rPr lang="nl-NL" dirty="0"/>
              <a:t>Feb 2022, 15€</a:t>
            </a:r>
          </a:p>
          <a:p>
            <a:r>
              <a:rPr lang="nl-NL" dirty="0"/>
              <a:t>Probleem: </a:t>
            </a:r>
            <a:br>
              <a:rPr lang="nl-NL" dirty="0"/>
            </a:br>
            <a:r>
              <a:rPr lang="nl-NL" dirty="0"/>
              <a:t>geen AM</a:t>
            </a:r>
          </a:p>
          <a:p>
            <a:r>
              <a:rPr lang="nl-NL" dirty="0"/>
              <a:t>Wel FM, schaallicht brandt</a:t>
            </a:r>
          </a:p>
          <a:p>
            <a:endParaRPr lang="nl-NL" dirty="0"/>
          </a:p>
          <a:p>
            <a:r>
              <a:rPr lang="nl-NL" dirty="0"/>
              <a:t>Wat gaan we doen?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F927ED-D2A0-2EAF-198B-63E4ADF8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48</a:t>
            </a:fld>
            <a:endParaRPr lang="nl-NL"/>
          </a:p>
        </p:txBody>
      </p:sp>
      <p:pic>
        <p:nvPicPr>
          <p:cNvPr id="6" name="Afbeelding 5" descr="Afbeelding met tekst, elektronica, stereo&#10;&#10;Automatisch gegenereerde beschrijving">
            <a:extLst>
              <a:ext uri="{FF2B5EF4-FFF2-40B4-BE49-F238E27FC236}">
                <a16:creationId xmlns:a16="http://schemas.microsoft.com/office/drawing/2014/main" id="{9ECB877F-3033-29F9-A5DE-D81653716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8"/>
          <a:stretch/>
        </p:blipFill>
        <p:spPr>
          <a:xfrm>
            <a:off x="3131840" y="1580688"/>
            <a:ext cx="5791200" cy="27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0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F3E39-0BD5-413B-34B1-76455B25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Eerste stappen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EDFA0-1B05-38B4-7D37-6AEAEAFD1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welke deelschakeling zit de fout?</a:t>
            </a:r>
          </a:p>
          <a:p>
            <a:r>
              <a:rPr lang="nl-NL" dirty="0"/>
              <a:t>Oscillatorproef</a:t>
            </a:r>
          </a:p>
          <a:p>
            <a:pPr lvl="1"/>
            <a:r>
              <a:rPr lang="nl-NL" dirty="0"/>
              <a:t>Test met hulpradio of Meng-Oscillator werkt</a:t>
            </a:r>
          </a:p>
          <a:p>
            <a:r>
              <a:rPr lang="nl-NL" dirty="0"/>
              <a:t>Uitslag: Oscillator werkt WEL</a:t>
            </a:r>
          </a:p>
          <a:p>
            <a:endParaRPr lang="nl-NL" dirty="0"/>
          </a:p>
          <a:p>
            <a:r>
              <a:rPr lang="nl-NL" dirty="0"/>
              <a:t>Pak meetzender erbij</a:t>
            </a:r>
          </a:p>
          <a:p>
            <a:pPr lvl="1"/>
            <a:r>
              <a:rPr lang="nl-NL" dirty="0"/>
              <a:t>Welke </a:t>
            </a:r>
            <a:r>
              <a:rPr lang="nl-NL" dirty="0" err="1"/>
              <a:t>freq</a:t>
            </a:r>
            <a:r>
              <a:rPr lang="nl-NL" dirty="0"/>
              <a:t>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7BD009-4866-76CF-806A-0EAE244E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E06188-31AE-62BF-169C-6C65E29DB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2" r="10386" b="9494"/>
          <a:stretch/>
        </p:blipFill>
        <p:spPr>
          <a:xfrm>
            <a:off x="4761404" y="3933056"/>
            <a:ext cx="4275092" cy="28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2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B0A69-5449-56A9-D683-9C7FEC59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SI-Stelsel (1960)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4F6222-1056-DE70-E62D-9E54A3ACA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Système</a:t>
            </a:r>
            <a:r>
              <a:rPr lang="nl-NL" dirty="0"/>
              <a:t> International </a:t>
            </a:r>
            <a:r>
              <a:rPr lang="nl-NL" dirty="0" err="1"/>
              <a:t>d’Unités</a:t>
            </a:r>
            <a:endParaRPr lang="nl-NL" dirty="0"/>
          </a:p>
          <a:p>
            <a:r>
              <a:rPr lang="nl-NL" dirty="0"/>
              <a:t>Wettelijk verankerd in EU</a:t>
            </a:r>
          </a:p>
          <a:p>
            <a:r>
              <a:rPr lang="nl-NL" dirty="0"/>
              <a:t>Vrijwel wereldwijd, overal in wetenschap</a:t>
            </a:r>
          </a:p>
          <a:p>
            <a:r>
              <a:rPr lang="nl-NL" dirty="0"/>
              <a:t>Imperiaal stelsel (mijl, inch) in VK en US</a:t>
            </a:r>
          </a:p>
          <a:p>
            <a:endParaRPr lang="nl-NL" dirty="0"/>
          </a:p>
          <a:p>
            <a:r>
              <a:rPr lang="nl-NL" dirty="0"/>
              <a:t>SI-eenheden in de radio: V, Ω, A, F, s, Hz, 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FF535D-C8E7-9D62-169B-734940E7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186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EC66C-0498-BBE4-9F1F-50813CA7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Controle Middenfrequent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CFBB41-2CF4-5736-7F5E-7C0F06C5D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469488"/>
          </a:xfrm>
        </p:spPr>
        <p:txBody>
          <a:bodyPr/>
          <a:lstStyle/>
          <a:p>
            <a:r>
              <a:rPr lang="nl-NL" dirty="0"/>
              <a:t>Zet 452 gemoduleerd op basis T8 T9 T10</a:t>
            </a:r>
          </a:p>
          <a:p>
            <a:r>
              <a:rPr lang="nl-NL" dirty="0"/>
              <a:t>Wat moet je horen?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688021-2605-E52B-298E-AE7AAB0F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5DD5E40-0CD3-0203-EE56-A064A4E87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0256"/>
            <a:ext cx="9125764" cy="401954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30A8BD3-8C83-652C-532D-1B13157942D7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Ω</a:t>
            </a:r>
          </a:p>
        </p:txBody>
      </p:sp>
    </p:spTree>
    <p:extLst>
      <p:ext uri="{BB962C8B-B14F-4D97-AF65-F5344CB8AC3E}">
        <p14:creationId xmlns:p14="http://schemas.microsoft.com/office/powerpoint/2010/main" val="1776498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EC66C-0498-BBE4-9F1F-50813CA7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Controle Middenfrequent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CFBB41-2CF4-5736-7F5E-7C0F06C5D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469488"/>
          </a:xfrm>
        </p:spPr>
        <p:txBody>
          <a:bodyPr/>
          <a:lstStyle/>
          <a:p>
            <a:r>
              <a:rPr lang="nl-NL" dirty="0"/>
              <a:t>Zet 452 gemoduleerd op basis T8 T9 T10</a:t>
            </a:r>
          </a:p>
          <a:p>
            <a:r>
              <a:rPr lang="nl-NL" dirty="0"/>
              <a:t>Produceert gefluit: vanaf MF is OK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688021-2605-E52B-298E-AE7AAB0F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5DD5E40-0CD3-0203-EE56-A064A4E87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0256"/>
            <a:ext cx="9125764" cy="401954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30A8BD3-8C83-652C-532D-1B13157942D7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Ω</a:t>
            </a:r>
          </a:p>
        </p:txBody>
      </p:sp>
    </p:spTree>
    <p:extLst>
      <p:ext uri="{BB962C8B-B14F-4D97-AF65-F5344CB8AC3E}">
        <p14:creationId xmlns:p14="http://schemas.microsoft.com/office/powerpoint/2010/main" val="20834728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DFE9A-D50E-9AB0-4E13-EF3C5809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Controle Mengtrap T5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8FAF9B-A170-6699-FBE0-AEB05B969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Zet 452 op collector T5:</a:t>
            </a:r>
          </a:p>
          <a:p>
            <a:r>
              <a:rPr lang="nl-NL" dirty="0"/>
              <a:t>Zet 452 op basis T5:</a:t>
            </a:r>
          </a:p>
          <a:p>
            <a:r>
              <a:rPr lang="nl-NL" dirty="0"/>
              <a:t>Conclusie: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DAE233-91C5-8E8F-4C5D-CD27E161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52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1C2766C-757C-438F-7717-4FC83BB85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6" y="3573017"/>
            <a:ext cx="8772754" cy="32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3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DFE9A-D50E-9AB0-4E13-EF3C5809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Controle Mengtrap T5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8FAF9B-A170-6699-FBE0-AEB05B969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Zet 452 op collector T5: wel gefluit</a:t>
            </a:r>
          </a:p>
          <a:p>
            <a:r>
              <a:rPr lang="nl-NL" dirty="0"/>
              <a:t>Zet 452 op basis T5: geen geluid</a:t>
            </a:r>
          </a:p>
          <a:p>
            <a:r>
              <a:rPr lang="nl-NL" dirty="0"/>
              <a:t>Conclusie: T5 werkt niet, wat nu doen?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DAE233-91C5-8E8F-4C5D-CD27E161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53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1C2766C-757C-438F-7717-4FC83BB85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6" y="3573017"/>
            <a:ext cx="8772754" cy="32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42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DAD3E-3E35-0F93-7426-E333F606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Spanningen rond T5 meten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56ECF7-C210-E9A3-86F0-A95DC9455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3970784" cy="5121275"/>
          </a:xfrm>
        </p:spPr>
        <p:txBody>
          <a:bodyPr/>
          <a:lstStyle/>
          <a:p>
            <a:r>
              <a:rPr lang="nl-NL" dirty="0"/>
              <a:t>B = 2,3 C = 10 E = 0</a:t>
            </a:r>
          </a:p>
          <a:p>
            <a:r>
              <a:rPr lang="nl-NL" dirty="0"/>
              <a:t>R15 meet 2k2</a:t>
            </a:r>
          </a:p>
          <a:p>
            <a:endParaRPr lang="nl-NL" dirty="0"/>
          </a:p>
          <a:p>
            <a:r>
              <a:rPr lang="nl-NL" dirty="0"/>
              <a:t>Er </a:t>
            </a:r>
            <a:r>
              <a:rPr lang="nl-NL" dirty="0">
                <a:solidFill>
                  <a:srgbClr val="FF0000"/>
                </a:solidFill>
              </a:rPr>
              <a:t>loopt geen stroom door T5</a:t>
            </a:r>
          </a:p>
          <a:p>
            <a:r>
              <a:rPr lang="nl-NL" dirty="0"/>
              <a:t>Uitbouwen, </a:t>
            </a:r>
            <a:br>
              <a:rPr lang="nl-NL" dirty="0"/>
            </a:br>
            <a:r>
              <a:rPr lang="nl-NL" dirty="0"/>
              <a:t>losse test: stuk</a:t>
            </a:r>
          </a:p>
          <a:p>
            <a:r>
              <a:rPr lang="nl-NL" dirty="0"/>
              <a:t>Vervang door AF139,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6DAEC5-4DBA-A546-4EC8-33EB9260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15CBA87-FEF5-535B-1131-D1A9A1FEF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81" y="1600200"/>
            <a:ext cx="4068820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85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16A79-EC6D-0BF4-F8CB-E20CC520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Boxjes en versterker erbij</a:t>
            </a:r>
          </a:p>
        </p:txBody>
      </p:sp>
      <p:pic>
        <p:nvPicPr>
          <p:cNvPr id="6" name="Afbeelding 5" descr="Afbeelding met tekst, binnen, houten, plank&#10;&#10;Automatisch gegenereerde beschrijving">
            <a:extLst>
              <a:ext uri="{FF2B5EF4-FFF2-40B4-BE49-F238E27FC236}">
                <a16:creationId xmlns:a16="http://schemas.microsoft.com/office/drawing/2014/main" id="{A033802A-D41D-A7A4-EA0F-4C0BA75D4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r="26945" b="3"/>
          <a:stretch/>
        </p:blipFill>
        <p:spPr>
          <a:xfrm>
            <a:off x="174270" y="1417639"/>
            <a:ext cx="4632361" cy="5191376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B1FED-444D-6F93-A0DB-20DD2D15D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38736" cy="4525963"/>
          </a:xfrm>
        </p:spPr>
        <p:txBody>
          <a:bodyPr>
            <a:normAutofit/>
          </a:bodyPr>
          <a:lstStyle/>
          <a:p>
            <a:r>
              <a:rPr lang="nl-NL" dirty="0"/>
              <a:t>Compleet Philips</a:t>
            </a:r>
          </a:p>
          <a:p>
            <a:r>
              <a:rPr lang="nl-NL" dirty="0"/>
              <a:t>Verbruik tuner 6W, </a:t>
            </a:r>
            <a:br>
              <a:rPr lang="nl-NL" dirty="0"/>
            </a:br>
            <a:r>
              <a:rPr lang="nl-NL" dirty="0"/>
              <a:t>Versterker 2W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BA7143-61C8-F4CB-4168-FB9B663A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205BBD5-B01C-4644-AB10-59F11E567185}" type="slidenum">
              <a:rPr lang="nl-NL" smtClean="0"/>
              <a:pPr>
                <a:spcAft>
                  <a:spcPts val="600"/>
                </a:spcAft>
              </a:pPr>
              <a:t>55</a:t>
            </a:fld>
            <a:endParaRPr lang="nl-NL"/>
          </a:p>
        </p:txBody>
      </p:sp>
      <p:pic>
        <p:nvPicPr>
          <p:cNvPr id="8" name="Afbeelding 7" descr="Afbeelding met elektronica, buis&#10;&#10;Automatisch gegenereerde beschrijving">
            <a:extLst>
              <a:ext uri="{FF2B5EF4-FFF2-40B4-BE49-F238E27FC236}">
                <a16:creationId xmlns:a16="http://schemas.microsoft.com/office/drawing/2014/main" id="{CB00009B-4F2B-F558-9891-50B7C492E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3228885"/>
            <a:ext cx="2519163" cy="33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038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509267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Meeste Reparaties met Digitale Multimeter</a:t>
            </a:r>
          </a:p>
          <a:p>
            <a:pPr lvl="1"/>
            <a:r>
              <a:rPr lang="nl-NL" dirty="0"/>
              <a:t>Ken de beperkingen!</a:t>
            </a:r>
          </a:p>
          <a:p>
            <a:pPr lvl="1"/>
            <a:r>
              <a:rPr lang="nl-NL" dirty="0"/>
              <a:t>Belasting </a:t>
            </a:r>
            <a:r>
              <a:rPr lang="nl-NL" dirty="0" err="1"/>
              <a:t>hoogohmig</a:t>
            </a:r>
            <a:r>
              <a:rPr lang="nl-NL" dirty="0"/>
              <a:t> circuit</a:t>
            </a:r>
          </a:p>
          <a:p>
            <a:r>
              <a:rPr lang="nl-NL" dirty="0"/>
              <a:t>Handig: Componenttester</a:t>
            </a:r>
          </a:p>
          <a:p>
            <a:pPr lvl="1"/>
            <a:r>
              <a:rPr lang="nl-NL" dirty="0"/>
              <a:t>Onderdeeltjes checken</a:t>
            </a:r>
          </a:p>
          <a:p>
            <a:pPr lvl="1"/>
            <a:r>
              <a:rPr lang="nl-NL" dirty="0"/>
              <a:t>Uit elkaar houden bij pakketje monteren</a:t>
            </a:r>
          </a:p>
          <a:p>
            <a:r>
              <a:rPr lang="nl-NL" dirty="0"/>
              <a:t>Aanrader: Wattmeter</a:t>
            </a:r>
          </a:p>
          <a:p>
            <a:r>
              <a:rPr lang="nl-NL" dirty="0"/>
              <a:t>Leuk: Scoop, Buizentester, </a:t>
            </a:r>
            <a:r>
              <a:rPr lang="nl-NL" dirty="0" err="1"/>
              <a:t>etc</a:t>
            </a:r>
            <a:endParaRPr lang="nl-NL" dirty="0"/>
          </a:p>
          <a:p>
            <a:pPr lvl="1"/>
            <a:r>
              <a:rPr lang="nl-NL" dirty="0"/>
              <a:t>Vaak meer voor de heb of de leuk</a:t>
            </a:r>
            <a:br>
              <a:rPr lang="nl-NL" dirty="0"/>
            </a:br>
            <a:r>
              <a:rPr lang="nl-NL" dirty="0"/>
              <a:t>dan dat het echt nuttig is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CAA4A-D3BB-4B6E-01C7-3A6C3B7F4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LC-Kring 13 juli: Energie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767AD4-FA2E-DF27-B22A-78E7E82D8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Prijzen gas/elektra/benzine niet leuk meer</a:t>
            </a:r>
          </a:p>
          <a:p>
            <a:r>
              <a:rPr lang="nl-NL" dirty="0"/>
              <a:t>Warmtepomp verplicht vanaf 2026</a:t>
            </a:r>
          </a:p>
          <a:p>
            <a:endParaRPr lang="nl-NL" dirty="0"/>
          </a:p>
          <a:p>
            <a:r>
              <a:rPr lang="nl-NL" dirty="0"/>
              <a:t>Fysica en berekeningen warmtepomp</a:t>
            </a:r>
          </a:p>
          <a:p>
            <a:r>
              <a:rPr lang="nl-NL"/>
              <a:t>Kleine bespaarmaatregelen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44AAFC-4707-8C87-9F66-0786796C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40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DBC9C-89E4-99ED-A589-6DD07C8C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Brexit</a:t>
            </a:r>
            <a:r>
              <a:rPr lang="nl-NL" dirty="0"/>
              <a:t> uit SI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0C7CEE-7E8B-2822-0323-7F614DA92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Johnson wil weer </a:t>
            </a:r>
            <a:r>
              <a:rPr lang="nl-NL" dirty="0">
                <a:hlinkClick r:id="rId2"/>
              </a:rPr>
              <a:t>Imperial Standard System</a:t>
            </a:r>
            <a:endParaRPr lang="nl-NL" dirty="0"/>
          </a:p>
          <a:p>
            <a:r>
              <a:rPr lang="nl-NL" dirty="0"/>
              <a:t>Body Mass Index: gewicht / lengte * lengte</a:t>
            </a:r>
          </a:p>
          <a:p>
            <a:pPr lvl="1"/>
            <a:r>
              <a:rPr lang="nl-NL" dirty="0"/>
              <a:t>Bv 70 kg, 1m70 geeft 24,22 kg/m</a:t>
            </a:r>
            <a:r>
              <a:rPr lang="nl-NL" baseline="30000" dirty="0"/>
              <a:t>2</a:t>
            </a:r>
          </a:p>
          <a:p>
            <a:pPr lvl="1"/>
            <a:r>
              <a:rPr lang="nl-NL" dirty="0"/>
              <a:t>Wat is het kwadraat van 5 </a:t>
            </a:r>
            <a:r>
              <a:rPr lang="nl-NL" dirty="0" err="1"/>
              <a:t>feet</a:t>
            </a:r>
            <a:r>
              <a:rPr lang="nl-NL" dirty="0"/>
              <a:t> 8?</a:t>
            </a:r>
          </a:p>
          <a:p>
            <a:pPr lvl="1"/>
            <a:r>
              <a:rPr lang="nl-NL" dirty="0"/>
              <a:t>Conversie naar metrisch nodig</a:t>
            </a:r>
          </a:p>
          <a:p>
            <a:r>
              <a:rPr lang="nl-NL" dirty="0"/>
              <a:t>Onderdelen hebben “ronde” afmeting</a:t>
            </a:r>
          </a:p>
          <a:p>
            <a:pPr lvl="1"/>
            <a:r>
              <a:rPr lang="nl-NL" dirty="0"/>
              <a:t>Metrische of inch bouten</a:t>
            </a:r>
          </a:p>
          <a:p>
            <a:pPr lvl="1"/>
            <a:r>
              <a:rPr lang="nl-NL" dirty="0"/>
              <a:t>In US/UK: Imperial nut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3/16, 11/32, </a:t>
            </a:r>
            <a:r>
              <a:rPr lang="nl-NL" dirty="0" err="1">
                <a:solidFill>
                  <a:srgbClr val="FF0000"/>
                </a:solidFill>
              </a:rPr>
              <a:t>etc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09FDF4-84F9-D5A4-555C-7D8EA6B3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 descr="Afbeelding met binnen, telescoop, verschillende&#10;&#10;Automatisch gegenereerde beschrijving">
            <a:extLst>
              <a:ext uri="{FF2B5EF4-FFF2-40B4-BE49-F238E27FC236}">
                <a16:creationId xmlns:a16="http://schemas.microsoft.com/office/drawing/2014/main" id="{948E71A6-B2B4-7318-A9AB-4D5EA38B0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79381"/>
            <a:ext cx="4071218" cy="155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A9BFF-CC56-E2A6-879E-C7971DF0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Samenhangend 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01E29A-B4D7-4D63-F61B-46575B85B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Basiseenheden m, kg, s:</a:t>
            </a:r>
            <a:br>
              <a:rPr lang="nl-NL" dirty="0"/>
            </a:br>
            <a:r>
              <a:rPr lang="nl-NL" dirty="0"/>
              <a:t>Voor klassieke mechanica </a:t>
            </a:r>
            <a:r>
              <a:rPr lang="nl-NL" dirty="0" err="1"/>
              <a:t>inc.</a:t>
            </a:r>
            <a:r>
              <a:rPr lang="nl-NL" dirty="0"/>
              <a:t> energie</a:t>
            </a:r>
          </a:p>
          <a:p>
            <a:r>
              <a:rPr lang="nl-NL" dirty="0"/>
              <a:t>Kracht is massa maal versnelling</a:t>
            </a:r>
          </a:p>
          <a:p>
            <a:pPr lvl="1"/>
            <a:r>
              <a:rPr lang="nl-NL" dirty="0"/>
              <a:t>Eenheid Newton N = kg m / s</a:t>
            </a:r>
            <a:r>
              <a:rPr lang="nl-NL" baseline="30000" dirty="0"/>
              <a:t>2 </a:t>
            </a:r>
            <a:endParaRPr lang="nl-NL" dirty="0"/>
          </a:p>
          <a:p>
            <a:r>
              <a:rPr lang="nl-NL" dirty="0"/>
              <a:t>Energie is kracht maal weg</a:t>
            </a:r>
          </a:p>
          <a:p>
            <a:pPr lvl="1"/>
            <a:r>
              <a:rPr lang="nl-NL" dirty="0"/>
              <a:t>Eenheid Joule J = N m = kg m</a:t>
            </a:r>
            <a:r>
              <a:rPr lang="nl-NL" baseline="30000" dirty="0"/>
              <a:t>2</a:t>
            </a:r>
            <a:r>
              <a:rPr lang="nl-NL" dirty="0"/>
              <a:t> / s</a:t>
            </a:r>
            <a:r>
              <a:rPr lang="nl-NL" baseline="30000" dirty="0"/>
              <a:t>2 </a:t>
            </a:r>
            <a:endParaRPr lang="nl-NL" dirty="0"/>
          </a:p>
          <a:p>
            <a:r>
              <a:rPr lang="nl-NL" dirty="0"/>
              <a:t>Vermogen is energie gedeeld door tijd</a:t>
            </a:r>
          </a:p>
          <a:p>
            <a:pPr lvl="1"/>
            <a:r>
              <a:rPr lang="nl-NL" dirty="0"/>
              <a:t>Eenheid Watt W = J / s = kg m</a:t>
            </a:r>
            <a:r>
              <a:rPr lang="nl-NL" baseline="30000" dirty="0"/>
              <a:t>2</a:t>
            </a:r>
            <a:r>
              <a:rPr lang="nl-NL" dirty="0"/>
              <a:t> / s</a:t>
            </a:r>
            <a:r>
              <a:rPr lang="nl-NL" baseline="30000" dirty="0"/>
              <a:t>3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DACD7E-DCFA-86CE-864E-64BD8478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186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A446C-B82B-7BC6-0354-0C35216E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Voor- en Nadeel samenhang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E86398-3E1F-69DA-1ED3-B3178FCFB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Voordeel: </a:t>
            </a:r>
          </a:p>
          <a:p>
            <a:pPr lvl="1"/>
            <a:r>
              <a:rPr lang="nl-NL" dirty="0"/>
              <a:t>logische opbouw </a:t>
            </a:r>
          </a:p>
          <a:p>
            <a:pPr lvl="1"/>
            <a:r>
              <a:rPr lang="nl-NL" dirty="0"/>
              <a:t>simpele formules zonder omrekenconstanten</a:t>
            </a:r>
          </a:p>
          <a:p>
            <a:r>
              <a:rPr lang="nl-NL" dirty="0"/>
              <a:t>Nadeel:</a:t>
            </a:r>
          </a:p>
          <a:p>
            <a:pPr lvl="1"/>
            <a:r>
              <a:rPr lang="nl-NL" dirty="0"/>
              <a:t>Veel eenheden zijn onpraktisch groot of klein</a:t>
            </a:r>
          </a:p>
          <a:p>
            <a:pPr lvl="1"/>
            <a:r>
              <a:rPr lang="nl-NL" dirty="0"/>
              <a:t>J is </a:t>
            </a:r>
            <a:r>
              <a:rPr lang="nl-NL" dirty="0" err="1"/>
              <a:t>Ws</a:t>
            </a:r>
            <a:r>
              <a:rPr lang="nl-NL" dirty="0"/>
              <a:t>, verbruik schakelklok in 1 sec</a:t>
            </a:r>
          </a:p>
          <a:p>
            <a:pPr lvl="1"/>
            <a:r>
              <a:rPr lang="nl-NL" dirty="0"/>
              <a:t>F is condensator zo groot als een flatgebouw</a:t>
            </a:r>
          </a:p>
          <a:p>
            <a:r>
              <a:rPr lang="nl-NL" dirty="0"/>
              <a:t>Oplossing: voorvoegsels m, µ, n, p en k, M, 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31A879-96C3-289E-D279-6EB95988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27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3F9E63D0-BAF8-F826-ED43-8B068A15D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03400"/>
            <a:ext cx="4069655" cy="38180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8AC73C-B71C-C652-A9B7-61C8C289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Meetbegrippen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5F458A-FBFC-A9FD-354F-BDF7038C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Weegschaal meet gewicht (fysica: massa!)</a:t>
            </a:r>
          </a:p>
          <a:p>
            <a:pPr lvl="1"/>
            <a:r>
              <a:rPr lang="nl-NL" dirty="0"/>
              <a:t>Bereik: welke waarden kun je meten bv 10-150kg</a:t>
            </a:r>
          </a:p>
          <a:p>
            <a:pPr lvl="1"/>
            <a:r>
              <a:rPr lang="nl-NL" dirty="0"/>
              <a:t>Resolutie: hoe precies </a:t>
            </a:r>
            <a:br>
              <a:rPr lang="nl-NL" dirty="0"/>
            </a:br>
            <a:r>
              <a:rPr lang="nl-NL" dirty="0"/>
              <a:t>kun je aflezen bv 0,2kg</a:t>
            </a:r>
          </a:p>
          <a:p>
            <a:pPr lvl="1"/>
            <a:r>
              <a:rPr lang="nl-NL" dirty="0"/>
              <a:t>Nauwkeurigheid: komt </a:t>
            </a:r>
            <a:br>
              <a:rPr lang="nl-NL" dirty="0"/>
            </a:br>
            <a:r>
              <a:rPr lang="nl-NL" dirty="0"/>
              <a:t>het overeen bv 1,5% + 1d</a:t>
            </a:r>
          </a:p>
          <a:p>
            <a:endParaRPr lang="nl-NL" dirty="0"/>
          </a:p>
          <a:p>
            <a:r>
              <a:rPr lang="nl-NL" dirty="0"/>
              <a:t>Hoe weeg je hiermee </a:t>
            </a:r>
            <a:br>
              <a:rPr lang="nl-NL" dirty="0"/>
            </a:br>
            <a:r>
              <a:rPr lang="nl-NL" dirty="0"/>
              <a:t>een radio (4-8kg)?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FBC203-BBE8-63E1-A7DC-CDF1937A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19787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1851</Words>
  <Application>Microsoft Office PowerPoint</Application>
  <PresentationFormat>Diavoorstelling (4:3)</PresentationFormat>
  <Paragraphs>416</Paragraphs>
  <Slides>57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0" baseType="lpstr">
      <vt:lpstr>Arial</vt:lpstr>
      <vt:lpstr>Calibri</vt:lpstr>
      <vt:lpstr>Kantoorthema</vt:lpstr>
      <vt:lpstr>Meten in de  Radioreparatuur</vt:lpstr>
      <vt:lpstr>Wat gaan we doen</vt:lpstr>
      <vt:lpstr>1. Wat is Meten?</vt:lpstr>
      <vt:lpstr>Verschillende eenheden</vt:lpstr>
      <vt:lpstr>SI-Stelsel (1960)</vt:lpstr>
      <vt:lpstr>Brexit uit SI</vt:lpstr>
      <vt:lpstr>Samenhangend stelsel</vt:lpstr>
      <vt:lpstr>Voor- en Nadeel samenhang</vt:lpstr>
      <vt:lpstr>Meetbegrippen</vt:lpstr>
      <vt:lpstr>Meetbegrippen</vt:lpstr>
      <vt:lpstr>2. Basaal meten in een radio</vt:lpstr>
      <vt:lpstr>Eenvoudige Multimeter</vt:lpstr>
      <vt:lpstr>Eenvoudige Multimeter</vt:lpstr>
      <vt:lpstr>Iets beter: HoldPeak 770D</vt:lpstr>
      <vt:lpstr>Beginnen met meten</vt:lpstr>
      <vt:lpstr>Spanningen</vt:lpstr>
      <vt:lpstr>Meetblad</vt:lpstr>
      <vt:lpstr>Beïnvloeding: Impedantie</vt:lpstr>
      <vt:lpstr>Impedantie van multimeter</vt:lpstr>
      <vt:lpstr>Hoogohmige circuits</vt:lpstr>
      <vt:lpstr>Checken met spanningsmeting</vt:lpstr>
      <vt:lpstr>Stromen, Spanning, Weerstand </vt:lpstr>
      <vt:lpstr>Onderbreking nodig?</vt:lpstr>
      <vt:lpstr>Indirect meten</vt:lpstr>
      <vt:lpstr>Weerstand meten: Ω</vt:lpstr>
      <vt:lpstr>Je meet ook je snoeren mee</vt:lpstr>
      <vt:lpstr>Condensators: F, µF, nF</vt:lpstr>
      <vt:lpstr>Koppel- en Schermroostercondensator</vt:lpstr>
      <vt:lpstr>Je meet ook je snoeren mee</vt:lpstr>
      <vt:lpstr>Meten van kleine capaciteit</vt:lpstr>
      <vt:lpstr>Meten van Inductie: Henry</vt:lpstr>
      <vt:lpstr>Componenttester</vt:lpstr>
      <vt:lpstr>Tester 20e Eeuw: Meetbrug</vt:lpstr>
      <vt:lpstr>Principe</vt:lpstr>
      <vt:lpstr>3. Soms handige apparaten </vt:lpstr>
      <vt:lpstr>Wattmeter</vt:lpstr>
      <vt:lpstr>Oscilloscoop</vt:lpstr>
      <vt:lpstr>Meten met de scoop</vt:lpstr>
      <vt:lpstr>Dipmeter</vt:lpstr>
      <vt:lpstr>Moderne uitvoering: DipIT (2006)</vt:lpstr>
      <vt:lpstr>Kortsluitzoeker van Eduard</vt:lpstr>
      <vt:lpstr>Buizentester</vt:lpstr>
      <vt:lpstr>Meetzender</vt:lpstr>
      <vt:lpstr>Alternatief: Digitale radio</vt:lpstr>
      <vt:lpstr>Toongenerator</vt:lpstr>
      <vt:lpstr>Frequency Counter</vt:lpstr>
      <vt:lpstr>Inbouwen in radio of meetzender</vt:lpstr>
      <vt:lpstr>4. Een Philips A6X38T repareren</vt:lpstr>
      <vt:lpstr>Eerste stappen</vt:lpstr>
      <vt:lpstr>Controle Middenfrequent</vt:lpstr>
      <vt:lpstr>Controle Middenfrequent</vt:lpstr>
      <vt:lpstr>Controle Mengtrap T5</vt:lpstr>
      <vt:lpstr>Controle Mengtrap T5</vt:lpstr>
      <vt:lpstr>Spanningen rond T5 meten</vt:lpstr>
      <vt:lpstr>Boxjes en versterker erbij</vt:lpstr>
      <vt:lpstr>5. Conclusies</vt:lpstr>
      <vt:lpstr>LC-Kring 13 juli: Energie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Tel, G. (Gerard)</cp:lastModifiedBy>
  <cp:revision>72</cp:revision>
  <dcterms:created xsi:type="dcterms:W3CDTF">2019-01-19T09:21:01Z</dcterms:created>
  <dcterms:modified xsi:type="dcterms:W3CDTF">2022-06-08T13:00:46Z</dcterms:modified>
</cp:coreProperties>
</file>