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98" r:id="rId11"/>
    <p:sldId id="271" r:id="rId12"/>
    <p:sldId id="272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86" r:id="rId21"/>
    <p:sldId id="289" r:id="rId22"/>
    <p:sldId id="295" r:id="rId23"/>
    <p:sldId id="274" r:id="rId24"/>
    <p:sldId id="290" r:id="rId25"/>
    <p:sldId id="281" r:id="rId26"/>
    <p:sldId id="299" r:id="rId27"/>
    <p:sldId id="282" r:id="rId28"/>
    <p:sldId id="297" r:id="rId29"/>
    <p:sldId id="283" r:id="rId30"/>
    <p:sldId id="284" r:id="rId31"/>
    <p:sldId id="285" r:id="rId32"/>
    <p:sldId id="287" r:id="rId33"/>
    <p:sldId id="288" r:id="rId34"/>
    <p:sldId id="291" r:id="rId35"/>
    <p:sldId id="292" r:id="rId36"/>
    <p:sldId id="293" r:id="rId37"/>
    <p:sldId id="294" r:id="rId38"/>
    <p:sldId id="262" r:id="rId3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727" autoAdjust="0"/>
  </p:normalViewPr>
  <p:slideViewPr>
    <p:cSldViewPr>
      <p:cViewPr varScale="1">
        <p:scale>
          <a:sx n="67" d="100"/>
          <a:sy n="67" d="100"/>
        </p:scale>
        <p:origin x="69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629F9-90DF-4F81-B8E4-5FC9B18AB909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DAA5A-71C1-405C-8574-1231B40A23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8294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D2ED-5573-49EC-9E67-2B183FEC7F03}" type="datetime1">
              <a:rPr lang="nl-NL" smtClean="0"/>
              <a:t>11-10-2021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34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7B18-995B-448C-B8F2-808F95E2A165}" type="datetime1">
              <a:rPr lang="nl-NL" smtClean="0"/>
              <a:t>11-10-2021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6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89EC-6AEA-43FA-9E54-604E454C0E3B}" type="datetime1">
              <a:rPr lang="nl-NL" smtClean="0"/>
              <a:t>11-10-2021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4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82F6-007A-4256-BBD5-1DAFE388789E}" type="datetime1">
              <a:rPr lang="nl-NL" smtClean="0"/>
              <a:t>11-10-2021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90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2A27-CDB1-4B78-807B-5E5D7E16BD26}" type="datetime1">
              <a:rPr lang="nl-NL" smtClean="0"/>
              <a:t>11-10-2021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07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171C-A2C7-4123-BEBD-FEF26CD209FB}" type="datetime1">
              <a:rPr lang="nl-NL" smtClean="0"/>
              <a:t>11-10-2021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93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8AE7-EFEF-40D4-AAEE-F9411AC01C07}" type="datetime1">
              <a:rPr lang="nl-NL" smtClean="0"/>
              <a:t>11-10-2021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06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F5BA-C41E-456C-BD4B-943AF1337663}" type="datetime1">
              <a:rPr lang="nl-NL" smtClean="0"/>
              <a:t>11-10-2021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46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B845-BECA-4BC7-BDBB-8287F15C7FF0}" type="datetime1">
              <a:rPr lang="nl-NL" smtClean="0"/>
              <a:t>11-10-2021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45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9815-C9EE-4183-8C00-D0B948931269}" type="datetime1">
              <a:rPr lang="nl-NL" smtClean="0"/>
              <a:t>11-10-2021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18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BD58-8BDE-48E2-8C96-38151BD328F9}" type="datetime1">
              <a:rPr lang="nl-NL" smtClean="0"/>
              <a:t>11-10-2021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79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75C90-6962-412F-8D3E-7D4539A68222}" type="datetime1">
              <a:rPr lang="nl-NL" smtClean="0"/>
              <a:t>11-10-2021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94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348707"/>
            <a:ext cx="8928992" cy="1470025"/>
          </a:xfrm>
        </p:spPr>
        <p:txBody>
          <a:bodyPr/>
          <a:lstStyle/>
          <a:p>
            <a:r>
              <a:rPr lang="en-US" dirty="0"/>
              <a:t>Hurricane de Luxe:</a:t>
            </a:r>
            <a:br>
              <a:rPr lang="en-US" dirty="0"/>
            </a:br>
            <a:r>
              <a:rPr lang="en-US" dirty="0"/>
              <a:t>Philips 50IC361 (1971)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988720" y="2186017"/>
            <a:ext cx="2903760" cy="3801540"/>
          </a:xfrm>
        </p:spPr>
        <p:txBody>
          <a:bodyPr/>
          <a:lstStyle/>
          <a:p>
            <a:r>
              <a:rPr lang="en-US" dirty="0"/>
              <a:t>Gerard Tel</a:t>
            </a:r>
          </a:p>
          <a:p>
            <a:r>
              <a:rPr lang="en-US" dirty="0"/>
              <a:t>LC-</a:t>
            </a:r>
            <a:r>
              <a:rPr lang="en-US" dirty="0" err="1"/>
              <a:t>Kring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13 </a:t>
            </a:r>
            <a:r>
              <a:rPr lang="en-US" dirty="0" err="1"/>
              <a:t>okt</a:t>
            </a:r>
            <a:r>
              <a:rPr lang="en-US" dirty="0"/>
              <a:t> 2021</a:t>
            </a:r>
            <a:br>
              <a:rPr lang="en-US" dirty="0"/>
            </a:br>
            <a:r>
              <a:rPr lang="en-US" dirty="0"/>
              <a:t>19.30</a:t>
            </a:r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nl-NL" dirty="0"/>
          </a:p>
        </p:txBody>
      </p:sp>
      <p:pic>
        <p:nvPicPr>
          <p:cNvPr id="5" name="Afbeelding 4" descr="Afbeelding met tekst, binnen, keuken, oven&#10;&#10;Automatisch gegenereerde beschrijving">
            <a:extLst>
              <a:ext uri="{FF2B5EF4-FFF2-40B4-BE49-F238E27FC236}">
                <a16:creationId xmlns:a16="http://schemas.microsoft.com/office/drawing/2014/main" id="{CEC50C70-3CD0-41A5-8B11-7FFF0623F7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78850"/>
            <a:ext cx="6120680" cy="4590510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7CC63DB-0325-4560-8E35-CE1CE31DB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69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C40C5E-3385-4A83-8EEC-2B4C624EB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Dit nu allemaal 50 jaar oud!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56E879-4B73-4C52-A1A7-AA54BA6E1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Datum in </a:t>
            </a:r>
            <a:br>
              <a:rPr lang="nl-NL" dirty="0"/>
            </a:br>
            <a:r>
              <a:rPr lang="nl-NL" dirty="0" err="1"/>
              <a:t>Hurricane</a:t>
            </a:r>
            <a:endParaRPr lang="nl-NL" dirty="0"/>
          </a:p>
          <a:p>
            <a:r>
              <a:rPr lang="nl-NL" dirty="0"/>
              <a:t>Nov 1971</a:t>
            </a:r>
          </a:p>
        </p:txBody>
      </p:sp>
      <p:pic>
        <p:nvPicPr>
          <p:cNvPr id="5" name="Afbeelding 4" descr="Afbeelding met oud&#10;&#10;Automatisch gegenereerde beschrijving">
            <a:extLst>
              <a:ext uri="{FF2B5EF4-FFF2-40B4-BE49-F238E27FC236}">
                <a16:creationId xmlns:a16="http://schemas.microsoft.com/office/drawing/2014/main" id="{86FE4918-76AE-486C-8F78-3C3B2B8B4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925" y="1600199"/>
            <a:ext cx="5913907" cy="4708525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3FB6E45-B6FA-4B57-80F0-E7769422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3799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549D3-C5B5-484C-B775-C30AB20C5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Philips techniek in 1971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11396E-897C-4CD8-9D9E-53C183E5E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 transistors werden vervangen door Si</a:t>
            </a:r>
          </a:p>
          <a:p>
            <a:endParaRPr lang="nl-NL" dirty="0"/>
          </a:p>
          <a:p>
            <a:r>
              <a:rPr lang="nl-NL" dirty="0"/>
              <a:t>IC</a:t>
            </a:r>
          </a:p>
          <a:p>
            <a:endParaRPr lang="nl-NL" dirty="0"/>
          </a:p>
          <a:p>
            <a:r>
              <a:rPr lang="nl-NL" dirty="0"/>
              <a:t>Miniaturisering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76E9689-AECF-4A4D-928B-8AD488185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2094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1FCC4E-7726-41EA-9874-6BDB65600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IC Radio in 1971?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ADF547-8232-4068-8842-0F870DEF8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Lezing Philips D2000:  “IC vanaf 1980”</a:t>
            </a:r>
          </a:p>
          <a:p>
            <a:r>
              <a:rPr lang="nl-NL" dirty="0"/>
              <a:t>22IC2000 al in 1967</a:t>
            </a:r>
          </a:p>
          <a:p>
            <a:r>
              <a:rPr lang="nl-NL" dirty="0"/>
              <a:t>Ook serie 1970-72: 50IC***</a:t>
            </a:r>
          </a:p>
          <a:p>
            <a:r>
              <a:rPr lang="nl-NL" dirty="0"/>
              <a:t>“Ontwikkelcentrum” 50  </a:t>
            </a:r>
            <a:br>
              <a:rPr lang="nl-NL" dirty="0"/>
            </a:br>
            <a:r>
              <a:rPr lang="nl-NL" dirty="0"/>
              <a:t>(Was dit Wenen? Eindhoven?)</a:t>
            </a:r>
          </a:p>
          <a:p>
            <a:r>
              <a:rPr lang="nl-NL" dirty="0"/>
              <a:t>IC TBA570: </a:t>
            </a:r>
            <a:br>
              <a:rPr lang="nl-NL" dirty="0"/>
            </a:br>
            <a:r>
              <a:rPr lang="nl-NL" dirty="0"/>
              <a:t>AM </a:t>
            </a:r>
            <a:r>
              <a:rPr lang="nl-NL" dirty="0" err="1"/>
              <a:t>Osc</a:t>
            </a:r>
            <a:r>
              <a:rPr lang="nl-NL" dirty="0"/>
              <a:t>/Mix, MF verst, AM </a:t>
            </a:r>
            <a:r>
              <a:rPr lang="nl-NL" dirty="0" err="1"/>
              <a:t>det</a:t>
            </a:r>
            <a:r>
              <a:rPr lang="nl-NL" dirty="0"/>
              <a:t>, AF </a:t>
            </a:r>
            <a:r>
              <a:rPr lang="nl-NL" dirty="0" err="1"/>
              <a:t>voorv</a:t>
            </a:r>
            <a:r>
              <a:rPr lang="nl-NL" dirty="0"/>
              <a:t>.,</a:t>
            </a:r>
            <a:br>
              <a:rPr lang="nl-NL" dirty="0"/>
            </a:br>
            <a:r>
              <a:rPr lang="nl-NL" dirty="0"/>
              <a:t>Geen FM </a:t>
            </a:r>
            <a:r>
              <a:rPr lang="nl-NL" dirty="0" err="1"/>
              <a:t>frontend</a:t>
            </a:r>
            <a:r>
              <a:rPr lang="nl-NL" dirty="0"/>
              <a:t> of detector</a:t>
            </a:r>
          </a:p>
        </p:txBody>
      </p:sp>
      <p:pic>
        <p:nvPicPr>
          <p:cNvPr id="5" name="Afbeelding 4" descr="Afbeelding met oud, luidspreker&#10;&#10;Automatisch gegenereerde beschrijving">
            <a:extLst>
              <a:ext uri="{FF2B5EF4-FFF2-40B4-BE49-F238E27FC236}">
                <a16:creationId xmlns:a16="http://schemas.microsoft.com/office/drawing/2014/main" id="{58B2B6C6-E00B-4939-A036-68879B4441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1" r="19248"/>
          <a:stretch/>
        </p:blipFill>
        <p:spPr>
          <a:xfrm>
            <a:off x="6660232" y="2204864"/>
            <a:ext cx="1774552" cy="2746902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0750FF6-0E12-43C6-B789-0B02485CA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5280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7CC6C7-444D-426C-A71E-C27114FA9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Miniaturisering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FBF8D2-77A4-4429-A2B3-647B233C9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Tijdschrift van het Nederlands </a:t>
            </a:r>
            <a:r>
              <a:rPr lang="nl-NL" dirty="0" err="1"/>
              <a:t>Electronica</a:t>
            </a:r>
            <a:r>
              <a:rPr lang="nl-NL" dirty="0"/>
              <a:t>- en Radiogenootschap, 1963</a:t>
            </a:r>
          </a:p>
          <a:p>
            <a:r>
              <a:rPr lang="nl-NL" dirty="0"/>
              <a:t>Kansen voor miniaturisering:</a:t>
            </a:r>
          </a:p>
          <a:p>
            <a:pPr lvl="1"/>
            <a:r>
              <a:rPr lang="nl-NL" dirty="0"/>
              <a:t>Transistor kleiner dan buis</a:t>
            </a:r>
          </a:p>
          <a:p>
            <a:pPr lvl="1"/>
            <a:r>
              <a:rPr lang="nl-NL" dirty="0"/>
              <a:t>Minder </a:t>
            </a:r>
            <a:r>
              <a:rPr lang="nl-NL" dirty="0" err="1"/>
              <a:t>dissipatie</a:t>
            </a:r>
            <a:r>
              <a:rPr lang="nl-NL" dirty="0"/>
              <a:t> dus kast kan kleiner</a:t>
            </a:r>
          </a:p>
          <a:p>
            <a:pPr lvl="1"/>
            <a:r>
              <a:rPr lang="nl-NL" dirty="0"/>
              <a:t>Kleinere stroom/spanning dus onderdelen ook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B157CDB-6714-47B7-B987-FD4AD8C54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8467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2BE0C4-EBC8-4D2F-ABBC-33EE98863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 van </a:t>
            </a:r>
            <a:r>
              <a:rPr lang="nl-NL" dirty="0" err="1"/>
              <a:t>miniaturiseren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91CA6B-70D9-4236-B276-0FC6867D7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Kleinere toestellen mogelijk</a:t>
            </a:r>
          </a:p>
          <a:p>
            <a:r>
              <a:rPr lang="nl-NL" dirty="0"/>
              <a:t>Meer ruimte voor antenne, luidspreker, snoervakje, …</a:t>
            </a:r>
          </a:p>
          <a:p>
            <a:r>
              <a:rPr lang="nl-NL" dirty="0"/>
              <a:t>Goedkopere productie</a:t>
            </a:r>
          </a:p>
          <a:p>
            <a:pPr lvl="1"/>
            <a:r>
              <a:rPr lang="nl-NL" dirty="0"/>
              <a:t>Minder materiaal</a:t>
            </a:r>
          </a:p>
          <a:p>
            <a:pPr lvl="1"/>
            <a:r>
              <a:rPr lang="nl-NL" dirty="0"/>
              <a:t>Kleinere machines en fabriekshallen</a:t>
            </a:r>
          </a:p>
          <a:p>
            <a:r>
              <a:rPr lang="nl-NL" dirty="0"/>
              <a:t>Nodig: Standaardisering productie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4699D9E-3146-4393-84EF-4D55A122E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9720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5049B62-FBAA-4B7A-BE0E-DDBAE691B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56824"/>
            <a:ext cx="5381997" cy="35519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1F061B5-DF09-4F65-98C0-7F8244576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Printformaat ɛ: 1/40’’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7D0D3D-D7F7-4B94-B6C1-369978E5A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r>
              <a:rPr lang="nl-NL" dirty="0"/>
              <a:t>Gaatjes 0,8mm</a:t>
            </a:r>
          </a:p>
          <a:p>
            <a:r>
              <a:rPr lang="nl-NL" dirty="0"/>
              <a:t>Dicht opeen</a:t>
            </a:r>
          </a:p>
          <a:p>
            <a:r>
              <a:rPr lang="nl-NL" dirty="0"/>
              <a:t>Standaard afstand</a:t>
            </a:r>
          </a:p>
          <a:p>
            <a:endParaRPr lang="nl-NL" dirty="0"/>
          </a:p>
          <a:p>
            <a:r>
              <a:rPr lang="nl-NL" dirty="0"/>
              <a:t>Hoogte 10mm</a:t>
            </a:r>
          </a:p>
          <a:p>
            <a:r>
              <a:rPr lang="nl-NL" dirty="0"/>
              <a:t>Machinaal plaatsen</a:t>
            </a:r>
          </a:p>
          <a:p>
            <a:r>
              <a:rPr lang="nl-NL" dirty="0" err="1"/>
              <a:t>Dompelsolderen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9913B7B-98BD-49CA-8E9C-AFC4926F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5857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C9D493-152D-4660-BE6B-18D28ADF8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Miniatuurspoelen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12C81D-9EB6-4553-A681-6944DF740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Spoelbussen 1930: diameter 50mm</a:t>
            </a:r>
            <a:br>
              <a:rPr lang="nl-NL" dirty="0"/>
            </a:br>
            <a:r>
              <a:rPr lang="nl-NL" dirty="0" err="1"/>
              <a:t>Spoelbus</a:t>
            </a:r>
            <a:r>
              <a:rPr lang="nl-NL" dirty="0"/>
              <a:t> is kortgesloten wikkeling!</a:t>
            </a:r>
          </a:p>
          <a:p>
            <a:r>
              <a:rPr lang="nl-NL" dirty="0"/>
              <a:t>Magnetische KERN maakt kleinere mogelijk:</a:t>
            </a:r>
            <a:br>
              <a:rPr lang="nl-NL" dirty="0"/>
            </a:br>
            <a:r>
              <a:rPr lang="nl-NL" dirty="0"/>
              <a:t>Beperking van het veld dus minder verlies</a:t>
            </a:r>
          </a:p>
          <a:p>
            <a:r>
              <a:rPr lang="nl-NL" dirty="0"/>
              <a:t>Voor nog kleinere spoel: </a:t>
            </a:r>
            <a:br>
              <a:rPr lang="nl-NL" dirty="0"/>
            </a:br>
            <a:r>
              <a:rPr lang="nl-NL" dirty="0"/>
              <a:t>Magnetisch circuit nodig</a:t>
            </a:r>
          </a:p>
          <a:p>
            <a:endParaRPr lang="nl-NL" dirty="0"/>
          </a:p>
          <a:p>
            <a:r>
              <a:rPr lang="nl-NL" dirty="0"/>
              <a:t>Nu meest: TOKO spoel 10mm breed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5BC25C5-B0A6-41A5-929D-D8846FD88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0835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8437B9D-07AB-4E93-84C4-901C04D85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3389701"/>
            <a:ext cx="7272809" cy="346829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4C35CA3-C990-40F4-B11C-D746621D2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l-NL" dirty="0"/>
              <a:t>De 6mm spoelen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D5BA0F-46B5-43C4-A526-50140E484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5051"/>
            <a:ext cx="8229600" cy="2429973"/>
          </a:xfrm>
        </p:spPr>
        <p:txBody>
          <a:bodyPr/>
          <a:lstStyle/>
          <a:p>
            <a:r>
              <a:rPr lang="nl-NL" dirty="0"/>
              <a:t>Printoppervlak 6x6mm, hoog 10mm</a:t>
            </a:r>
          </a:p>
          <a:p>
            <a:r>
              <a:rPr lang="nl-NL" dirty="0"/>
              <a:t>Ferrietstaafjes sluiten magnetisch veld in</a:t>
            </a:r>
          </a:p>
          <a:p>
            <a:r>
              <a:rPr lang="nl-NL" dirty="0"/>
              <a:t>Draadjes via miniprintje aan pootjes</a:t>
            </a:r>
          </a:p>
          <a:p>
            <a:r>
              <a:rPr lang="nl-NL" dirty="0"/>
              <a:t>Kerntjes met plastic dop regelbaar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06E5861-94A4-4216-B368-5CD28FFD1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6933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B36685-B7C2-4A34-B22C-67803267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Bandschakelaar voor ɛ-</a:t>
            </a:r>
            <a:r>
              <a:rPr lang="nl-NL" dirty="0" err="1"/>
              <a:t>grid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50C7B2-BC0D-4A61-8A34-B9A10AEC8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Standaard formaat, 4 tot 70 lippen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8403FFF-247E-4F0D-B5CB-00119272D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92" y="2636912"/>
            <a:ext cx="7819818" cy="3946450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217B4D7-A1BA-4ECB-8B8C-2E2599393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0948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3AB7F-A279-4F64-A739-C6F3BD137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Veren en schuif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4BBB80-589D-4194-AF9F-DE585E1D9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4637029" cy="2404864"/>
          </a:xfrm>
        </p:spPr>
        <p:txBody>
          <a:bodyPr/>
          <a:lstStyle/>
          <a:p>
            <a:r>
              <a:rPr lang="nl-NL" dirty="0"/>
              <a:t>Verendikte 0,15mm</a:t>
            </a:r>
          </a:p>
          <a:p>
            <a:r>
              <a:rPr lang="nl-NL" dirty="0"/>
              <a:t>Schuif 1,4mm dik</a:t>
            </a:r>
          </a:p>
          <a:p>
            <a:r>
              <a:rPr lang="nl-NL" dirty="0"/>
              <a:t>Serviceschuiven:</a:t>
            </a:r>
            <a:br>
              <a:rPr lang="nl-NL" dirty="0"/>
            </a:br>
            <a:r>
              <a:rPr lang="nl-NL" dirty="0"/>
              <a:t>zelf krassen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BC4A257-0453-4A5C-88F8-08C150E9B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036" y="1619154"/>
            <a:ext cx="3883636" cy="496420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5238F92-46AE-4886-B1B8-1CF425236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27" y="3861049"/>
            <a:ext cx="4637029" cy="2793258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68153C9-B960-4AA6-94E7-0681244FC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484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A15124-8E71-4C34-9149-2A521D42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doen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198F33-0949-4E94-8599-E463B9676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Philips-producten 1971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Philips-techniek: Miniaturisering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Schakelingen in de </a:t>
            </a:r>
            <a:r>
              <a:rPr lang="nl-NL" dirty="0" err="1"/>
              <a:t>Hurricane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Drie </a:t>
            </a:r>
            <a:r>
              <a:rPr lang="nl-NL" dirty="0" err="1"/>
              <a:t>Hurricanes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Conclusie en tests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4DEFB24-E799-4373-868F-DCC03835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6222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7CBC83-9B4F-4EA1-9F93-20DD28EEF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Duur materiaal?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BF67A4-A6C1-4771-82AD-80292357E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Hoogwaardige </a:t>
            </a:r>
            <a:r>
              <a:rPr lang="nl-NL" dirty="0" err="1"/>
              <a:t>ferroxcube</a:t>
            </a:r>
            <a:endParaRPr lang="nl-NL" dirty="0"/>
          </a:p>
          <a:p>
            <a:r>
              <a:rPr lang="nl-NL" dirty="0"/>
              <a:t>Koperbrons voor veren, verguld</a:t>
            </a:r>
          </a:p>
          <a:p>
            <a:endParaRPr lang="nl-NL" dirty="0"/>
          </a:p>
          <a:p>
            <a:r>
              <a:rPr lang="nl-NL" dirty="0"/>
              <a:t>Je gebruikt heel weinig!</a:t>
            </a:r>
          </a:p>
          <a:p>
            <a:r>
              <a:rPr lang="nl-NL" dirty="0"/>
              <a:t>Spoelen en schakelaars zijn goedkoper dan klassieke grote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96823E-0585-4714-A741-131E3CA3E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5655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6D4E0-01B6-465B-BA78-2A92F7121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Nog niet gestandaardiseerd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B232C9-07E9-4753-9B17-4FBF43521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Trafo</a:t>
            </a:r>
          </a:p>
          <a:p>
            <a:pPr lvl="1"/>
            <a:r>
              <a:rPr lang="nl-NL" dirty="0"/>
              <a:t>LF trafo: kan ook zonder</a:t>
            </a:r>
          </a:p>
          <a:p>
            <a:r>
              <a:rPr lang="nl-NL" dirty="0"/>
              <a:t>Aansluitbussen: chassisdelen</a:t>
            </a:r>
          </a:p>
          <a:p>
            <a:r>
              <a:rPr lang="nl-NL" dirty="0"/>
              <a:t>Potmeters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Veel “spaghetti” naar onderdelen buiten print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519184D-34DD-4239-9E09-398368210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0457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585D7F-BA36-4E74-8648-FF3958CF9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elektronica&#10;&#10;Automatisch gegenereerde beschrijving">
            <a:extLst>
              <a:ext uri="{FF2B5EF4-FFF2-40B4-BE49-F238E27FC236}">
                <a16:creationId xmlns:a16="http://schemas.microsoft.com/office/drawing/2014/main" id="{77E2B025-479D-4755-8892-2CD86EC6F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"/>
            <a:ext cx="9144000" cy="6858000"/>
          </a:xfr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585B101-50BE-4974-874D-0651197A8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4561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726120-01DB-49A4-A77D-8B494A207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</a:t>
            </a:r>
            <a:r>
              <a:rPr lang="nl-NL" dirty="0" err="1"/>
              <a:t>Hurricane</a:t>
            </a:r>
            <a:r>
              <a:rPr lang="nl-NL" dirty="0"/>
              <a:t> Schakelingen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DD5625-B3C6-4437-857D-B239EE053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42594"/>
          </a:xfrm>
        </p:spPr>
        <p:txBody>
          <a:bodyPr/>
          <a:lstStyle/>
          <a:p>
            <a:r>
              <a:rPr lang="nl-NL" dirty="0"/>
              <a:t>Afstemmen met regelspanning</a:t>
            </a:r>
            <a:br>
              <a:rPr lang="nl-NL" dirty="0"/>
            </a:br>
            <a:r>
              <a:rPr lang="nl-NL" dirty="0"/>
              <a:t>uit DC/DC converter</a:t>
            </a:r>
          </a:p>
          <a:p>
            <a:r>
              <a:rPr lang="nl-NL" dirty="0"/>
              <a:t>Keramisch MF filter voor AM</a:t>
            </a:r>
          </a:p>
          <a:p>
            <a:r>
              <a:rPr lang="nl-NL" dirty="0" err="1"/>
              <a:t>Idzerda</a:t>
            </a:r>
            <a:r>
              <a:rPr lang="nl-NL" dirty="0"/>
              <a:t> fijnregeling</a:t>
            </a:r>
          </a:p>
          <a:p>
            <a:r>
              <a:rPr lang="nl-NL" dirty="0"/>
              <a:t>Eindtrap AC187/8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             UIT/Volume: raar klein knopje!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303F270-AD96-42FC-A3FB-05FA526E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23</a:t>
            </a:fld>
            <a:endParaRPr lang="nl-NL"/>
          </a:p>
        </p:txBody>
      </p:sp>
      <p:pic>
        <p:nvPicPr>
          <p:cNvPr id="6" name="Afbeelding 5" descr="Afbeelding met tekst, magnetron, binnen, oven&#10;&#10;Automatisch gegenereerde beschrijving">
            <a:extLst>
              <a:ext uri="{FF2B5EF4-FFF2-40B4-BE49-F238E27FC236}">
                <a16:creationId xmlns:a16="http://schemas.microsoft.com/office/drawing/2014/main" id="{AB2020C0-52F7-4A73-8304-7BAD884A1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7" t="68375" r="7018" b="9313"/>
          <a:stretch/>
        </p:blipFill>
        <p:spPr>
          <a:xfrm>
            <a:off x="1403648" y="5428283"/>
            <a:ext cx="583264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22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C3A892-76B8-4AC6-8211-0424408F5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Eerst Uitkasten!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126521-8D0E-4CE9-86B9-C909A9740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Knoppen voorkant eraf trekken</a:t>
            </a:r>
          </a:p>
          <a:p>
            <a:r>
              <a:rPr lang="nl-NL" dirty="0"/>
              <a:t>Achterkant 5 schroeven los</a:t>
            </a:r>
          </a:p>
          <a:p>
            <a:r>
              <a:rPr lang="nl-NL" dirty="0"/>
              <a:t>Voorkant valt eraf</a:t>
            </a:r>
          </a:p>
          <a:p>
            <a:r>
              <a:rPr lang="nl-NL" dirty="0"/>
              <a:t>Luidspreker lossolderen</a:t>
            </a:r>
          </a:p>
          <a:p>
            <a:r>
              <a:rPr lang="nl-NL" dirty="0"/>
              <a:t>Uit chassis 5 schroeven losdraaien</a:t>
            </a:r>
          </a:p>
          <a:p>
            <a:r>
              <a:rPr lang="nl-NL" dirty="0"/>
              <a:t>Chassis oplichten</a:t>
            </a:r>
          </a:p>
          <a:p>
            <a:r>
              <a:rPr lang="nl-NL" dirty="0"/>
              <a:t>Batterijdraden lossolderen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4AA58FB-9BE5-4A13-89C3-7BFA7EEF1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8190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2B497-9AAA-418A-8C01-BAAF7B5FE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Basisidee: </a:t>
            </a:r>
            <a:r>
              <a:rPr lang="nl-NL" dirty="0" err="1"/>
              <a:t>Superhet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2B7B1A-B26C-4FB1-9C1C-7D451CD98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Voor FM met </a:t>
            </a:r>
            <a:r>
              <a:rPr lang="nl-NL" dirty="0" err="1"/>
              <a:t>mf</a:t>
            </a:r>
            <a:r>
              <a:rPr lang="nl-NL" dirty="0"/>
              <a:t>=10,7MHz, voor AM 452kHz</a:t>
            </a:r>
          </a:p>
          <a:p>
            <a:r>
              <a:rPr lang="nl-NL" dirty="0"/>
              <a:t>Geen </a:t>
            </a:r>
            <a:r>
              <a:rPr lang="nl-NL" dirty="0" err="1"/>
              <a:t>dubbelsuper</a:t>
            </a:r>
            <a:r>
              <a:rPr lang="nl-NL" dirty="0"/>
              <a:t> of preselectie</a:t>
            </a:r>
          </a:p>
          <a:p>
            <a:r>
              <a:rPr lang="nl-NL" dirty="0"/>
              <a:t>Vrij veel in de TBA570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Vampiergebruik: 0,3W</a:t>
            </a:r>
            <a:br>
              <a:rPr lang="nl-NL" dirty="0"/>
            </a:br>
            <a:r>
              <a:rPr lang="nl-NL" dirty="0"/>
              <a:t>Laagste van alle!</a:t>
            </a:r>
            <a:br>
              <a:rPr lang="nl-NL" dirty="0"/>
            </a:br>
            <a:r>
              <a:rPr lang="nl-NL" dirty="0"/>
              <a:t>Warmtebeeld Ph D2130, </a:t>
            </a:r>
            <a:br>
              <a:rPr lang="nl-NL" dirty="0"/>
            </a:br>
            <a:r>
              <a:rPr lang="nl-NL" dirty="0" err="1"/>
              <a:t>Grun</a:t>
            </a:r>
            <a:r>
              <a:rPr lang="nl-NL" dirty="0"/>
              <a:t> 225, </a:t>
            </a:r>
            <a:r>
              <a:rPr lang="nl-NL" dirty="0" err="1"/>
              <a:t>Hurricane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9846EE3-CF67-4CD1-9DBF-236BA78BA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80928"/>
            <a:ext cx="3941898" cy="3941898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9D7CB28-ECCA-45DC-AB5B-A12BDA575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2414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A5C7AD-6146-476D-A9CE-895AB57EE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868363"/>
          </a:xfrm>
        </p:spPr>
        <p:txBody>
          <a:bodyPr/>
          <a:lstStyle/>
          <a:p>
            <a:r>
              <a:rPr lang="nl-NL" dirty="0"/>
              <a:t>Antennes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FEC2BC-C9B7-4909-A6D8-C7E4C062E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5915000" cy="4713387"/>
          </a:xfrm>
        </p:spPr>
        <p:txBody>
          <a:bodyPr/>
          <a:lstStyle/>
          <a:p>
            <a:r>
              <a:rPr lang="nl-NL" dirty="0"/>
              <a:t>Spriet voor FM/K1/K2/49m</a:t>
            </a:r>
            <a:br>
              <a:rPr lang="nl-NL" dirty="0"/>
            </a:br>
            <a:r>
              <a:rPr lang="nl-NL" dirty="0"/>
              <a:t>Knop-achtig topje</a:t>
            </a:r>
          </a:p>
          <a:p>
            <a:r>
              <a:rPr lang="nl-NL" dirty="0"/>
              <a:t>Ferriet voor L/M</a:t>
            </a:r>
          </a:p>
          <a:p>
            <a:r>
              <a:rPr lang="nl-NL" dirty="0"/>
              <a:t>Geen aansluiting! (Folder: wel)</a:t>
            </a:r>
            <a:br>
              <a:rPr lang="nl-NL" dirty="0"/>
            </a:br>
            <a:r>
              <a:rPr lang="nl-NL" dirty="0"/>
              <a:t>Op schema voor versie /07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Uitdrukdop: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87DE5EF-1944-4943-8BC8-455179C02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98720"/>
            <a:ext cx="2429145" cy="6660559"/>
          </a:xfrm>
          <a:prstGeom prst="rect">
            <a:avLst/>
          </a:prstGeom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C24705E9-EC76-4C71-9637-4BA7FEBCC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56" y="4460579"/>
            <a:ext cx="3219450" cy="2298700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2687202-683F-417D-8D66-1D695BD0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1071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DE26720-09A4-43D3-8080-4FF4576D8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876" y="2924944"/>
            <a:ext cx="5486390" cy="382828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1338C3F-3D04-4AB4-A873-3A65C5618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Afstemcondensators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D5E880-D11B-4E3E-A333-0D3EFFF5D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53025"/>
          </a:xfrm>
        </p:spPr>
        <p:txBody>
          <a:bodyPr/>
          <a:lstStyle/>
          <a:p>
            <a:r>
              <a:rPr lang="nl-NL" dirty="0"/>
              <a:t>AM: draai-C (mica, probleempje </a:t>
            </a:r>
            <a:r>
              <a:rPr lang="nl-NL" dirty="0">
                <a:sym typeface="Wingdings" panose="05000000000000000000" pitchFamily="2" charset="2"/>
              </a:rPr>
              <a:t>)</a:t>
            </a:r>
          </a:p>
          <a:p>
            <a:r>
              <a:rPr lang="nl-NL" dirty="0">
                <a:sym typeface="Wingdings" panose="05000000000000000000" pitchFamily="2" charset="2"/>
              </a:rPr>
              <a:t>FM: Regelpotmeters,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kan iets verder weg</a:t>
            </a:r>
          </a:p>
          <a:p>
            <a:r>
              <a:rPr lang="nl-NL" dirty="0" err="1">
                <a:sym typeface="Wingdings" panose="05000000000000000000" pitchFamily="2" charset="2"/>
              </a:rPr>
              <a:t>Varicaps</a:t>
            </a:r>
            <a:r>
              <a:rPr lang="nl-NL" dirty="0">
                <a:sym typeface="Wingdings" panose="05000000000000000000" pitchFamily="2" charset="2"/>
              </a:rPr>
              <a:t> BB105a</a:t>
            </a:r>
          </a:p>
          <a:p>
            <a:r>
              <a:rPr lang="nl-NL" dirty="0">
                <a:sym typeface="Wingdings" panose="05000000000000000000" pitchFamily="2" charset="2"/>
              </a:rPr>
              <a:t>D431b is </a:t>
            </a:r>
            <a:r>
              <a:rPr lang="nl-NL" dirty="0" err="1">
                <a:sym typeface="Wingdings" panose="05000000000000000000" pitchFamily="2" charset="2"/>
              </a:rPr>
              <a:t>osc</a:t>
            </a:r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D431a is koppel</a:t>
            </a:r>
          </a:p>
          <a:p>
            <a:r>
              <a:rPr lang="nl-NL" dirty="0">
                <a:sym typeface="Wingdings" panose="05000000000000000000" pitchFamily="2" charset="2"/>
              </a:rPr>
              <a:t>1 is schaal, 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3x </a:t>
            </a:r>
            <a:r>
              <a:rPr lang="nl-NL" dirty="0" err="1">
                <a:sym typeface="Wingdings" panose="05000000000000000000" pitchFamily="2" charset="2"/>
              </a:rPr>
              <a:t>preset</a:t>
            </a:r>
            <a:endParaRPr lang="nl-NL" dirty="0">
              <a:sym typeface="Wingdings" panose="05000000000000000000" pitchFamily="2" charset="2"/>
            </a:endParaRP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5B9DD6C-23BB-4A70-B129-4C8FB6921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3192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010A19-6D51-4954-84E6-A15305B0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l-NL" dirty="0"/>
              <a:t>Voorkeuze: reuzenpotmeters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806A03-9895-41B2-A6F5-307794085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Drie potmeters </a:t>
            </a:r>
            <a:br>
              <a:rPr lang="nl-NL" dirty="0"/>
            </a:br>
            <a:r>
              <a:rPr lang="nl-NL" dirty="0"/>
              <a:t>met grote rol</a:t>
            </a:r>
          </a:p>
          <a:p>
            <a:r>
              <a:rPr lang="nl-NL" dirty="0"/>
              <a:t>Een-</a:t>
            </a:r>
            <a:r>
              <a:rPr lang="nl-NL" dirty="0" err="1"/>
              <a:t>slags</a:t>
            </a:r>
            <a:endParaRPr lang="nl-NL" dirty="0"/>
          </a:p>
          <a:p>
            <a:r>
              <a:rPr lang="nl-NL" dirty="0"/>
              <a:t>Gesteund aan </a:t>
            </a:r>
            <a:br>
              <a:rPr lang="nl-NL" dirty="0"/>
            </a:br>
            <a:r>
              <a:rPr lang="nl-NL" dirty="0"/>
              <a:t>rechterkant</a:t>
            </a:r>
          </a:p>
          <a:p>
            <a:r>
              <a:rPr lang="nl-NL" dirty="0"/>
              <a:t>Vierde pot is </a:t>
            </a:r>
            <a:br>
              <a:rPr lang="nl-NL" dirty="0"/>
            </a:br>
            <a:r>
              <a:rPr lang="nl-NL" dirty="0"/>
              <a:t>KG fijnregeling</a:t>
            </a:r>
          </a:p>
        </p:txBody>
      </p:sp>
      <p:pic>
        <p:nvPicPr>
          <p:cNvPr id="4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B1CC05B3-4A62-423D-B7D6-763F93885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15550"/>
            <a:ext cx="4114552" cy="5486070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289E7C8-CF7D-41F5-B3D4-8071B393E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071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4E40839-AB8D-495F-87DB-97FE2D16E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388347"/>
            <a:ext cx="6293048" cy="42071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AE3BC2F-5963-49BC-A476-9E53E270C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Stabiele regelspanning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87D958-5942-4A58-850C-1AF447968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Hoger dan voedingsspanning (batterij)</a:t>
            </a:r>
          </a:p>
          <a:p>
            <a:r>
              <a:rPr lang="nl-NL" dirty="0"/>
              <a:t>DC/DC converter</a:t>
            </a:r>
          </a:p>
          <a:p>
            <a:r>
              <a:rPr lang="nl-NL" dirty="0"/>
              <a:t>Apart printje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9FAB858-3FE8-4D38-8594-573E9753AC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3" t="-4106"/>
          <a:stretch/>
        </p:blipFill>
        <p:spPr>
          <a:xfrm>
            <a:off x="289456" y="3663667"/>
            <a:ext cx="2446288" cy="2697163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71288F-0A15-4837-92D7-1D3DE29B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2948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FACEA1-3FDA-46AE-BEB3-F893D913F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739133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1. Philips in 1971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FB8F5C-2942-4AF5-A5CC-10C72F069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Analoge radio’s, </a:t>
            </a:r>
            <a:r>
              <a:rPr lang="nl-NL" dirty="0" err="1"/>
              <a:t>LP’s</a:t>
            </a:r>
            <a:endParaRPr lang="nl-NL" dirty="0"/>
          </a:p>
          <a:p>
            <a:r>
              <a:rPr lang="nl-NL" dirty="0"/>
              <a:t>Meest AM, veel ook KG</a:t>
            </a:r>
          </a:p>
          <a:p>
            <a:r>
              <a:rPr lang="nl-NL" dirty="0"/>
              <a:t>Hifi (DIN45500)</a:t>
            </a:r>
          </a:p>
          <a:p>
            <a:r>
              <a:rPr lang="nl-NL" dirty="0"/>
              <a:t>Losse componenten </a:t>
            </a:r>
            <a:br>
              <a:rPr lang="nl-NL" dirty="0"/>
            </a:br>
            <a:r>
              <a:rPr lang="nl-NL" dirty="0"/>
              <a:t>tegenover setjes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00B3E5D-7A22-4DF4-95FB-BA830911B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48680"/>
            <a:ext cx="4229700" cy="6042429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122032-0848-484B-802B-3660D9ED8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8612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F391E98-29D7-48A2-A82B-36BF9F3AF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86" y="1417638"/>
            <a:ext cx="4824023" cy="516572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28B44A-37C4-4160-9723-875DA170A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Middenfrequent filter AM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EB81C3-F465-4B47-BD0F-E74D8F8D6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r>
              <a:rPr lang="nl-NL" dirty="0"/>
              <a:t>Uitgang mixer pin 1,</a:t>
            </a:r>
            <a:br>
              <a:rPr lang="nl-NL" dirty="0"/>
            </a:br>
            <a:r>
              <a:rPr lang="nl-NL" dirty="0"/>
              <a:t>ingang </a:t>
            </a:r>
            <a:r>
              <a:rPr lang="nl-NL" dirty="0" err="1"/>
              <a:t>mf</a:t>
            </a:r>
            <a:r>
              <a:rPr lang="nl-NL" dirty="0"/>
              <a:t> pin 15</a:t>
            </a:r>
          </a:p>
          <a:p>
            <a:r>
              <a:rPr lang="nl-NL" dirty="0"/>
              <a:t>Slechts 1 filter</a:t>
            </a:r>
          </a:p>
          <a:p>
            <a:r>
              <a:rPr lang="nl-NL" dirty="0"/>
              <a:t>U475, 2x TOKO, resonator</a:t>
            </a:r>
          </a:p>
          <a:p>
            <a:r>
              <a:rPr lang="nl-NL" dirty="0"/>
              <a:t>Via pin 7: 10,7MHz</a:t>
            </a:r>
          </a:p>
          <a:p>
            <a:endParaRPr lang="nl-NL" dirty="0"/>
          </a:p>
          <a:p>
            <a:r>
              <a:rPr lang="nl-NL" dirty="0"/>
              <a:t>Rood kapje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E7C120E-1230-4443-A82F-9E9C6B9CC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946906"/>
            <a:ext cx="1512168" cy="1636456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A5E81E2-F65D-4134-94EC-178A99C32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235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ED673C-D7EE-4C66-9876-784FF6315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Idzerda</a:t>
            </a:r>
            <a:r>
              <a:rPr lang="nl-NL" dirty="0"/>
              <a:t>-fijnregeling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8CB8B2-16D3-41F0-9A95-25C63E814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5410944" cy="2966064"/>
          </a:xfrm>
        </p:spPr>
        <p:txBody>
          <a:bodyPr/>
          <a:lstStyle/>
          <a:p>
            <a:r>
              <a:rPr lang="nl-NL" dirty="0"/>
              <a:t>Regel f van LC met R?</a:t>
            </a:r>
          </a:p>
          <a:p>
            <a:r>
              <a:rPr lang="nl-NL" dirty="0"/>
              <a:t>S470 via R402</a:t>
            </a:r>
          </a:p>
          <a:p>
            <a:r>
              <a:rPr lang="nl-NL" dirty="0"/>
              <a:t>Onderdeel van </a:t>
            </a:r>
            <a:r>
              <a:rPr lang="nl-NL" dirty="0" err="1"/>
              <a:t>osc</a:t>
            </a:r>
            <a:r>
              <a:rPr lang="nl-NL" dirty="0"/>
              <a:t> kring</a:t>
            </a:r>
          </a:p>
          <a:p>
            <a:r>
              <a:rPr lang="nl-NL" dirty="0"/>
              <a:t>C zit aan rechterkant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56A655F-150F-4C06-B97F-6F923269C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17638"/>
            <a:ext cx="3235176" cy="548735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F2A9865-A639-44BD-A3AC-E119D23FDE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013176"/>
            <a:ext cx="5686409" cy="1444907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587B595-8F94-48E7-AFDE-4D5576AC0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73424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941707-B156-4334-AA94-99AE934FD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nl-NL" dirty="0"/>
              <a:t>Eindtrap: Complementaire transistors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747D51-BFFE-41B3-832F-BEA3171BC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2788022" cy="4525963"/>
          </a:xfrm>
        </p:spPr>
        <p:txBody>
          <a:bodyPr/>
          <a:lstStyle/>
          <a:p>
            <a:r>
              <a:rPr lang="nl-NL" dirty="0"/>
              <a:t>AC187 en 88, Germanium</a:t>
            </a:r>
          </a:p>
          <a:p>
            <a:r>
              <a:rPr lang="nl-NL" dirty="0"/>
              <a:t>Totempaal: </a:t>
            </a:r>
            <a:br>
              <a:rPr lang="nl-NL" dirty="0"/>
            </a:br>
            <a:r>
              <a:rPr lang="nl-NL" dirty="0" err="1"/>
              <a:t>P</a:t>
            </a:r>
            <a:r>
              <a:rPr lang="nl-NL" baseline="-25000" dirty="0" err="1"/>
              <a:t>max</a:t>
            </a:r>
            <a:r>
              <a:rPr lang="nl-NL" dirty="0"/>
              <a:t> = V</a:t>
            </a:r>
            <a:r>
              <a:rPr lang="nl-NL" baseline="30000" dirty="0"/>
              <a:t>2</a:t>
            </a:r>
            <a:r>
              <a:rPr lang="nl-NL" dirty="0"/>
              <a:t> / 8Z</a:t>
            </a:r>
            <a:br>
              <a:rPr lang="nl-NL" dirty="0"/>
            </a:br>
            <a:r>
              <a:rPr lang="nl-NL" dirty="0"/>
              <a:t>(versterker- formule)</a:t>
            </a:r>
          </a:p>
          <a:p>
            <a:r>
              <a:rPr lang="nl-NL" dirty="0"/>
              <a:t>Met V = 8V en Z = 4Ω…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56FAE27-A566-462E-9732-D01D52F20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268759"/>
            <a:ext cx="5261446" cy="5454409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365E32B-96A0-45B2-ACE2-F26A2DE8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1121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CB2F32-A2A6-427B-8AA5-BAB46310F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Zwakke plekken van de </a:t>
            </a:r>
            <a:r>
              <a:rPr lang="nl-NL" dirty="0" err="1"/>
              <a:t>Hurricane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DD1755-2B8A-4697-B30B-33210D991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42793"/>
          </a:xfrm>
        </p:spPr>
        <p:txBody>
          <a:bodyPr/>
          <a:lstStyle/>
          <a:p>
            <a:r>
              <a:rPr lang="nl-NL" dirty="0"/>
              <a:t>Antenne (uiteraard!), lastig dopje</a:t>
            </a:r>
          </a:p>
          <a:p>
            <a:r>
              <a:rPr lang="nl-NL" dirty="0"/>
              <a:t>Afstemcondensator AM:</a:t>
            </a:r>
            <a:br>
              <a:rPr lang="nl-NL" dirty="0"/>
            </a:br>
            <a:r>
              <a:rPr lang="nl-NL" dirty="0"/>
              <a:t>Vroege versies hadden brokkelend mica</a:t>
            </a:r>
          </a:p>
          <a:p>
            <a:r>
              <a:rPr lang="nl-NL" dirty="0"/>
              <a:t>Printsporen</a:t>
            </a:r>
          </a:p>
          <a:p>
            <a:r>
              <a:rPr lang="nl-NL" dirty="0"/>
              <a:t>Kast: lijm laat los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5AE74AE-F5DA-4277-84A1-FAC6FB67D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936" y="3429000"/>
            <a:ext cx="4127128" cy="3216086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B422678-46E8-43EC-9947-008741241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5255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D80AC0-3A9F-4599-BF48-AC8530E8D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Drie </a:t>
            </a:r>
            <a:r>
              <a:rPr lang="nl-NL" dirty="0" err="1"/>
              <a:t>Hurricanes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621022-099F-4E65-AC3B-727FC0331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Toestel 1, NVHR Beurs, juni 2018,</a:t>
            </a:r>
            <a:br>
              <a:rPr lang="nl-NL" dirty="0"/>
            </a:br>
            <a:r>
              <a:rPr lang="nl-NL" dirty="0"/>
              <a:t>Problemen met </a:t>
            </a:r>
            <a:r>
              <a:rPr lang="nl-NL" dirty="0" err="1"/>
              <a:t>Roodkapjefilter</a:t>
            </a:r>
            <a:r>
              <a:rPr lang="nl-NL" dirty="0"/>
              <a:t>, antenne</a:t>
            </a:r>
          </a:p>
          <a:p>
            <a:endParaRPr lang="nl-NL" dirty="0"/>
          </a:p>
          <a:p>
            <a:r>
              <a:rPr lang="nl-NL" dirty="0"/>
              <a:t>Toestel 2, Fred, incompleet, </a:t>
            </a:r>
            <a:br>
              <a:rPr lang="nl-NL" dirty="0"/>
            </a:br>
            <a:r>
              <a:rPr lang="nl-NL" dirty="0"/>
              <a:t>aangevuld met slopertje (T3)</a:t>
            </a:r>
          </a:p>
          <a:p>
            <a:endParaRPr lang="nl-NL" dirty="0"/>
          </a:p>
          <a:p>
            <a:r>
              <a:rPr lang="nl-NL" dirty="0"/>
              <a:t>Toestel 3, “Slopertje”, gevallen, Fred </a:t>
            </a:r>
            <a:br>
              <a:rPr lang="nl-NL" dirty="0"/>
            </a:br>
            <a:r>
              <a:rPr lang="nl-NL" dirty="0"/>
              <a:t>Deze nu bij Gerard, ont-sloopt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E0C974-3E22-4510-B7F3-54C74A8C2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679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9B35F8-1362-4EEA-AD07-C2D3047A2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Toestel 1: C en U475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69EE09-41C4-4E2C-B014-A9D12A552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Afstem-C verbrokkeld</a:t>
            </a:r>
          </a:p>
          <a:p>
            <a:r>
              <a:rPr lang="nl-NL" dirty="0"/>
              <a:t>Roodkapje overleden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4DEA69D-EE26-4B0C-AD50-5F6BE674E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9" y="3213514"/>
            <a:ext cx="4329231" cy="337357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CF7C638-B71E-4589-B92A-F15A1A9FB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21073"/>
            <a:ext cx="3886200" cy="5181600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8300BD0-597D-474D-8B61-1A44E2A3B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89965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B0DFA3-4983-4BBF-8576-60DE405B8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Toestel 3: FM bereik en S-meter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CDA0DD-75C5-4073-AFE2-365007A8F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Extra onderdeeltjes op print</a:t>
            </a:r>
            <a:br>
              <a:rPr lang="nl-NL" dirty="0"/>
            </a:br>
            <a:r>
              <a:rPr lang="nl-NL" dirty="0"/>
              <a:t>Geen idee waarom dus laten zitten</a:t>
            </a:r>
          </a:p>
          <a:p>
            <a:r>
              <a:rPr lang="nl-NL" dirty="0"/>
              <a:t>FM maar tot 93 MHz??</a:t>
            </a:r>
          </a:p>
          <a:p>
            <a:r>
              <a:rPr lang="nl-NL" dirty="0"/>
              <a:t>Regelspanning OK</a:t>
            </a:r>
          </a:p>
          <a:p>
            <a:r>
              <a:rPr lang="nl-NL" dirty="0"/>
              <a:t>2x 5pF over </a:t>
            </a:r>
            <a:r>
              <a:rPr lang="nl-NL" dirty="0" err="1"/>
              <a:t>varicap</a:t>
            </a:r>
            <a:br>
              <a:rPr lang="nl-NL" dirty="0"/>
            </a:br>
            <a:r>
              <a:rPr lang="nl-NL" dirty="0"/>
              <a:t>WAAROM???</a:t>
            </a:r>
          </a:p>
          <a:p>
            <a:r>
              <a:rPr lang="nl-NL" dirty="0"/>
              <a:t>S-meter uit </a:t>
            </a:r>
            <a:r>
              <a:rPr lang="nl-NL" dirty="0" err="1"/>
              <a:t>Tst</a:t>
            </a:r>
            <a:r>
              <a:rPr lang="nl-NL" dirty="0"/>
              <a:t> 1</a:t>
            </a:r>
            <a:br>
              <a:rPr lang="nl-NL" dirty="0"/>
            </a:br>
            <a:r>
              <a:rPr lang="nl-NL" dirty="0"/>
              <a:t>(en 1 knopje)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4D4A5C7-BC1A-4E0A-9540-78DE8D331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26524"/>
            <a:ext cx="4565650" cy="3282950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0F355A3-83C7-4DAB-B1F6-060FF7E9A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1006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EE884-8374-4372-BF7B-0D8B03DF4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Uitproberen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31A403-5416-4B5D-9EFA-A82F9B2D6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Vergelijk met </a:t>
            </a:r>
            <a:r>
              <a:rPr lang="nl-NL" dirty="0" err="1"/>
              <a:t>Grundig</a:t>
            </a:r>
            <a:r>
              <a:rPr lang="nl-NL" dirty="0"/>
              <a:t> 225</a:t>
            </a:r>
          </a:p>
          <a:p>
            <a:r>
              <a:rPr lang="nl-NL" dirty="0"/>
              <a:t>Vergelijk met </a:t>
            </a:r>
            <a:r>
              <a:rPr lang="nl-NL" dirty="0" err="1"/>
              <a:t>Grundig</a:t>
            </a:r>
            <a:r>
              <a:rPr lang="nl-NL" dirty="0"/>
              <a:t> </a:t>
            </a:r>
            <a:r>
              <a:rPr lang="nl-NL" dirty="0" err="1"/>
              <a:t>Satellit</a:t>
            </a:r>
            <a:r>
              <a:rPr lang="nl-NL" dirty="0"/>
              <a:t> 2100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LC-Kring 10 november</a:t>
            </a:r>
            <a:r>
              <a:rPr lang="nl-NL"/>
              <a:t>: Vampierstroom 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3775708-0AED-49E6-A2D0-DE89FA402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52470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Klaarzetten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82752" cy="4525963"/>
          </a:xfrm>
        </p:spPr>
        <p:txBody>
          <a:bodyPr/>
          <a:lstStyle/>
          <a:p>
            <a:r>
              <a:rPr lang="en-US" dirty="0"/>
              <a:t>Hurricane</a:t>
            </a:r>
          </a:p>
          <a:p>
            <a:r>
              <a:rPr lang="en-US" dirty="0" err="1"/>
              <a:t>Onderdelen</a:t>
            </a:r>
            <a:endParaRPr lang="en-US" dirty="0"/>
          </a:p>
          <a:p>
            <a:r>
              <a:rPr lang="en-US" dirty="0"/>
              <a:t>Schema’s</a:t>
            </a:r>
          </a:p>
          <a:p>
            <a:r>
              <a:rPr lang="en-US" dirty="0"/>
              <a:t>Phil D2010</a:t>
            </a:r>
          </a:p>
          <a:p>
            <a:r>
              <a:rPr lang="en-US" dirty="0"/>
              <a:t>Grundig 225</a:t>
            </a:r>
          </a:p>
          <a:p>
            <a:r>
              <a:rPr lang="en-US"/>
              <a:t>Satellit</a:t>
            </a:r>
            <a:endParaRPr lang="en-US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4546848" cy="4525963"/>
          </a:xfrm>
        </p:spPr>
        <p:txBody>
          <a:bodyPr/>
          <a:lstStyle/>
          <a:p>
            <a:r>
              <a:rPr lang="en-US"/>
              <a:t>Presentatie</a:t>
            </a:r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361BCBA-00B3-4B13-A8D6-64C2CD1F8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5539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B1EC5-EB5A-4D1F-A1E5-965805197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Einde van tijdperk: Radiomeubel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96C13E-EA70-490D-835D-46BA79C4E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Radio + Grammofoon + Luidsprekers</a:t>
            </a:r>
          </a:p>
          <a:p>
            <a:r>
              <a:rPr lang="nl-NL" dirty="0"/>
              <a:t>Thuis 1970</a:t>
            </a:r>
          </a:p>
          <a:p>
            <a:r>
              <a:rPr lang="nl-NL" dirty="0"/>
              <a:t>5 in cat.</a:t>
            </a:r>
          </a:p>
          <a:p>
            <a:r>
              <a:rPr lang="nl-NL" dirty="0"/>
              <a:t>Ook losse LS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6CB34A-79DB-4317-8759-C819B40D9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894" y="2389483"/>
            <a:ext cx="6057106" cy="3950955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4DD3B6A-ACEB-479B-8F8A-8458BD28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5649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6EAEF8-7601-4889-A9C0-C27BAEDD5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Nieuw idee: 3-in-1 set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55B2AF-7078-401E-AD76-10AED6878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r>
              <a:rPr lang="nl-NL" dirty="0"/>
              <a:t>Radio met gram e/o tape</a:t>
            </a:r>
          </a:p>
          <a:p>
            <a:r>
              <a:rPr lang="nl-NL" dirty="0"/>
              <a:t>Versterker ingebouwd</a:t>
            </a:r>
          </a:p>
          <a:p>
            <a:r>
              <a:rPr lang="nl-NL" dirty="0"/>
              <a:t>P is 15 – 20W (muziekvermogen)</a:t>
            </a:r>
          </a:p>
          <a:p>
            <a:endParaRPr lang="nl-NL" dirty="0"/>
          </a:p>
          <a:p>
            <a:r>
              <a:rPr lang="nl-NL" dirty="0"/>
              <a:t>Boxen los kopen of instappers erbij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5C16810-6CEE-4E25-BB86-264AA3A94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934" y="1383637"/>
            <a:ext cx="3629025" cy="5210175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1704EC4-BC58-4BCC-AC93-E0E6F0A60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0880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B721F2-C499-40DA-8493-B267F1452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Boxen: klein tot groot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E411B8-2B4A-4E02-9B21-A3D601F96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112" y="1844824"/>
            <a:ext cx="3563888" cy="4525963"/>
          </a:xfrm>
        </p:spPr>
        <p:txBody>
          <a:bodyPr/>
          <a:lstStyle/>
          <a:p>
            <a:r>
              <a:rPr lang="nl-NL" dirty="0"/>
              <a:t>Ook 22RH426!</a:t>
            </a:r>
          </a:p>
          <a:p>
            <a:r>
              <a:rPr lang="nl-NL" dirty="0"/>
              <a:t>Heb ik nu</a:t>
            </a:r>
          </a:p>
          <a:p>
            <a:endParaRPr lang="nl-NL" dirty="0"/>
          </a:p>
          <a:p>
            <a:r>
              <a:rPr lang="nl-NL" dirty="0"/>
              <a:t>2 tot 4 LS, 4Ω</a:t>
            </a:r>
          </a:p>
          <a:p>
            <a:r>
              <a:rPr lang="nl-NL" dirty="0"/>
              <a:t>“Ruim” DIN45500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10E5396-851A-422C-AE28-7B536CB7C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4392"/>
            <a:ext cx="5184576" cy="5438366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8F1B649-EADE-478D-8D04-63012A38A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4349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E31140-6F23-4694-8B05-08AF3E8F9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Cassetterecorders: N2405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C7B000-EB62-4CA8-A1E5-B9C4726E8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/>
          <a:lstStyle/>
          <a:p>
            <a:r>
              <a:rPr lang="nl-NL" dirty="0"/>
              <a:t>Stereo tafelmodel</a:t>
            </a:r>
          </a:p>
          <a:p>
            <a:r>
              <a:rPr lang="nl-NL" dirty="0"/>
              <a:t>Versterker 2x3,5W</a:t>
            </a:r>
          </a:p>
          <a:p>
            <a:r>
              <a:rPr lang="nl-NL" dirty="0"/>
              <a:t>Boxen (van echt tuinslangenleer)</a:t>
            </a:r>
          </a:p>
          <a:p>
            <a:endParaRPr lang="nl-NL" dirty="0"/>
          </a:p>
          <a:p>
            <a:r>
              <a:rPr lang="nl-NL" dirty="0" err="1"/>
              <a:t>Fl</a:t>
            </a:r>
            <a:r>
              <a:rPr lang="nl-NL" dirty="0"/>
              <a:t> 295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8727CC4-BB29-4540-86DA-BD924A5F1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53696"/>
            <a:ext cx="4847870" cy="4418970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63329D0-733C-411E-99A0-7C702CD7A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1409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5B5FBE-39C8-461E-B0EB-FF668B7EC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Portables in 1971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564DD30-B251-4F90-9C61-169069AE5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517829"/>
            <a:ext cx="5029200" cy="4057650"/>
          </a:xfr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BF045A2A-C0CD-449E-96DD-23663996E494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39707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Meest hebben FM, ook meerdere AM banden</a:t>
            </a:r>
          </a:p>
          <a:p>
            <a:r>
              <a:rPr lang="nl-NL" dirty="0"/>
              <a:t>Net en </a:t>
            </a:r>
            <a:r>
              <a:rPr lang="nl-NL" dirty="0" err="1"/>
              <a:t>Batt</a:t>
            </a:r>
            <a:endParaRPr lang="nl-NL" dirty="0"/>
          </a:p>
          <a:p>
            <a:r>
              <a:rPr lang="nl-NL" dirty="0"/>
              <a:t>Houtmotief en chroom (nep)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4EE5CF5-0506-4834-9F28-03DD38CDC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2854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6435B3-DA84-4587-A825-21D2EC7BC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Hurricane</a:t>
            </a:r>
            <a:r>
              <a:rPr lang="nl-NL" dirty="0"/>
              <a:t> op p23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0B7647-7546-40F3-898E-47A6A96D9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85" y="1268760"/>
            <a:ext cx="4114800" cy="5314602"/>
          </a:xfrm>
        </p:spPr>
        <p:txBody>
          <a:bodyPr>
            <a:normAutofit/>
          </a:bodyPr>
          <a:lstStyle/>
          <a:p>
            <a:r>
              <a:rPr lang="nl-NL" dirty="0"/>
              <a:t>2000mW</a:t>
            </a:r>
          </a:p>
          <a:p>
            <a:r>
              <a:rPr lang="nl-NL" dirty="0"/>
              <a:t>FM, L, M, 2xK (+49m)</a:t>
            </a:r>
          </a:p>
          <a:p>
            <a:r>
              <a:rPr lang="nl-NL" dirty="0"/>
              <a:t>Nepzilver en -hout</a:t>
            </a:r>
          </a:p>
          <a:p>
            <a:r>
              <a:rPr lang="nl-NL" dirty="0"/>
              <a:t>23x37cm, </a:t>
            </a:r>
            <a:br>
              <a:rPr lang="nl-NL" dirty="0"/>
            </a:br>
            <a:r>
              <a:rPr lang="nl-NL" dirty="0" err="1"/>
              <a:t>vgl</a:t>
            </a:r>
            <a:r>
              <a:rPr lang="nl-NL" dirty="0"/>
              <a:t> </a:t>
            </a:r>
            <a:r>
              <a:rPr lang="nl-NL" dirty="0" err="1"/>
              <a:t>Erres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uit 1951</a:t>
            </a:r>
          </a:p>
          <a:p>
            <a:r>
              <a:rPr lang="nl-NL" dirty="0"/>
              <a:t>Thuis FM luisteren</a:t>
            </a:r>
          </a:p>
          <a:p>
            <a:r>
              <a:rPr lang="nl-NL" dirty="0"/>
              <a:t>Camping: Wereldomroep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068C021-8FA3-4576-86EB-8255BBB5B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8760"/>
            <a:ext cx="4314800" cy="5442532"/>
          </a:xfrm>
          <a:prstGeom prst="rect">
            <a:avLst/>
          </a:prstGeom>
        </p:spPr>
      </p:pic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CFE3486E-0846-489D-9AFF-07406CADC5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93"/>
          <a:stretch/>
        </p:blipFill>
        <p:spPr>
          <a:xfrm>
            <a:off x="2547937" y="3140968"/>
            <a:ext cx="1880047" cy="1469708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55E94BB-A4D3-4918-83C6-C7DAA296B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493637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960</Words>
  <Application>Microsoft Office PowerPoint</Application>
  <PresentationFormat>Diavoorstelling (4:3)</PresentationFormat>
  <Paragraphs>247</Paragraphs>
  <Slides>38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41" baseType="lpstr">
      <vt:lpstr>Arial</vt:lpstr>
      <vt:lpstr>Calibri</vt:lpstr>
      <vt:lpstr>Kantoorthema</vt:lpstr>
      <vt:lpstr>Hurricane de Luxe: Philips 50IC361 (1971)</vt:lpstr>
      <vt:lpstr>Wat gaan we doen</vt:lpstr>
      <vt:lpstr>1. Philips in 1971</vt:lpstr>
      <vt:lpstr>Einde van tijdperk: Radiomeubel</vt:lpstr>
      <vt:lpstr>Nieuw idee: 3-in-1 set</vt:lpstr>
      <vt:lpstr>Boxen: klein tot groot</vt:lpstr>
      <vt:lpstr>Cassetterecorders: N2405</vt:lpstr>
      <vt:lpstr>Portables in 1971</vt:lpstr>
      <vt:lpstr>Hurricane op p23</vt:lpstr>
      <vt:lpstr>Dit nu allemaal 50 jaar oud!</vt:lpstr>
      <vt:lpstr>2. Philips techniek in 1971</vt:lpstr>
      <vt:lpstr>IC Radio in 1971?</vt:lpstr>
      <vt:lpstr>Miniaturisering</vt:lpstr>
      <vt:lpstr>Belang van miniaturiseren</vt:lpstr>
      <vt:lpstr>Printformaat ɛ: 1/40’’</vt:lpstr>
      <vt:lpstr>Miniatuurspoelen</vt:lpstr>
      <vt:lpstr>De 6mm spoelen</vt:lpstr>
      <vt:lpstr>Bandschakelaar voor ɛ-grid</vt:lpstr>
      <vt:lpstr>Veren en schuif</vt:lpstr>
      <vt:lpstr>Duur materiaal?</vt:lpstr>
      <vt:lpstr>Nog niet gestandaardiseerd</vt:lpstr>
      <vt:lpstr>PowerPoint-presentatie</vt:lpstr>
      <vt:lpstr>3. Hurricane Schakelingen</vt:lpstr>
      <vt:lpstr>Eerst Uitkasten!</vt:lpstr>
      <vt:lpstr>Basisidee: Superhet</vt:lpstr>
      <vt:lpstr>Antennes</vt:lpstr>
      <vt:lpstr>Afstemcondensators</vt:lpstr>
      <vt:lpstr>Voorkeuze: reuzenpotmeters</vt:lpstr>
      <vt:lpstr>Stabiele regelspanning</vt:lpstr>
      <vt:lpstr>Middenfrequent filter AM</vt:lpstr>
      <vt:lpstr>Idzerda-fijnregeling</vt:lpstr>
      <vt:lpstr>Eindtrap: Complementaire transistors</vt:lpstr>
      <vt:lpstr>Zwakke plekken van de Hurricane</vt:lpstr>
      <vt:lpstr>4. Drie Hurricanes</vt:lpstr>
      <vt:lpstr>Toestel 1: C en U475</vt:lpstr>
      <vt:lpstr>Toestel 3: FM bereik en S-meter</vt:lpstr>
      <vt:lpstr>5. Uitproberen</vt:lpstr>
      <vt:lpstr>Klaarzetten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Tel, G. (Gerard)</cp:lastModifiedBy>
  <cp:revision>125</cp:revision>
  <dcterms:created xsi:type="dcterms:W3CDTF">2019-01-19T09:21:01Z</dcterms:created>
  <dcterms:modified xsi:type="dcterms:W3CDTF">2021-10-11T12:28:59Z</dcterms:modified>
</cp:coreProperties>
</file>