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68" r:id="rId12"/>
    <p:sldId id="269" r:id="rId13"/>
    <p:sldId id="291" r:id="rId14"/>
    <p:sldId id="270" r:id="rId15"/>
    <p:sldId id="271" r:id="rId16"/>
    <p:sldId id="287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6" r:id="rId27"/>
    <p:sldId id="283" r:id="rId28"/>
    <p:sldId id="289" r:id="rId29"/>
    <p:sldId id="288" r:id="rId30"/>
    <p:sldId id="281" r:id="rId31"/>
    <p:sldId id="282" r:id="rId32"/>
    <p:sldId id="290" r:id="rId33"/>
    <p:sldId id="284" r:id="rId34"/>
    <p:sldId id="285" r:id="rId35"/>
    <p:sldId id="257" r:id="rId3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5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4F54-F1BD-4E9A-9E05-FB456A3F045E}" type="datetimeFigureOut">
              <a:rPr lang="nl-NL" smtClean="0"/>
              <a:t>8-4-2019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0A95-59C8-46F0-BC71-F6A7673587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940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4F54-F1BD-4E9A-9E05-FB456A3F045E}" type="datetimeFigureOut">
              <a:rPr lang="nl-NL" smtClean="0"/>
              <a:t>8-4-2019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0A95-59C8-46F0-BC71-F6A7673587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6179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4F54-F1BD-4E9A-9E05-FB456A3F045E}" type="datetimeFigureOut">
              <a:rPr lang="nl-NL" smtClean="0"/>
              <a:t>8-4-2019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0A95-59C8-46F0-BC71-F6A7673587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1443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4F54-F1BD-4E9A-9E05-FB456A3F045E}" type="datetimeFigureOut">
              <a:rPr lang="nl-NL" smtClean="0"/>
              <a:t>8-4-2019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0A95-59C8-46F0-BC71-F6A7673587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534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4F54-F1BD-4E9A-9E05-FB456A3F045E}" type="datetimeFigureOut">
              <a:rPr lang="nl-NL" smtClean="0"/>
              <a:t>8-4-2019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0A95-59C8-46F0-BC71-F6A7673587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6037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4F54-F1BD-4E9A-9E05-FB456A3F045E}" type="datetimeFigureOut">
              <a:rPr lang="nl-NL" smtClean="0"/>
              <a:t>8-4-2019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0A95-59C8-46F0-BC71-F6A7673587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989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4F54-F1BD-4E9A-9E05-FB456A3F045E}" type="datetimeFigureOut">
              <a:rPr lang="nl-NL" smtClean="0"/>
              <a:t>8-4-2019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0A95-59C8-46F0-BC71-F6A7673587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0525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4F54-F1BD-4E9A-9E05-FB456A3F045E}" type="datetimeFigureOut">
              <a:rPr lang="nl-NL" smtClean="0"/>
              <a:t>8-4-2019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0A95-59C8-46F0-BC71-F6A7673587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0424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4F54-F1BD-4E9A-9E05-FB456A3F045E}" type="datetimeFigureOut">
              <a:rPr lang="nl-NL" smtClean="0"/>
              <a:t>8-4-2019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0A95-59C8-46F0-BC71-F6A7673587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2685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4F54-F1BD-4E9A-9E05-FB456A3F045E}" type="datetimeFigureOut">
              <a:rPr lang="nl-NL" smtClean="0"/>
              <a:t>8-4-2019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0A95-59C8-46F0-BC71-F6A7673587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3688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4F54-F1BD-4E9A-9E05-FB456A3F045E}" type="datetimeFigureOut">
              <a:rPr lang="nl-NL" smtClean="0"/>
              <a:t>8-4-2019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0A95-59C8-46F0-BC71-F6A7673587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03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44F54-F1BD-4E9A-9E05-FB456A3F045E}" type="datetimeFigureOut">
              <a:rPr lang="nl-NL" smtClean="0"/>
              <a:t>8-4-2019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10A95-59C8-46F0-BC71-F6A7673587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241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media" Target="../media/media3.wav"/><Relationship Id="rId7" Type="http://schemas.openxmlformats.org/officeDocument/2006/relationships/image" Target="../media/image1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wav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media" Target="../media/media5.wav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wav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/>
          <a:lstStyle/>
          <a:p>
            <a:r>
              <a:rPr lang="en-US" dirty="0" smtClean="0"/>
              <a:t>Philips </a:t>
            </a:r>
            <a:r>
              <a:rPr lang="en-US" dirty="0" err="1" smtClean="0"/>
              <a:t>Kortegolf-toestellen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(tot 1950)</a:t>
            </a:r>
            <a:endParaRPr lang="nl-NL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64088" y="3429000"/>
            <a:ext cx="3056384" cy="1752600"/>
          </a:xfrm>
        </p:spPr>
        <p:txBody>
          <a:bodyPr/>
          <a:lstStyle/>
          <a:p>
            <a:r>
              <a:rPr lang="en-US" dirty="0" smtClean="0"/>
              <a:t>Gerard Tel</a:t>
            </a:r>
          </a:p>
          <a:p>
            <a:r>
              <a:rPr lang="en-US" dirty="0" err="1" smtClean="0"/>
              <a:t>RadioCafe</a:t>
            </a:r>
            <a:endParaRPr lang="en-US" dirty="0"/>
          </a:p>
          <a:p>
            <a:r>
              <a:rPr lang="en-US" dirty="0" smtClean="0"/>
              <a:t>09/04/2019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98558"/>
            <a:ext cx="5112568" cy="383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18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Losse</a:t>
            </a:r>
            <a:r>
              <a:rPr lang="en-US" dirty="0" smtClean="0"/>
              <a:t> </a:t>
            </a:r>
            <a:r>
              <a:rPr lang="en-US" dirty="0" err="1" smtClean="0"/>
              <a:t>weetjes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3489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BX591A </a:t>
            </a:r>
            <a:r>
              <a:rPr lang="en-US" dirty="0" err="1" smtClean="0"/>
              <a:t>en</a:t>
            </a:r>
            <a:r>
              <a:rPr lang="en-US" dirty="0" smtClean="0"/>
              <a:t> BX594A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/>
          <a:lstStyle/>
          <a:p>
            <a:r>
              <a:rPr lang="en-US" dirty="0" err="1" smtClean="0"/>
              <a:t>Enige</a:t>
            </a:r>
            <a:r>
              <a:rPr lang="en-US" dirty="0" smtClean="0"/>
              <a:t> </a:t>
            </a:r>
            <a:r>
              <a:rPr lang="en-US" dirty="0" err="1" smtClean="0"/>
              <a:t>verschil</a:t>
            </a:r>
            <a:r>
              <a:rPr lang="en-US" dirty="0" smtClean="0"/>
              <a:t>: </a:t>
            </a:r>
            <a:r>
              <a:rPr lang="en-US" dirty="0" err="1" smtClean="0"/>
              <a:t>Houten</a:t>
            </a:r>
            <a:r>
              <a:rPr lang="en-US" dirty="0" smtClean="0"/>
              <a:t> rand</a:t>
            </a:r>
          </a:p>
          <a:p>
            <a:r>
              <a:rPr lang="en-US" dirty="0" err="1" smtClean="0"/>
              <a:t>Vier</a:t>
            </a:r>
            <a:r>
              <a:rPr lang="en-US" dirty="0" smtClean="0"/>
              <a:t> </a:t>
            </a:r>
            <a:r>
              <a:rPr lang="en-US" dirty="0" err="1" smtClean="0"/>
              <a:t>buisvormen</a:t>
            </a:r>
            <a:r>
              <a:rPr lang="en-US" dirty="0" smtClean="0"/>
              <a:t>: Octal, </a:t>
            </a:r>
            <a:r>
              <a:rPr lang="en-US" dirty="0" err="1" smtClean="0"/>
              <a:t>Loctal</a:t>
            </a:r>
            <a:r>
              <a:rPr lang="en-US" dirty="0" smtClean="0"/>
              <a:t>, P, </a:t>
            </a:r>
            <a:r>
              <a:rPr lang="en-US" dirty="0" err="1" smtClean="0"/>
              <a:t>Rimlock</a:t>
            </a:r>
            <a:endParaRPr lang="en-US" dirty="0" smtClean="0"/>
          </a:p>
          <a:p>
            <a:r>
              <a:rPr lang="en-US" dirty="0" err="1" smtClean="0"/>
              <a:t>Veel</a:t>
            </a:r>
            <a:r>
              <a:rPr lang="en-US" dirty="0" smtClean="0"/>
              <a:t> in </a:t>
            </a:r>
            <a:r>
              <a:rPr lang="en-US" dirty="0" err="1" smtClean="0"/>
              <a:t>omloop</a:t>
            </a:r>
            <a:r>
              <a:rPr lang="en-US" dirty="0" smtClean="0"/>
              <a:t> (NFOR: 5 / 7½ </a:t>
            </a:r>
            <a:r>
              <a:rPr lang="en-US" dirty="0" err="1" smtClean="0"/>
              <a:t>eur</a:t>
            </a:r>
            <a:r>
              <a:rPr lang="en-US" dirty="0" smtClean="0"/>
              <a:t>)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55" y="1187231"/>
            <a:ext cx="3779544" cy="277982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990" y="3976578"/>
            <a:ext cx="4004474" cy="270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32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 </a:t>
            </a:r>
            <a:r>
              <a:rPr lang="en-US" dirty="0" err="1" smtClean="0"/>
              <a:t>en</a:t>
            </a:r>
            <a:r>
              <a:rPr lang="en-US" dirty="0" smtClean="0"/>
              <a:t> 5-typen: </a:t>
            </a:r>
            <a:r>
              <a:rPr lang="en-US" dirty="0" err="1" smtClean="0"/>
              <a:t>Multischaal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Doorzichtige</a:t>
            </a:r>
            <a:r>
              <a:rPr lang="en-US" dirty="0" smtClean="0"/>
              <a:t> </a:t>
            </a:r>
            <a:r>
              <a:rPr lang="en-US" dirty="0" err="1" smtClean="0"/>
              <a:t>kunststof</a:t>
            </a:r>
            <a:endParaRPr lang="en-US" dirty="0" smtClean="0"/>
          </a:p>
          <a:p>
            <a:r>
              <a:rPr lang="en-US" dirty="0" err="1" smtClean="0"/>
              <a:t>Lampjes</a:t>
            </a:r>
            <a:r>
              <a:rPr lang="en-US" dirty="0" smtClean="0"/>
              <a:t> </a:t>
            </a:r>
            <a:r>
              <a:rPr lang="en-US" dirty="0" err="1" smtClean="0"/>
              <a:t>vanaf</a:t>
            </a:r>
            <a:r>
              <a:rPr lang="en-US" dirty="0" smtClean="0"/>
              <a:t> </a:t>
            </a:r>
            <a:r>
              <a:rPr lang="en-US" dirty="0" err="1" smtClean="0"/>
              <a:t>zijkant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80929"/>
            <a:ext cx="8496944" cy="402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60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Golflengte-lineaire</a:t>
            </a:r>
            <a:r>
              <a:rPr lang="en-US" dirty="0" smtClean="0"/>
              <a:t> </a:t>
            </a:r>
            <a:r>
              <a:rPr lang="en-US" dirty="0" err="1" smtClean="0"/>
              <a:t>Schaal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Speciale</a:t>
            </a:r>
            <a:r>
              <a:rPr lang="en-US" dirty="0" smtClean="0"/>
              <a:t> </a:t>
            </a:r>
            <a:r>
              <a:rPr lang="en-US" dirty="0" err="1" smtClean="0"/>
              <a:t>vorm</a:t>
            </a:r>
            <a:r>
              <a:rPr lang="en-US" dirty="0" smtClean="0"/>
              <a:t> </a:t>
            </a:r>
            <a:r>
              <a:rPr lang="en-US" dirty="0" err="1" smtClean="0"/>
              <a:t>vam</a:t>
            </a:r>
            <a:r>
              <a:rPr lang="en-US" dirty="0" smtClean="0"/>
              <a:t> </a:t>
            </a:r>
            <a:r>
              <a:rPr lang="en-US" dirty="0" err="1" smtClean="0"/>
              <a:t>afstemcondensatorplaten</a:t>
            </a:r>
            <a:endParaRPr lang="en-US" dirty="0" smtClean="0"/>
          </a:p>
          <a:p>
            <a:r>
              <a:rPr lang="en-US" dirty="0" err="1" smtClean="0"/>
              <a:t>Schaal</a:t>
            </a:r>
            <a:r>
              <a:rPr lang="en-US" dirty="0" smtClean="0"/>
              <a:t>: 200-250m even </a:t>
            </a:r>
            <a:r>
              <a:rPr lang="en-US" dirty="0" err="1" smtClean="0"/>
              <a:t>ver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500-550m</a:t>
            </a:r>
          </a:p>
          <a:p>
            <a:r>
              <a:rPr lang="en-US" dirty="0" err="1" smtClean="0"/>
              <a:t>Frequentie</a:t>
            </a:r>
            <a:r>
              <a:rPr lang="en-US" dirty="0" smtClean="0"/>
              <a:t>: 1500-1200 = 600-545</a:t>
            </a:r>
            <a:br>
              <a:rPr lang="en-US" dirty="0" smtClean="0"/>
            </a:br>
            <a:r>
              <a:rPr lang="en-US" dirty="0" err="1"/>
              <a:t>Dus</a:t>
            </a:r>
            <a:r>
              <a:rPr lang="en-US" dirty="0"/>
              <a:t>: 33 </a:t>
            </a:r>
            <a:r>
              <a:rPr lang="en-US" dirty="0" smtClean="0"/>
              <a:t>stations links is 6 stations </a:t>
            </a:r>
            <a:r>
              <a:rPr lang="en-US" dirty="0" err="1" smtClean="0"/>
              <a:t>rechts</a:t>
            </a:r>
            <a:endParaRPr lang="en-US" dirty="0" smtClean="0"/>
          </a:p>
          <a:p>
            <a:r>
              <a:rPr lang="en-US" dirty="0" err="1" smtClean="0"/>
              <a:t>Dit</a:t>
            </a:r>
            <a:r>
              <a:rPr lang="en-US" dirty="0" smtClean="0"/>
              <a:t> op L / M / T</a:t>
            </a:r>
          </a:p>
          <a:p>
            <a:endParaRPr lang="en-US" dirty="0"/>
          </a:p>
          <a:p>
            <a:r>
              <a:rPr lang="en-US" dirty="0" err="1" smtClean="0"/>
              <a:t>Praktischer</a:t>
            </a:r>
            <a:r>
              <a:rPr lang="en-US" dirty="0" smtClean="0"/>
              <a:t>: </a:t>
            </a:r>
            <a:r>
              <a:rPr lang="en-US" dirty="0" err="1" smtClean="0"/>
              <a:t>Frequentie-lineair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3727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6-typen: </a:t>
            </a:r>
            <a:r>
              <a:rPr lang="en-US" dirty="0" err="1" smtClean="0"/>
              <a:t>Glazenwasserschaal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Draait</a:t>
            </a:r>
            <a:r>
              <a:rPr lang="en-US" dirty="0" smtClean="0"/>
              <a:t> </a:t>
            </a:r>
            <a:r>
              <a:rPr lang="en-US" dirty="0" err="1" smtClean="0"/>
              <a:t>omhoog</a:t>
            </a:r>
            <a:r>
              <a:rPr lang="en-US" dirty="0" smtClean="0"/>
              <a:t> met </a:t>
            </a:r>
            <a:r>
              <a:rPr lang="en-US" dirty="0" err="1" smtClean="0"/>
              <a:t>bandschakelaar</a:t>
            </a:r>
            <a:endParaRPr lang="en-US" dirty="0" smtClean="0"/>
          </a:p>
          <a:p>
            <a:r>
              <a:rPr lang="en-US" dirty="0" err="1" smtClean="0"/>
              <a:t>Bandschak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err="1"/>
              <a:t>e</a:t>
            </a:r>
            <a:r>
              <a:rPr lang="en-US" dirty="0" err="1" smtClean="0"/>
              <a:t>n</a:t>
            </a:r>
            <a:r>
              <a:rPr lang="en-US" dirty="0" smtClean="0"/>
              <a:t> </a:t>
            </a:r>
            <a:r>
              <a:rPr lang="en-US" dirty="0" err="1" smtClean="0"/>
              <a:t>afstem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err="1" smtClean="0"/>
              <a:t>zijkant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970" y="2492896"/>
            <a:ext cx="5527006" cy="424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32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1143000"/>
          </a:xfrm>
        </p:spPr>
        <p:txBody>
          <a:bodyPr/>
          <a:lstStyle/>
          <a:p>
            <a:r>
              <a:rPr lang="en-US" dirty="0" err="1" smtClean="0"/>
              <a:t>Internationaal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52736"/>
            <a:ext cx="4699054" cy="5328592"/>
          </a:xfrm>
        </p:spPr>
      </p:pic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457200" y="1600200"/>
            <a:ext cx="38267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BCH480A, BF480A, BF591A</a:t>
            </a:r>
          </a:p>
          <a:p>
            <a:r>
              <a:rPr lang="en-US" dirty="0" smtClean="0"/>
              <a:t>BF480A had EM4</a:t>
            </a:r>
          </a:p>
          <a:p>
            <a:endParaRPr lang="en-US" dirty="0"/>
          </a:p>
          <a:p>
            <a:r>
              <a:rPr lang="en-US" dirty="0" smtClean="0"/>
              <a:t>BX480A met EM84: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74" y="4581128"/>
            <a:ext cx="3423264" cy="168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59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KG </a:t>
            </a:r>
            <a:r>
              <a:rPr lang="en-US" dirty="0" err="1" smtClean="0"/>
              <a:t>Dekking</a:t>
            </a:r>
            <a:r>
              <a:rPr lang="en-US" dirty="0" smtClean="0"/>
              <a:t>: </a:t>
            </a:r>
            <a:r>
              <a:rPr lang="en-US" dirty="0" err="1" smtClean="0"/>
              <a:t>volledig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525963"/>
          </a:xfrm>
        </p:spPr>
        <p:txBody>
          <a:bodyPr/>
          <a:lstStyle/>
          <a:p>
            <a:r>
              <a:rPr lang="en-US" dirty="0" err="1" smtClean="0"/>
              <a:t>Alternatief</a:t>
            </a:r>
            <a:r>
              <a:rPr lang="en-US" dirty="0" smtClean="0"/>
              <a:t> PYE: </a:t>
            </a:r>
            <a:r>
              <a:rPr lang="en-US" dirty="0" err="1" smtClean="0"/>
              <a:t>omroepbanden</a:t>
            </a:r>
            <a:endParaRPr lang="en-US" dirty="0" smtClean="0"/>
          </a:p>
          <a:p>
            <a:r>
              <a:rPr lang="en-US" dirty="0" smtClean="0"/>
              <a:t>PYE T19D (1949)</a:t>
            </a:r>
          </a:p>
          <a:p>
            <a:r>
              <a:rPr lang="en-US" dirty="0" smtClean="0"/>
              <a:t>Trop 1,5 – 4 MHz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Betere</a:t>
            </a:r>
            <a:r>
              <a:rPr lang="en-US" dirty="0" smtClean="0"/>
              <a:t> </a:t>
            </a:r>
            <a:r>
              <a:rPr lang="en-US" dirty="0" err="1" smtClean="0"/>
              <a:t>spreiding</a:t>
            </a:r>
            <a:endParaRPr lang="en-US" dirty="0" smtClean="0"/>
          </a:p>
          <a:p>
            <a:r>
              <a:rPr lang="en-US" dirty="0" err="1" smtClean="0"/>
              <a:t>Gaten</a:t>
            </a:r>
            <a:r>
              <a:rPr lang="en-US" dirty="0" smtClean="0"/>
              <a:t> in KG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1" y="1700808"/>
            <a:ext cx="5292080" cy="396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59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403" y="2348880"/>
            <a:ext cx="5664629" cy="424847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Repareren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6275040" cy="4997152"/>
          </a:xfrm>
        </p:spPr>
        <p:txBody>
          <a:bodyPr/>
          <a:lstStyle/>
          <a:p>
            <a:r>
              <a:rPr lang="en-US" dirty="0" err="1" smtClean="0"/>
              <a:t>Uitkasten</a:t>
            </a:r>
            <a:r>
              <a:rPr lang="en-US" dirty="0" smtClean="0"/>
              <a:t>: Met LS </a:t>
            </a:r>
            <a:r>
              <a:rPr lang="en-US" dirty="0" err="1" smtClean="0"/>
              <a:t>en</a:t>
            </a:r>
            <a:r>
              <a:rPr lang="en-US" dirty="0" smtClean="0"/>
              <a:t> plank</a:t>
            </a:r>
          </a:p>
          <a:p>
            <a:r>
              <a:rPr lang="en-US" dirty="0" smtClean="0"/>
              <a:t>4 </a:t>
            </a:r>
            <a:r>
              <a:rPr lang="en-US" dirty="0" err="1" smtClean="0"/>
              <a:t>snaren</a:t>
            </a:r>
            <a:r>
              <a:rPr lang="en-US" dirty="0" smtClean="0"/>
              <a:t>!</a:t>
            </a:r>
          </a:p>
          <a:p>
            <a:endParaRPr lang="en-US" dirty="0"/>
          </a:p>
          <a:p>
            <a:r>
              <a:rPr lang="en-US" dirty="0" err="1" smtClean="0"/>
              <a:t>Trafo</a:t>
            </a:r>
            <a:r>
              <a:rPr lang="en-US" dirty="0" smtClean="0"/>
              <a:t> </a:t>
            </a:r>
            <a:r>
              <a:rPr lang="en-US" dirty="0" err="1" smtClean="0"/>
              <a:t>zwak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Smeer</a:t>
            </a:r>
            <a:r>
              <a:rPr lang="en-US" dirty="0" smtClean="0"/>
              <a:t> </a:t>
            </a:r>
            <a:r>
              <a:rPr lang="en-US" dirty="0" err="1" smtClean="0"/>
              <a:t>wijzer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Welk type</a:t>
            </a:r>
            <a:br>
              <a:rPr lang="en-US" dirty="0" smtClean="0"/>
            </a:br>
            <a:r>
              <a:rPr lang="en-US" dirty="0" smtClean="0"/>
              <a:t>is </a:t>
            </a:r>
            <a:r>
              <a:rPr lang="en-US" dirty="0" err="1" smtClean="0"/>
              <a:t>dit</a:t>
            </a:r>
            <a:r>
              <a:rPr lang="en-US" dirty="0" smtClean="0"/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0970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B- </a:t>
            </a:r>
            <a:r>
              <a:rPr lang="en-US" dirty="0" err="1" smtClean="0"/>
              <a:t>en</a:t>
            </a:r>
            <a:r>
              <a:rPr lang="en-US" dirty="0" smtClean="0"/>
              <a:t> de </a:t>
            </a:r>
            <a:r>
              <a:rPr lang="en-US" dirty="0" err="1" smtClean="0"/>
              <a:t>motorboot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Katode</a:t>
            </a:r>
            <a:r>
              <a:rPr lang="en-US" dirty="0" smtClean="0"/>
              <a:t> </a:t>
            </a:r>
            <a:r>
              <a:rPr lang="en-US" dirty="0" err="1" smtClean="0"/>
              <a:t>eindbuis</a:t>
            </a:r>
            <a:r>
              <a:rPr lang="en-US" dirty="0" smtClean="0"/>
              <a:t> </a:t>
            </a:r>
            <a:r>
              <a:rPr lang="en-US" dirty="0" err="1" smtClean="0"/>
              <a:t>geaard</a:t>
            </a:r>
            <a:r>
              <a:rPr lang="en-US" dirty="0" smtClean="0"/>
              <a:t>, g1 </a:t>
            </a:r>
            <a:r>
              <a:rPr lang="en-US" dirty="0" err="1" smtClean="0"/>
              <a:t>aan</a:t>
            </a:r>
            <a:r>
              <a:rPr lang="en-US" dirty="0" smtClean="0"/>
              <a:t> B- via R5/R6</a:t>
            </a:r>
          </a:p>
          <a:p>
            <a:r>
              <a:rPr lang="en-US" dirty="0" err="1" smtClean="0"/>
              <a:t>Ontkoppeling</a:t>
            </a:r>
            <a:r>
              <a:rPr lang="en-US" dirty="0" smtClean="0"/>
              <a:t> C3 (100µF).  </a:t>
            </a:r>
            <a:r>
              <a:rPr lang="en-US" dirty="0" err="1"/>
              <a:t>D</a:t>
            </a:r>
            <a:r>
              <a:rPr lang="en-US" dirty="0" err="1" smtClean="0"/>
              <a:t>roog</a:t>
            </a:r>
            <a:r>
              <a:rPr lang="en-US" dirty="0" smtClean="0"/>
              <a:t>, LF </a:t>
            </a:r>
            <a:r>
              <a:rPr lang="en-US" dirty="0" err="1" smtClean="0"/>
              <a:t>osc</a:t>
            </a:r>
            <a:r>
              <a:rPr lang="en-US" dirty="0" smtClean="0"/>
              <a:t>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06" y="3068960"/>
            <a:ext cx="7531302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41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r>
              <a:rPr lang="en-US" dirty="0" err="1" smtClean="0"/>
              <a:t>Toestellen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BX480A</a:t>
            </a:r>
          </a:p>
          <a:p>
            <a:r>
              <a:rPr lang="en-US" dirty="0" smtClean="0"/>
              <a:t>BX505AV</a:t>
            </a:r>
          </a:p>
          <a:p>
            <a:r>
              <a:rPr lang="en-US" dirty="0" smtClean="0"/>
              <a:t>BX660X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380" y="1412776"/>
            <a:ext cx="632470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91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Inhoud</a:t>
            </a:r>
            <a:r>
              <a:rPr lang="en-US" dirty="0" smtClean="0"/>
              <a:t> van de </a:t>
            </a:r>
            <a:r>
              <a:rPr lang="en-US" dirty="0" err="1" smtClean="0"/>
              <a:t>lezing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Inleiding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indeling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Losse</a:t>
            </a:r>
            <a:r>
              <a:rPr lang="en-US" dirty="0" smtClean="0"/>
              <a:t> </a:t>
            </a:r>
            <a:r>
              <a:rPr lang="en-US" dirty="0" err="1" smtClean="0"/>
              <a:t>weetjes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Een</a:t>
            </a:r>
            <a:r>
              <a:rPr lang="en-US" dirty="0" smtClean="0"/>
              <a:t> KG-</a:t>
            </a:r>
            <a:r>
              <a:rPr lang="en-US" dirty="0" err="1" smtClean="0"/>
              <a:t>toestel</a:t>
            </a:r>
            <a:r>
              <a:rPr lang="en-US" dirty="0" smtClean="0"/>
              <a:t> </a:t>
            </a:r>
            <a:r>
              <a:rPr lang="en-US" dirty="0" err="1" smtClean="0"/>
              <a:t>repareren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BX480A, BX505AV </a:t>
            </a:r>
            <a:r>
              <a:rPr lang="en-US" dirty="0" err="1" smtClean="0"/>
              <a:t>en</a:t>
            </a:r>
            <a:r>
              <a:rPr lang="en-US" dirty="0" smtClean="0"/>
              <a:t> BX660X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1040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BX480A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Beurs</a:t>
            </a:r>
            <a:r>
              <a:rPr lang="en-US" dirty="0" smtClean="0"/>
              <a:t> €12</a:t>
            </a:r>
            <a:r>
              <a:rPr lang="en-US" baseline="30000" dirty="0" smtClean="0"/>
              <a:t>50</a:t>
            </a:r>
            <a:r>
              <a:rPr lang="nl-NL" baseline="30000" dirty="0" smtClean="0"/>
              <a:t> </a:t>
            </a:r>
            <a:r>
              <a:rPr lang="nl-NL" dirty="0" smtClean="0"/>
              <a:t> </a:t>
            </a:r>
            <a:endParaRPr lang="en-US" dirty="0"/>
          </a:p>
          <a:p>
            <a:r>
              <a:rPr lang="en-US" dirty="0" err="1" smtClean="0"/>
              <a:t>Achterwand</a:t>
            </a:r>
            <a:r>
              <a:rPr lang="en-US" dirty="0" smtClean="0"/>
              <a:t> </a:t>
            </a:r>
            <a:r>
              <a:rPr lang="en-US" dirty="0" err="1" smtClean="0"/>
              <a:t>weg</a:t>
            </a:r>
            <a:endParaRPr lang="en-US" dirty="0" smtClean="0"/>
          </a:p>
          <a:p>
            <a:r>
              <a:rPr lang="en-US" dirty="0" err="1" smtClean="0"/>
              <a:t>Trafo</a:t>
            </a:r>
            <a:r>
              <a:rPr lang="en-US" dirty="0" smtClean="0"/>
              <a:t> defect</a:t>
            </a:r>
          </a:p>
          <a:p>
            <a:pPr lvl="1"/>
            <a:r>
              <a:rPr lang="en-US" dirty="0" err="1" smtClean="0"/>
              <a:t>Verv</a:t>
            </a:r>
            <a:r>
              <a:rPr lang="en-US" dirty="0" smtClean="0"/>
              <a:t>. </a:t>
            </a:r>
            <a:r>
              <a:rPr lang="en-US" dirty="0" err="1" smtClean="0"/>
              <a:t>geen</a:t>
            </a:r>
            <a:r>
              <a:rPr lang="en-US" dirty="0" smtClean="0"/>
              <a:t> 4V</a:t>
            </a:r>
          </a:p>
          <a:p>
            <a:pPr lvl="1"/>
            <a:r>
              <a:rPr lang="en-US" dirty="0" smtClean="0"/>
              <a:t>2x 1N4007</a:t>
            </a:r>
          </a:p>
          <a:p>
            <a:r>
              <a:rPr lang="en-US" dirty="0" smtClean="0"/>
              <a:t>Dec 2018 </a:t>
            </a:r>
            <a:r>
              <a:rPr lang="en-US" dirty="0" err="1" smtClean="0"/>
              <a:t>af</a:t>
            </a:r>
            <a:endParaRPr lang="en-US" dirty="0" smtClean="0"/>
          </a:p>
        </p:txBody>
      </p:sp>
      <p:pic>
        <p:nvPicPr>
          <p:cNvPr id="4" name="Phil480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67744" y="5085184"/>
            <a:ext cx="609600" cy="6096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556792"/>
            <a:ext cx="5112568" cy="383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6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Binnenin</a:t>
            </a:r>
            <a:r>
              <a:rPr lang="en-US" dirty="0" smtClean="0"/>
              <a:t>: 3 </a:t>
            </a:r>
            <a:r>
              <a:rPr lang="en-US" dirty="0" err="1" smtClean="0"/>
              <a:t>verschillen</a:t>
            </a:r>
            <a:r>
              <a:rPr lang="en-US" dirty="0" smtClean="0"/>
              <a:t> met </a:t>
            </a:r>
            <a:r>
              <a:rPr lang="en-US" dirty="0" err="1" smtClean="0"/>
              <a:t>origineel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029073"/>
            <a:ext cx="7520383" cy="564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09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Ruil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schilderij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68760"/>
            <a:ext cx="4094584" cy="5459445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4259312" cy="3194484"/>
          </a:xfrm>
          <a:prstGeom prst="rect">
            <a:avLst/>
          </a:prstGeo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323528" y="4653136"/>
            <a:ext cx="4259312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Radio nog in Zeist</a:t>
            </a:r>
          </a:p>
          <a:p>
            <a:r>
              <a:rPr lang="en-US" dirty="0" err="1" smtClean="0"/>
              <a:t>Schilderij</a:t>
            </a:r>
            <a:r>
              <a:rPr lang="en-US" dirty="0" smtClean="0"/>
              <a:t> in Toronto</a:t>
            </a:r>
          </a:p>
        </p:txBody>
      </p:sp>
    </p:spTree>
    <p:extLst>
      <p:ext uri="{BB962C8B-B14F-4D97-AF65-F5344CB8AC3E}">
        <p14:creationId xmlns:p14="http://schemas.microsoft.com/office/powerpoint/2010/main" val="1328929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BX505AV, </a:t>
            </a:r>
            <a:r>
              <a:rPr lang="en-US" dirty="0" err="1" smtClean="0"/>
              <a:t>zie</a:t>
            </a:r>
            <a:r>
              <a:rPr lang="en-US" dirty="0" smtClean="0"/>
              <a:t> je </a:t>
            </a:r>
            <a:r>
              <a:rPr lang="en-US" dirty="0" err="1" smtClean="0"/>
              <a:t>weinig</a:t>
            </a:r>
            <a:r>
              <a:rPr lang="en-US" dirty="0" smtClean="0"/>
              <a:t>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en-US" dirty="0" smtClean="0"/>
              <a:t>Is van Pieter</a:t>
            </a:r>
          </a:p>
          <a:p>
            <a:r>
              <a:rPr lang="en-US" dirty="0" smtClean="0"/>
              <a:t>LW             </a:t>
            </a:r>
            <a:r>
              <a:rPr lang="en-US" dirty="0" err="1" smtClean="0"/>
              <a:t>en</a:t>
            </a:r>
            <a:r>
              <a:rPr lang="en-US" dirty="0" smtClean="0"/>
              <a:t> TB</a:t>
            </a:r>
          </a:p>
          <a:p>
            <a:r>
              <a:rPr lang="en-US" dirty="0" smtClean="0"/>
              <a:t>AC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Accu</a:t>
            </a:r>
            <a:r>
              <a:rPr lang="en-US" dirty="0" smtClean="0"/>
              <a:t> (AV)</a:t>
            </a:r>
          </a:p>
          <a:p>
            <a:r>
              <a:rPr lang="en-US" dirty="0" smtClean="0"/>
              <a:t>EL42, </a:t>
            </a:r>
            <a:r>
              <a:rPr lang="en-US" dirty="0" err="1" smtClean="0"/>
              <a:t>zuinig</a:t>
            </a:r>
            <a:endParaRPr lang="en-US" dirty="0" smtClean="0"/>
          </a:p>
          <a:p>
            <a:r>
              <a:rPr lang="en-US" dirty="0" err="1" smtClean="0"/>
              <a:t>Schakel</a:t>
            </a:r>
            <a:r>
              <a:rPr lang="en-US" dirty="0" smtClean="0"/>
              <a:t> lamp </a:t>
            </a:r>
            <a:r>
              <a:rPr lang="en-US" dirty="0" err="1" smtClean="0"/>
              <a:t>en</a:t>
            </a:r>
            <a:r>
              <a:rPr lang="en-US" dirty="0" smtClean="0"/>
              <a:t> LS</a:t>
            </a:r>
          </a:p>
          <a:p>
            <a:r>
              <a:rPr lang="en-US" dirty="0" err="1" smtClean="0"/>
              <a:t>Reparatiegeschiedenis</a:t>
            </a:r>
            <a:r>
              <a:rPr lang="en-US" dirty="0" smtClean="0"/>
              <a:t>  </a:t>
            </a:r>
            <a:r>
              <a:rPr lang="en-US" dirty="0" smtClean="0">
                <a:sym typeface="Wingdings" panose="05000000000000000000" pitchFamily="2" charset="2"/>
              </a:rPr>
              <a:t> </a:t>
            </a:r>
            <a:r>
              <a:rPr lang="en-US" dirty="0" smtClean="0"/>
              <a:t>: 7J7 </a:t>
            </a:r>
            <a:r>
              <a:rPr lang="en-US" dirty="0" err="1" smtClean="0"/>
              <a:t>ipv</a:t>
            </a:r>
            <a:r>
              <a:rPr lang="en-US" dirty="0" smtClean="0"/>
              <a:t> ECH21</a:t>
            </a:r>
          </a:p>
          <a:p>
            <a:r>
              <a:rPr lang="en-US" dirty="0" smtClean="0"/>
              <a:t>US </a:t>
            </a:r>
            <a:r>
              <a:rPr lang="en-US" dirty="0" err="1"/>
              <a:t>trafo</a:t>
            </a:r>
            <a:r>
              <a:rPr lang="en-US" dirty="0"/>
              <a:t> </a:t>
            </a:r>
            <a:r>
              <a:rPr lang="en-US" dirty="0" smtClean="0"/>
              <a:t>115V + 5Y3</a:t>
            </a:r>
            <a:r>
              <a:rPr lang="en-US" dirty="0"/>
              <a:t>, </a:t>
            </a:r>
            <a:r>
              <a:rPr lang="en-US" dirty="0" err="1" smtClean="0"/>
              <a:t>autotrafo</a:t>
            </a:r>
            <a:r>
              <a:rPr lang="en-US" dirty="0" smtClean="0"/>
              <a:t> 220-125</a:t>
            </a:r>
            <a:br>
              <a:rPr lang="en-US" dirty="0" smtClean="0"/>
            </a:br>
            <a:r>
              <a:rPr lang="en-US" dirty="0" err="1" smtClean="0"/>
              <a:t>Gloei</a:t>
            </a:r>
            <a:r>
              <a:rPr lang="en-US" dirty="0" smtClean="0"/>
              <a:t> = 6,6V,   B+ = 320V,  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net</a:t>
            </a:r>
            <a:r>
              <a:rPr lang="en-US" dirty="0" smtClean="0"/>
              <a:t> = 58W</a:t>
            </a:r>
            <a:endParaRPr lang="en-US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84784"/>
            <a:ext cx="4064000" cy="3048000"/>
          </a:xfrm>
          <a:prstGeom prst="rect">
            <a:avLst/>
          </a:prstGeom>
        </p:spPr>
      </p:pic>
      <p:pic>
        <p:nvPicPr>
          <p:cNvPr id="5" name="P505LG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83160" y="2147352"/>
            <a:ext cx="609600" cy="609600"/>
          </a:xfrm>
          <a:prstGeom prst="rect">
            <a:avLst/>
          </a:prstGeom>
        </p:spPr>
      </p:pic>
      <p:pic>
        <p:nvPicPr>
          <p:cNvPr id="6" name="P505Para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19872" y="32849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7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9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71976" cy="6442859"/>
          </a:xfrm>
        </p:spPr>
      </p:pic>
    </p:spTree>
    <p:extLst>
      <p:ext uri="{BB962C8B-B14F-4D97-AF65-F5344CB8AC3E}">
        <p14:creationId xmlns:p14="http://schemas.microsoft.com/office/powerpoint/2010/main" val="3193633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Nederlands</a:t>
            </a:r>
            <a:r>
              <a:rPr lang="en-US" dirty="0" smtClean="0"/>
              <a:t> Korea </a:t>
            </a:r>
            <a:r>
              <a:rPr lang="en-US" dirty="0" err="1" smtClean="0"/>
              <a:t>Detachement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Philips </a:t>
            </a:r>
            <a:r>
              <a:rPr lang="en-US" dirty="0" err="1" smtClean="0"/>
              <a:t>gaf</a:t>
            </a:r>
            <a:r>
              <a:rPr lang="en-US" dirty="0" smtClean="0"/>
              <a:t> radio </a:t>
            </a:r>
            <a:r>
              <a:rPr lang="en-US" dirty="0" err="1" smtClean="0"/>
              <a:t>mee</a:t>
            </a:r>
            <a:endParaRPr lang="en-US" dirty="0" smtClean="0"/>
          </a:p>
          <a:p>
            <a:r>
              <a:rPr lang="en-US" dirty="0" smtClean="0"/>
              <a:t>1951</a:t>
            </a:r>
          </a:p>
          <a:p>
            <a:endParaRPr lang="en-US" dirty="0"/>
          </a:p>
          <a:p>
            <a:r>
              <a:rPr lang="en-US" dirty="0" err="1" smtClean="0"/>
              <a:t>Verschillen</a:t>
            </a:r>
            <a:r>
              <a:rPr lang="en-US" dirty="0" smtClean="0"/>
              <a:t> A U AV</a:t>
            </a:r>
          </a:p>
          <a:p>
            <a:pPr lvl="1"/>
            <a:r>
              <a:rPr lang="en-US" dirty="0" smtClean="0"/>
              <a:t>LG</a:t>
            </a:r>
          </a:p>
          <a:p>
            <a:pPr lvl="1"/>
            <a:r>
              <a:rPr lang="en-US" dirty="0" err="1" smtClean="0"/>
              <a:t>afstemoog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334" y="1196752"/>
            <a:ext cx="4037215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19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8165"/>
          </a:xfrm>
        </p:spPr>
        <p:txBody>
          <a:bodyPr/>
          <a:lstStyle/>
          <a:p>
            <a:r>
              <a:rPr lang="en-US" dirty="0" err="1" smtClean="0"/>
              <a:t>Advertentie</a:t>
            </a:r>
            <a:r>
              <a:rPr lang="en-US" dirty="0" smtClean="0"/>
              <a:t>: </a:t>
            </a:r>
            <a:r>
              <a:rPr lang="en-US" dirty="0" err="1" smtClean="0"/>
              <a:t>Ook</a:t>
            </a:r>
            <a:r>
              <a:rPr lang="en-US" dirty="0" smtClean="0"/>
              <a:t> </a:t>
            </a:r>
            <a:r>
              <a:rPr lang="en-US" dirty="0" err="1" smtClean="0"/>
              <a:t>scheepvaart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2803"/>
            <a:ext cx="8904312" cy="570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08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Scheepsaccu</a:t>
            </a:r>
            <a:r>
              <a:rPr lang="en-US" dirty="0" smtClean="0"/>
              <a:t>: 12V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2890664" cy="4525963"/>
          </a:xfrm>
        </p:spPr>
        <p:txBody>
          <a:bodyPr/>
          <a:lstStyle/>
          <a:p>
            <a:r>
              <a:rPr lang="en-US" dirty="0" err="1" smtClean="0"/>
              <a:t>Helften</a:t>
            </a:r>
            <a:r>
              <a:rPr lang="en-US" dirty="0" smtClean="0"/>
              <a:t> </a:t>
            </a:r>
            <a:r>
              <a:rPr lang="en-US" dirty="0" err="1" smtClean="0"/>
              <a:t>gelijk</a:t>
            </a:r>
            <a:r>
              <a:rPr lang="en-US" dirty="0" smtClean="0"/>
              <a:t> </a:t>
            </a:r>
            <a:r>
              <a:rPr lang="en-US" dirty="0" err="1" smtClean="0"/>
              <a:t>belasten</a:t>
            </a:r>
            <a:endParaRPr lang="en-US" dirty="0" smtClean="0"/>
          </a:p>
          <a:p>
            <a:r>
              <a:rPr lang="en-US" dirty="0" err="1" smtClean="0"/>
              <a:t>Trekt</a:t>
            </a:r>
            <a:r>
              <a:rPr lang="en-US" dirty="0" smtClean="0"/>
              <a:t> 2,5A of 3,3A (lamp)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496852"/>
            <a:ext cx="5655544" cy="452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73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err="1" smtClean="0"/>
              <a:t>Tropenband</a:t>
            </a:r>
            <a:r>
              <a:rPr lang="en-US" dirty="0" smtClean="0"/>
              <a:t> in Nederland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525963"/>
          </a:xfrm>
        </p:spPr>
        <p:txBody>
          <a:bodyPr/>
          <a:lstStyle/>
          <a:p>
            <a:r>
              <a:rPr lang="en-US" dirty="0" smtClean="0"/>
              <a:t>60, 75, 90, 120 meter </a:t>
            </a:r>
            <a:r>
              <a:rPr lang="en-US" dirty="0" err="1" smtClean="0"/>
              <a:t>omroepbanden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Uit</a:t>
            </a:r>
            <a:r>
              <a:rPr lang="en-US" dirty="0" smtClean="0"/>
              <a:t> </a:t>
            </a:r>
            <a:r>
              <a:rPr lang="en-US" dirty="0" err="1" smtClean="0"/>
              <a:t>tropen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horen</a:t>
            </a:r>
            <a:r>
              <a:rPr lang="en-US" dirty="0" smtClean="0"/>
              <a:t> op Philips BX</a:t>
            </a:r>
          </a:p>
          <a:p>
            <a:r>
              <a:rPr lang="en-US" dirty="0" err="1" smtClean="0"/>
              <a:t>Alleen</a:t>
            </a:r>
            <a:r>
              <a:rPr lang="en-US" dirty="0" smtClean="0"/>
              <a:t> 75m: </a:t>
            </a:r>
            <a:r>
              <a:rPr lang="en-US" dirty="0" err="1" smtClean="0"/>
              <a:t>Europese</a:t>
            </a:r>
            <a:r>
              <a:rPr lang="en-US" dirty="0" smtClean="0"/>
              <a:t> </a:t>
            </a:r>
            <a:r>
              <a:rPr lang="en-US" dirty="0" err="1" smtClean="0"/>
              <a:t>omroep</a:t>
            </a:r>
            <a:r>
              <a:rPr lang="en-US" dirty="0" smtClean="0"/>
              <a:t> (3 </a:t>
            </a:r>
            <a:r>
              <a:rPr lang="en-US" dirty="0" err="1" smtClean="0"/>
              <a:t>st</a:t>
            </a:r>
            <a:r>
              <a:rPr lang="en-US" dirty="0" smtClean="0"/>
              <a:t>)</a:t>
            </a:r>
          </a:p>
          <a:p>
            <a:r>
              <a:rPr lang="en-US" dirty="0" smtClean="0"/>
              <a:t>180m </a:t>
            </a:r>
            <a:r>
              <a:rPr lang="en-US" dirty="0" err="1" smtClean="0"/>
              <a:t>Piratenband</a:t>
            </a:r>
            <a:r>
              <a:rPr lang="en-US" dirty="0" smtClean="0"/>
              <a:t>: </a:t>
            </a:r>
            <a:r>
              <a:rPr lang="en-US" dirty="0" err="1" smtClean="0"/>
              <a:t>niet</a:t>
            </a:r>
            <a:r>
              <a:rPr lang="en-US" dirty="0" smtClean="0"/>
              <a:t> op TB (</a:t>
            </a:r>
            <a:r>
              <a:rPr lang="en-US" dirty="0" err="1" smtClean="0"/>
              <a:t>soms</a:t>
            </a:r>
            <a:r>
              <a:rPr lang="en-US" dirty="0" smtClean="0"/>
              <a:t> MG)</a:t>
            </a:r>
          </a:p>
          <a:p>
            <a:r>
              <a:rPr lang="en-US" dirty="0" smtClean="0"/>
              <a:t>160m </a:t>
            </a:r>
            <a:r>
              <a:rPr lang="en-US" dirty="0" err="1" smtClean="0"/>
              <a:t>en</a:t>
            </a:r>
            <a:r>
              <a:rPr lang="en-US" dirty="0" smtClean="0"/>
              <a:t> 80m: SSB </a:t>
            </a:r>
            <a:r>
              <a:rPr lang="en-US" dirty="0" err="1" smtClean="0"/>
              <a:t>dus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verstaan</a:t>
            </a:r>
            <a:endParaRPr lang="en-US" dirty="0" smtClean="0"/>
          </a:p>
          <a:p>
            <a:r>
              <a:rPr lang="en-US" dirty="0" err="1" smtClean="0"/>
              <a:t>Digitale</a:t>
            </a:r>
            <a:r>
              <a:rPr lang="en-US" dirty="0" smtClean="0"/>
              <a:t> </a:t>
            </a:r>
            <a:r>
              <a:rPr lang="en-US" dirty="0" err="1" smtClean="0"/>
              <a:t>signalen</a:t>
            </a:r>
            <a:r>
              <a:rPr lang="en-US" dirty="0" smtClean="0"/>
              <a:t>: </a:t>
            </a:r>
            <a:r>
              <a:rPr lang="en-US" dirty="0" err="1" smtClean="0"/>
              <a:t>lijken</a:t>
            </a:r>
            <a:r>
              <a:rPr lang="en-US" dirty="0" smtClean="0"/>
              <a:t> </a:t>
            </a:r>
            <a:r>
              <a:rPr lang="en-US" dirty="0" err="1" smtClean="0"/>
              <a:t>ruispieken</a:t>
            </a:r>
            <a:endParaRPr lang="en-US" dirty="0" smtClean="0"/>
          </a:p>
          <a:p>
            <a:r>
              <a:rPr lang="en-US" dirty="0" smtClean="0"/>
              <a:t>Radar(?) 4020-4039</a:t>
            </a:r>
            <a:endParaRPr lang="nl-NL" dirty="0"/>
          </a:p>
        </p:txBody>
      </p:sp>
      <p:pic>
        <p:nvPicPr>
          <p:cNvPr id="4" name="P50575m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68344" y="2636912"/>
            <a:ext cx="609600" cy="609600"/>
          </a:xfrm>
          <a:prstGeom prst="rect">
            <a:avLst/>
          </a:prstGeom>
        </p:spPr>
      </p:pic>
      <p:pic>
        <p:nvPicPr>
          <p:cNvPr id="5" name="P505SSB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68344" y="39330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4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6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err="1" smtClean="0"/>
              <a:t>Tropenbanden</a:t>
            </a:r>
            <a:r>
              <a:rPr lang="en-US" dirty="0" smtClean="0"/>
              <a:t>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351"/>
            <a:ext cx="9144000" cy="698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3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Die late </a:t>
            </a:r>
            <a:r>
              <a:rPr lang="en-US" dirty="0" err="1" smtClean="0"/>
              <a:t>jaren</a:t>
            </a:r>
            <a:r>
              <a:rPr lang="en-US" dirty="0" smtClean="0"/>
              <a:t> 40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Eind jaren '40 was het beluisteren van de korte golf banden </a:t>
            </a:r>
            <a:r>
              <a:rPr lang="nl-NL" dirty="0" smtClean="0"/>
              <a:t>populair (hupse.eu)</a:t>
            </a:r>
          </a:p>
          <a:p>
            <a:r>
              <a:rPr lang="en-US" dirty="0" err="1" smtClean="0"/>
              <a:t>Nodig</a:t>
            </a:r>
            <a:r>
              <a:rPr lang="en-US" dirty="0" smtClean="0"/>
              <a:t>: </a:t>
            </a:r>
            <a:r>
              <a:rPr lang="en-US" dirty="0" err="1" smtClean="0"/>
              <a:t>meer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omroepdoos</a:t>
            </a:r>
            <a:r>
              <a:rPr lang="en-US" dirty="0" smtClean="0"/>
              <a:t> met </a:t>
            </a:r>
            <a:br>
              <a:rPr lang="en-US" dirty="0" smtClean="0"/>
            </a:br>
            <a:r>
              <a:rPr lang="en-US" dirty="0" err="1" smtClean="0"/>
              <a:t>kleinere</a:t>
            </a:r>
            <a:r>
              <a:rPr lang="en-US" dirty="0" smtClean="0"/>
              <a:t> </a:t>
            </a:r>
            <a:r>
              <a:rPr lang="en-US" dirty="0" err="1" smtClean="0"/>
              <a:t>spoelen</a:t>
            </a:r>
            <a:endParaRPr lang="en-US" dirty="0" smtClean="0"/>
          </a:p>
          <a:p>
            <a:r>
              <a:rPr lang="en-US" dirty="0" smtClean="0"/>
              <a:t>Philips: </a:t>
            </a:r>
            <a:r>
              <a:rPr lang="en-US" dirty="0" err="1" smtClean="0"/>
              <a:t>speciale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KG </a:t>
            </a:r>
            <a:r>
              <a:rPr lang="en-US" dirty="0" err="1" smtClean="0"/>
              <a:t>toestellen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708920"/>
            <a:ext cx="4962128" cy="372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645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564904"/>
            <a:ext cx="5112568" cy="383442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BX660X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Toestel</a:t>
            </a:r>
            <a:r>
              <a:rPr lang="en-US" dirty="0" smtClean="0"/>
              <a:t> mist wat </a:t>
            </a:r>
            <a:r>
              <a:rPr lang="en-US" dirty="0" err="1" smtClean="0"/>
              <a:t>onderdelen</a:t>
            </a:r>
            <a:endParaRPr lang="en-US" dirty="0" smtClean="0"/>
          </a:p>
          <a:p>
            <a:r>
              <a:rPr lang="en-US" dirty="0" smtClean="0"/>
              <a:t>KG radio </a:t>
            </a:r>
            <a:r>
              <a:rPr lang="en-US" dirty="0" err="1" smtClean="0"/>
              <a:t>maken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6-voudige C</a:t>
            </a:r>
          </a:p>
          <a:p>
            <a:r>
              <a:rPr lang="en-US" dirty="0" err="1" smtClean="0"/>
              <a:t>Voortrap</a:t>
            </a:r>
            <a:r>
              <a:rPr lang="en-US" dirty="0" smtClean="0"/>
              <a:t> EF22</a:t>
            </a:r>
          </a:p>
          <a:p>
            <a:endParaRPr lang="en-US" dirty="0"/>
          </a:p>
          <a:p>
            <a:r>
              <a:rPr lang="en-US" dirty="0" smtClean="0"/>
              <a:t>L M 3xK, 6-23MHz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618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Gebruik</a:t>
            </a:r>
            <a:r>
              <a:rPr lang="en-US" dirty="0" smtClean="0"/>
              <a:t> in </a:t>
            </a:r>
            <a:r>
              <a:rPr lang="en-US" dirty="0" err="1" smtClean="0"/>
              <a:t>Tropen</a:t>
            </a:r>
            <a:r>
              <a:rPr lang="en-US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0120" y="1261570"/>
            <a:ext cx="4307904" cy="4525963"/>
          </a:xfrm>
        </p:spPr>
        <p:txBody>
          <a:bodyPr/>
          <a:lstStyle/>
          <a:p>
            <a:r>
              <a:rPr lang="en-US" dirty="0" smtClean="0"/>
              <a:t>Ad van nvhr.nl</a:t>
            </a:r>
          </a:p>
          <a:p>
            <a:r>
              <a:rPr lang="en-US" dirty="0" smtClean="0"/>
              <a:t>BX660X </a:t>
            </a:r>
            <a:r>
              <a:rPr lang="en-US" dirty="0" err="1" smtClean="0"/>
              <a:t>heeft</a:t>
            </a:r>
            <a:r>
              <a:rPr lang="en-US" dirty="0" smtClean="0"/>
              <a:t> </a:t>
            </a:r>
            <a:r>
              <a:rPr lang="en-US" dirty="0" err="1" smtClean="0"/>
              <a:t>geen</a:t>
            </a:r>
            <a:r>
              <a:rPr lang="en-US" dirty="0" smtClean="0"/>
              <a:t> TB!</a:t>
            </a:r>
          </a:p>
          <a:p>
            <a:r>
              <a:rPr lang="en-US" dirty="0" smtClean="0"/>
              <a:t>EF22, 2x ECH21, </a:t>
            </a:r>
            <a:br>
              <a:rPr lang="en-US" dirty="0" smtClean="0"/>
            </a:br>
            <a:r>
              <a:rPr lang="en-US" dirty="0" smtClean="0"/>
              <a:t>EBL21, AZ1, EM4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501008"/>
            <a:ext cx="5142061" cy="326520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61570"/>
            <a:ext cx="3965451" cy="54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403244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Ad van BX665X?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394720" cy="4525963"/>
          </a:xfrm>
        </p:spPr>
        <p:txBody>
          <a:bodyPr/>
          <a:lstStyle/>
          <a:p>
            <a:r>
              <a:rPr lang="en-US" dirty="0" err="1" smtClean="0"/>
              <a:t>Tropenversie</a:t>
            </a:r>
            <a:r>
              <a:rPr lang="en-US" dirty="0" smtClean="0"/>
              <a:t>, was </a:t>
            </a:r>
            <a:r>
              <a:rPr lang="en-US" dirty="0" err="1" smtClean="0"/>
              <a:t>er</a:t>
            </a:r>
            <a:r>
              <a:rPr lang="en-US" dirty="0" smtClean="0"/>
              <a:t> al</a:t>
            </a:r>
          </a:p>
          <a:p>
            <a:r>
              <a:rPr lang="en-US" dirty="0" err="1" smtClean="0"/>
              <a:t>Deze</a:t>
            </a:r>
            <a:r>
              <a:rPr lang="en-US" dirty="0" smtClean="0"/>
              <a:t> Ad is </a:t>
            </a:r>
            <a:r>
              <a:rPr lang="en-US" dirty="0" err="1" smtClean="0"/>
              <a:t>zeker</a:t>
            </a:r>
            <a:r>
              <a:rPr lang="en-US" dirty="0" smtClean="0"/>
              <a:t> van BX660X</a:t>
            </a:r>
          </a:p>
          <a:p>
            <a:r>
              <a:rPr lang="en-US" dirty="0" smtClean="0"/>
              <a:t>Wat is </a:t>
            </a:r>
            <a:r>
              <a:rPr lang="en-US" dirty="0" err="1" smtClean="0"/>
              <a:t>automatisch</a:t>
            </a:r>
            <a:r>
              <a:rPr lang="en-US" dirty="0" smtClean="0"/>
              <a:t> </a:t>
            </a:r>
            <a:r>
              <a:rPr lang="en-US" dirty="0" err="1" smtClean="0"/>
              <a:t>bandspreiding</a:t>
            </a:r>
            <a:r>
              <a:rPr lang="en-US" dirty="0" smtClean="0"/>
              <a:t>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58169"/>
            <a:ext cx="4605139" cy="657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7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056" y="1484784"/>
            <a:ext cx="5581225" cy="52199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Bandspreiding</a:t>
            </a:r>
            <a:r>
              <a:rPr lang="en-US" dirty="0" smtClean="0"/>
              <a:t> op KG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</p:spPr>
        <p:txBody>
          <a:bodyPr/>
          <a:lstStyle/>
          <a:p>
            <a:r>
              <a:rPr lang="en-US" dirty="0" smtClean="0"/>
              <a:t>3x KG, elk met 2 </a:t>
            </a:r>
            <a:r>
              <a:rPr lang="en-US" dirty="0" err="1" smtClean="0"/>
              <a:t>omroepbanden</a:t>
            </a:r>
            <a:endParaRPr lang="en-US" dirty="0" smtClean="0"/>
          </a:p>
          <a:p>
            <a:r>
              <a:rPr lang="en-US" dirty="0" err="1" smtClean="0"/>
              <a:t>Speciale</a:t>
            </a:r>
            <a:r>
              <a:rPr lang="en-US" dirty="0" smtClean="0"/>
              <a:t> KG </a:t>
            </a:r>
            <a:br>
              <a:rPr lang="en-US" dirty="0" smtClean="0"/>
            </a:br>
            <a:r>
              <a:rPr lang="en-US" dirty="0" err="1" smtClean="0"/>
              <a:t>varco</a:t>
            </a:r>
            <a:r>
              <a:rPr lang="nl-NL" dirty="0" smtClean="0"/>
              <a:t>, gespreid verloop</a:t>
            </a:r>
          </a:p>
          <a:p>
            <a:r>
              <a:rPr lang="en-US" dirty="0" err="1" smtClean="0"/>
              <a:t>Uitsparingen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zien</a:t>
            </a:r>
            <a:endParaRPr lang="nl-NL" dirty="0" smtClean="0"/>
          </a:p>
          <a:p>
            <a:r>
              <a:rPr lang="en-US" dirty="0" smtClean="0"/>
              <a:t>6-voudige C</a:t>
            </a:r>
          </a:p>
        </p:txBody>
      </p:sp>
    </p:spTree>
    <p:extLst>
      <p:ext uri="{BB962C8B-B14F-4D97-AF65-F5344CB8AC3E}">
        <p14:creationId xmlns:p14="http://schemas.microsoft.com/office/powerpoint/2010/main" val="37298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X: AC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op </a:t>
            </a:r>
            <a:r>
              <a:rPr lang="en-US" dirty="0" err="1" smtClean="0"/>
              <a:t>triller</a:t>
            </a:r>
            <a:r>
              <a:rPr lang="en-US" dirty="0" smtClean="0"/>
              <a:t> 7882C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Schema </a:t>
            </a:r>
            <a:r>
              <a:rPr lang="en-US" dirty="0" err="1" smtClean="0"/>
              <a:t>lijkt</a:t>
            </a:r>
            <a:r>
              <a:rPr lang="en-US" dirty="0" smtClean="0"/>
              <a:t> </a:t>
            </a:r>
            <a:r>
              <a:rPr lang="en-US" dirty="0" err="1" smtClean="0"/>
              <a:t>normaal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wisselstroom</a:t>
            </a:r>
            <a:endParaRPr lang="en-US" dirty="0" smtClean="0"/>
          </a:p>
          <a:p>
            <a:r>
              <a:rPr lang="en-US" dirty="0" smtClean="0"/>
              <a:t>Extra </a:t>
            </a:r>
            <a:r>
              <a:rPr lang="en-US" dirty="0" err="1" smtClean="0"/>
              <a:t>wikkeling</a:t>
            </a:r>
            <a:r>
              <a:rPr lang="en-US" dirty="0" smtClean="0"/>
              <a:t> op </a:t>
            </a:r>
            <a:r>
              <a:rPr lang="en-US" dirty="0" err="1" smtClean="0"/>
              <a:t>trafo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verliezen</a:t>
            </a:r>
            <a:endParaRPr lang="en-US" dirty="0" smtClean="0"/>
          </a:p>
          <a:p>
            <a:r>
              <a:rPr lang="en-US" dirty="0" err="1" smtClean="0"/>
              <a:t>Bedrading</a:t>
            </a:r>
            <a:r>
              <a:rPr lang="en-US" dirty="0" smtClean="0"/>
              <a:t> </a:t>
            </a:r>
            <a:r>
              <a:rPr lang="en-US" dirty="0" err="1" smtClean="0"/>
              <a:t>speciaal</a:t>
            </a:r>
            <a:r>
              <a:rPr lang="en-US" dirty="0" smtClean="0"/>
              <a:t> </a:t>
            </a:r>
            <a:r>
              <a:rPr lang="en-US" dirty="0" err="1" smtClean="0"/>
              <a:t>tegen</a:t>
            </a:r>
            <a:r>
              <a:rPr lang="en-US" dirty="0" smtClean="0"/>
              <a:t> </a:t>
            </a:r>
            <a:r>
              <a:rPr lang="en-US" dirty="0" err="1" smtClean="0"/>
              <a:t>netstoringen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Tril</a:t>
            </a:r>
            <a:r>
              <a:rPr lang="en-US" dirty="0" smtClean="0"/>
              <a:t> 76Hz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270647"/>
            <a:ext cx="5506690" cy="357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3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Meenemen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556792"/>
            <a:ext cx="3960440" cy="4525963"/>
          </a:xfrm>
        </p:spPr>
        <p:txBody>
          <a:bodyPr/>
          <a:lstStyle/>
          <a:p>
            <a:r>
              <a:rPr lang="en-US" dirty="0" err="1" smtClean="0"/>
              <a:t>Ph</a:t>
            </a:r>
            <a:r>
              <a:rPr lang="en-US" dirty="0" smtClean="0"/>
              <a:t> BX660X tuner</a:t>
            </a:r>
          </a:p>
          <a:p>
            <a:r>
              <a:rPr lang="en-US" dirty="0" err="1" smtClean="0"/>
              <a:t>Ph</a:t>
            </a:r>
            <a:r>
              <a:rPr lang="en-US" dirty="0" smtClean="0"/>
              <a:t> BX480A</a:t>
            </a:r>
          </a:p>
          <a:p>
            <a:r>
              <a:rPr lang="en-US" dirty="0" err="1" smtClean="0"/>
              <a:t>Ph</a:t>
            </a:r>
            <a:r>
              <a:rPr lang="en-US" dirty="0" smtClean="0"/>
              <a:t> BX505AV</a:t>
            </a:r>
          </a:p>
          <a:p>
            <a:r>
              <a:rPr lang="en-US" dirty="0" smtClean="0"/>
              <a:t>Schema BX480A</a:t>
            </a:r>
            <a:endParaRPr lang="nl-NL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4860032" y="1556792"/>
            <a:ext cx="39604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Docu</a:t>
            </a:r>
            <a:r>
              <a:rPr lang="en-US" dirty="0" smtClean="0"/>
              <a:t> </a:t>
            </a:r>
            <a:r>
              <a:rPr lang="en-US" dirty="0" err="1" smtClean="0"/>
              <a:t>trillers</a:t>
            </a:r>
            <a:endParaRPr lang="en-US" dirty="0" smtClean="0"/>
          </a:p>
          <a:p>
            <a:r>
              <a:rPr lang="en-US" dirty="0" smtClean="0"/>
              <a:t>D2130 op </a:t>
            </a:r>
            <a:r>
              <a:rPr lang="en-US" dirty="0" err="1" smtClean="0"/>
              <a:t>schakel</a:t>
            </a:r>
            <a:endParaRPr lang="en-US" dirty="0" smtClean="0"/>
          </a:p>
          <a:p>
            <a:r>
              <a:rPr lang="en-US" dirty="0" err="1" smtClean="0"/>
              <a:t>Ottozender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390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Waarom</a:t>
            </a:r>
            <a:r>
              <a:rPr lang="en-US" dirty="0" smtClean="0"/>
              <a:t> die </a:t>
            </a:r>
            <a:r>
              <a:rPr lang="en-US" dirty="0" err="1" smtClean="0"/>
              <a:t>belangstelling</a:t>
            </a:r>
            <a:r>
              <a:rPr lang="en-US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Begin </a:t>
            </a:r>
            <a:r>
              <a:rPr lang="en-US" dirty="0" err="1" smtClean="0"/>
              <a:t>jaren</a:t>
            </a:r>
            <a:r>
              <a:rPr lang="en-US" dirty="0" smtClean="0"/>
              <a:t> 40: </a:t>
            </a:r>
            <a:r>
              <a:rPr lang="en-US" dirty="0" err="1" smtClean="0"/>
              <a:t>veel</a:t>
            </a:r>
            <a:r>
              <a:rPr lang="en-US" dirty="0" smtClean="0"/>
              <a:t> </a:t>
            </a:r>
            <a:r>
              <a:rPr lang="en-US" dirty="0" err="1" smtClean="0"/>
              <a:t>internationale</a:t>
            </a:r>
            <a:r>
              <a:rPr lang="en-US" dirty="0" smtClean="0"/>
              <a:t> </a:t>
            </a:r>
            <a:r>
              <a:rPr lang="en-US" dirty="0" err="1" smtClean="0"/>
              <a:t>reizen</a:t>
            </a:r>
            <a:endParaRPr lang="en-US" dirty="0" smtClean="0"/>
          </a:p>
          <a:p>
            <a:r>
              <a:rPr lang="en-US" dirty="0" err="1" smtClean="0"/>
              <a:t>Techniek</a:t>
            </a:r>
            <a:r>
              <a:rPr lang="en-US" dirty="0" smtClean="0"/>
              <a:t>: ECH21</a:t>
            </a:r>
          </a:p>
          <a:p>
            <a:r>
              <a:rPr lang="en-US" dirty="0" err="1" smtClean="0"/>
              <a:t>Zonnevlekken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hoog</a:t>
            </a:r>
            <a:r>
              <a:rPr lang="en-US" dirty="0" smtClean="0"/>
              <a:t> 1947-49</a:t>
            </a:r>
          </a:p>
          <a:p>
            <a:r>
              <a:rPr lang="en-US" dirty="0" err="1" smtClean="0"/>
              <a:t>Toestellen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ExPatsEmigratie</a:t>
            </a:r>
            <a:endParaRPr lang="en-US" dirty="0" smtClean="0"/>
          </a:p>
          <a:p>
            <a:r>
              <a:rPr lang="en-US" dirty="0" err="1" smtClean="0"/>
              <a:t>Internationale</a:t>
            </a:r>
            <a:r>
              <a:rPr lang="en-US" dirty="0" smtClean="0"/>
              <a:t> </a:t>
            </a:r>
            <a:r>
              <a:rPr lang="en-US" dirty="0" err="1" smtClean="0"/>
              <a:t>Kortegolf-uitzendingen</a:t>
            </a:r>
            <a:r>
              <a:rPr lang="en-US" dirty="0" smtClean="0"/>
              <a:t> (later?)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564904"/>
            <a:ext cx="4975488" cy="174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74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 1950: </a:t>
            </a:r>
            <a:r>
              <a:rPr lang="en-US" dirty="0" err="1" smtClean="0"/>
              <a:t>mooie</a:t>
            </a:r>
            <a:r>
              <a:rPr lang="en-US" dirty="0" smtClean="0"/>
              <a:t> </a:t>
            </a:r>
            <a:r>
              <a:rPr lang="en-US" dirty="0" err="1" smtClean="0"/>
              <a:t>schalen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8983822"/>
              </p:ext>
            </p:extLst>
          </p:nvPr>
        </p:nvGraphicFramePr>
        <p:xfrm>
          <a:off x="899592" y="1556792"/>
          <a:ext cx="6552728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2448272"/>
                <a:gridCol w="338437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Kl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Continentaal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Tropen</a:t>
                      </a:r>
                      <a:endParaRPr lang="nl-N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BX480 A/U,</a:t>
                      </a:r>
                    </a:p>
                    <a:p>
                      <a:r>
                        <a:rPr lang="en-US" sz="2800" dirty="0" smtClean="0"/>
                        <a:t>BX490A, BX491U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BX485 A/AV/U/V</a:t>
                      </a:r>
                    </a:p>
                    <a:p>
                      <a:r>
                        <a:rPr lang="en-US" sz="2800" dirty="0" smtClean="0"/>
                        <a:t>BX494A, BX495 A/U</a:t>
                      </a:r>
                      <a:endParaRPr lang="nl-N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BX580A</a:t>
                      </a:r>
                    </a:p>
                    <a:p>
                      <a:r>
                        <a:rPr lang="en-US" sz="2800" dirty="0" smtClean="0"/>
                        <a:t>BX591A, BX594A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BX505 A/AV/U</a:t>
                      </a:r>
                      <a:endParaRPr lang="nl-N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BX660X</a:t>
                      </a:r>
                    </a:p>
                    <a:p>
                      <a:r>
                        <a:rPr lang="en-US" sz="2800" dirty="0" smtClean="0"/>
                        <a:t>BX680 A/U</a:t>
                      </a:r>
                    </a:p>
                    <a:p>
                      <a:r>
                        <a:rPr lang="en-US" sz="2800" dirty="0" smtClean="0"/>
                        <a:t>BX690A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BX665X</a:t>
                      </a:r>
                    </a:p>
                    <a:p>
                      <a:r>
                        <a:rPr lang="en-US" sz="2800" dirty="0" smtClean="0"/>
                        <a:t>BX685A/U</a:t>
                      </a:r>
                    </a:p>
                    <a:p>
                      <a:r>
                        <a:rPr lang="en-US" sz="2800" dirty="0" smtClean="0"/>
                        <a:t>BX695A,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BX697V</a:t>
                      </a:r>
                      <a:endParaRPr lang="nl-NL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366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Betekenis</a:t>
            </a:r>
            <a:r>
              <a:rPr lang="en-US" dirty="0" smtClean="0"/>
              <a:t> letters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r>
              <a:rPr lang="en-US" dirty="0" smtClean="0"/>
              <a:t>B is </a:t>
            </a:r>
            <a:r>
              <a:rPr lang="en-US" dirty="0" err="1" smtClean="0"/>
              <a:t>tafelradio</a:t>
            </a:r>
            <a:r>
              <a:rPr lang="en-US" dirty="0" smtClean="0"/>
              <a:t>, X is Made in Benelux</a:t>
            </a:r>
          </a:p>
          <a:p>
            <a:r>
              <a:rPr lang="en-US" dirty="0" smtClean="0"/>
              <a:t>1e </a:t>
            </a:r>
            <a:r>
              <a:rPr lang="en-US" dirty="0" err="1" smtClean="0"/>
              <a:t>cijfer</a:t>
            </a:r>
            <a:r>
              <a:rPr lang="en-US" dirty="0" smtClean="0"/>
              <a:t> </a:t>
            </a:r>
            <a:r>
              <a:rPr lang="en-US" dirty="0" err="1" smtClean="0"/>
              <a:t>prijsklasse</a:t>
            </a:r>
            <a:endParaRPr lang="en-US" dirty="0" smtClean="0"/>
          </a:p>
          <a:p>
            <a:pPr lvl="1"/>
            <a:r>
              <a:rPr lang="en-US" dirty="0" smtClean="0"/>
              <a:t>BX480A was f260</a:t>
            </a:r>
          </a:p>
          <a:p>
            <a:pPr lvl="1"/>
            <a:r>
              <a:rPr lang="en-US" dirty="0" smtClean="0"/>
              <a:t>BX580A was f345</a:t>
            </a:r>
          </a:p>
          <a:p>
            <a:pPr lvl="1"/>
            <a:r>
              <a:rPr lang="en-US" dirty="0" smtClean="0"/>
              <a:t>BX680A was f395</a:t>
            </a:r>
          </a:p>
          <a:p>
            <a:r>
              <a:rPr lang="en-US" dirty="0" smtClean="0"/>
              <a:t>2e </a:t>
            </a:r>
            <a:r>
              <a:rPr lang="en-US" dirty="0" err="1" smtClean="0"/>
              <a:t>cijfer</a:t>
            </a:r>
            <a:r>
              <a:rPr lang="en-US" dirty="0" smtClean="0"/>
              <a:t> </a:t>
            </a:r>
            <a:r>
              <a:rPr lang="en-US" dirty="0" err="1" smtClean="0"/>
              <a:t>modeljaar</a:t>
            </a:r>
            <a:r>
              <a:rPr lang="en-US" dirty="0" smtClean="0"/>
              <a:t> (1946, 48, 49, 50)</a:t>
            </a:r>
          </a:p>
          <a:p>
            <a:r>
              <a:rPr lang="en-US" dirty="0" smtClean="0"/>
              <a:t>3e </a:t>
            </a:r>
            <a:r>
              <a:rPr lang="en-US" dirty="0" err="1" smtClean="0"/>
              <a:t>cijfer</a:t>
            </a:r>
            <a:r>
              <a:rPr lang="en-US" dirty="0" smtClean="0"/>
              <a:t> </a:t>
            </a:r>
            <a:r>
              <a:rPr lang="en-US" dirty="0" err="1" smtClean="0"/>
              <a:t>hoog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Tropentoestel</a:t>
            </a:r>
            <a:endParaRPr lang="en-US" dirty="0" smtClean="0"/>
          </a:p>
          <a:p>
            <a:r>
              <a:rPr lang="en-US" dirty="0" err="1" smtClean="0"/>
              <a:t>Slotletter</a:t>
            </a:r>
            <a:r>
              <a:rPr lang="en-US" dirty="0" smtClean="0"/>
              <a:t>(s): </a:t>
            </a:r>
            <a:r>
              <a:rPr lang="en-US" dirty="0" err="1" smtClean="0"/>
              <a:t>Voeding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7032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Boomgrens</a:t>
            </a:r>
            <a:r>
              <a:rPr lang="en-US" dirty="0" smtClean="0"/>
              <a:t>, </a:t>
            </a:r>
            <a:r>
              <a:rPr lang="en-US" dirty="0" err="1" smtClean="0"/>
              <a:t>banden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buizen</a:t>
            </a:r>
            <a:endParaRPr lang="nl-NL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408774"/>
              </p:ext>
            </p:extLst>
          </p:nvPr>
        </p:nvGraphicFramePr>
        <p:xfrm>
          <a:off x="611560" y="1700808"/>
          <a:ext cx="7920881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077"/>
                <a:gridCol w="2713359"/>
                <a:gridCol w="2526231"/>
                <a:gridCol w="759093"/>
                <a:gridCol w="1080121"/>
              </a:tblGrid>
              <a:tr h="15279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Kl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Continentaal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Tropen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KG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Eind</a:t>
                      </a:r>
                      <a:endParaRPr lang="nl-N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BX480 A/U,</a:t>
                      </a:r>
                    </a:p>
                    <a:p>
                      <a:r>
                        <a:rPr lang="en-US" sz="2800" dirty="0" smtClean="0"/>
                        <a:t>BX490A, </a:t>
                      </a:r>
                      <a:br>
                        <a:rPr lang="en-US" sz="2800" dirty="0" smtClean="0"/>
                      </a:br>
                      <a:r>
                        <a:rPr lang="en-US" sz="2800" dirty="0" smtClean="0"/>
                        <a:t>BX491U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BX485 </a:t>
                      </a:r>
                      <a:r>
                        <a:rPr lang="en-US" sz="2400" dirty="0" smtClean="0"/>
                        <a:t>A/AV/U/V </a:t>
                      </a:r>
                      <a:r>
                        <a:rPr lang="en-US" sz="2800" dirty="0" smtClean="0"/>
                        <a:t>BX495 A/U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nl-N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BX580A</a:t>
                      </a:r>
                    </a:p>
                    <a:p>
                      <a:r>
                        <a:rPr lang="en-US" sz="2800" dirty="0" smtClean="0"/>
                        <a:t>BX591A, BX594A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BX505 A/AV/U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nl-N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6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BX660X</a:t>
                      </a:r>
                    </a:p>
                    <a:p>
                      <a:r>
                        <a:rPr lang="en-US" sz="2800" dirty="0" smtClean="0"/>
                        <a:t>BX680 A/U</a:t>
                      </a:r>
                    </a:p>
                    <a:p>
                      <a:r>
                        <a:rPr lang="en-US" sz="2800" dirty="0" smtClean="0"/>
                        <a:t>BX690A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BX665</a:t>
                      </a:r>
                    </a:p>
                    <a:p>
                      <a:r>
                        <a:rPr lang="en-US" sz="2800" dirty="0" smtClean="0"/>
                        <a:t>BX685A/U</a:t>
                      </a:r>
                    </a:p>
                    <a:p>
                      <a:r>
                        <a:rPr lang="en-US" sz="2800" dirty="0" smtClean="0"/>
                        <a:t>BX695A,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BX697V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nl-NL" sz="28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Rechte verbindingslijn 3"/>
          <p:cNvCxnSpPr/>
          <p:nvPr/>
        </p:nvCxnSpPr>
        <p:spPr>
          <a:xfrm>
            <a:off x="683568" y="2996952"/>
            <a:ext cx="7344816" cy="223224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/>
          <p:cNvSpPr txBox="1"/>
          <p:nvPr/>
        </p:nvSpPr>
        <p:spPr>
          <a:xfrm rot="1018837">
            <a:off x="5532497" y="4672631"/>
            <a:ext cx="1207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Hout</a:t>
            </a:r>
            <a:endParaRPr lang="nl-NL" sz="3200" dirty="0">
              <a:solidFill>
                <a:srgbClr val="FF000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 rot="1018837">
            <a:off x="2668647" y="2689703"/>
            <a:ext cx="20382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Vierde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3200" dirty="0" err="1" smtClean="0">
                <a:solidFill>
                  <a:srgbClr val="FF0000"/>
                </a:solidFill>
              </a:rPr>
              <a:t>koninkrijk</a:t>
            </a:r>
            <a:endParaRPr lang="nl-NL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063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Kenmerken</a:t>
            </a:r>
            <a:r>
              <a:rPr lang="en-US" dirty="0" smtClean="0"/>
              <a:t> </a:t>
            </a:r>
            <a:r>
              <a:rPr lang="en-US" dirty="0" err="1" smtClean="0"/>
              <a:t>Tropentoestel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Tropenband</a:t>
            </a:r>
            <a:r>
              <a:rPr lang="en-US" dirty="0" smtClean="0"/>
              <a:t> (120m, 90m, 75m, 60m)</a:t>
            </a:r>
          </a:p>
          <a:p>
            <a:r>
              <a:rPr lang="en-US" dirty="0" err="1" smtClean="0"/>
              <a:t>Geen</a:t>
            </a:r>
            <a:r>
              <a:rPr lang="en-US" dirty="0" smtClean="0"/>
              <a:t> Lange Golf</a:t>
            </a:r>
          </a:p>
          <a:p>
            <a:r>
              <a:rPr lang="en-US" dirty="0" err="1" smtClean="0"/>
              <a:t>Voeding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r>
              <a:rPr lang="en-US" dirty="0" smtClean="0"/>
              <a:t> </a:t>
            </a:r>
            <a:r>
              <a:rPr lang="en-US" dirty="0" err="1" smtClean="0"/>
              <a:t>accu</a:t>
            </a:r>
            <a:r>
              <a:rPr lang="en-US" dirty="0" smtClean="0"/>
              <a:t> (V)</a:t>
            </a:r>
          </a:p>
          <a:p>
            <a:r>
              <a:rPr lang="en-US" dirty="0" err="1" smtClean="0"/>
              <a:t>Netspanning</a:t>
            </a:r>
            <a:r>
              <a:rPr lang="en-US" dirty="0" smtClean="0"/>
              <a:t> </a:t>
            </a:r>
            <a:r>
              <a:rPr lang="en-US" dirty="0" err="1" smtClean="0"/>
              <a:t>o.a</a:t>
            </a:r>
            <a:r>
              <a:rPr lang="en-US" dirty="0" smtClean="0"/>
              <a:t>. 90V</a:t>
            </a:r>
          </a:p>
          <a:p>
            <a:r>
              <a:rPr lang="en-US" dirty="0" err="1" smtClean="0"/>
              <a:t>Vochtbestendige</a:t>
            </a:r>
            <a:r>
              <a:rPr lang="en-US" dirty="0" smtClean="0"/>
              <a:t> </a:t>
            </a:r>
            <a:r>
              <a:rPr lang="en-US" dirty="0" err="1" smtClean="0"/>
              <a:t>onderdelen</a:t>
            </a:r>
            <a:r>
              <a:rPr lang="en-US" dirty="0" smtClean="0"/>
              <a:t> (</a:t>
            </a:r>
            <a:r>
              <a:rPr lang="en-US" dirty="0" err="1" smtClean="0"/>
              <a:t>Tropicalised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err="1" smtClean="0"/>
              <a:t>Derde</a:t>
            </a:r>
            <a:r>
              <a:rPr lang="en-US" dirty="0" smtClean="0"/>
              <a:t> </a:t>
            </a:r>
            <a:r>
              <a:rPr lang="en-US" dirty="0" err="1" smtClean="0"/>
              <a:t>cijfer</a:t>
            </a:r>
            <a:r>
              <a:rPr lang="en-US" dirty="0" smtClean="0"/>
              <a:t> 5 (</a:t>
            </a:r>
            <a:r>
              <a:rPr lang="en-US" dirty="0" err="1" smtClean="0"/>
              <a:t>soms</a:t>
            </a:r>
            <a:r>
              <a:rPr lang="en-US" dirty="0" smtClean="0"/>
              <a:t> 4, 6, 7)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0054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Tropenband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en-US" dirty="0" smtClean="0"/>
              <a:t>Ander </a:t>
            </a:r>
            <a:r>
              <a:rPr lang="en-US" dirty="0" err="1" smtClean="0"/>
              <a:t>gebruik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LG/MG of KG</a:t>
            </a:r>
          </a:p>
          <a:p>
            <a:r>
              <a:rPr lang="en-US" dirty="0" smtClean="0"/>
              <a:t>LG/MG: </a:t>
            </a:r>
            <a:r>
              <a:rPr lang="en-US" dirty="0" err="1" smtClean="0"/>
              <a:t>Regionale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nationale</a:t>
            </a:r>
            <a:r>
              <a:rPr lang="en-US" dirty="0" smtClean="0"/>
              <a:t> </a:t>
            </a:r>
            <a:r>
              <a:rPr lang="en-US" dirty="0" err="1" smtClean="0"/>
              <a:t>omroep</a:t>
            </a:r>
            <a:endParaRPr lang="en-US" dirty="0" smtClean="0"/>
          </a:p>
          <a:p>
            <a:r>
              <a:rPr lang="en-US" dirty="0" smtClean="0"/>
              <a:t>KG: </a:t>
            </a:r>
            <a:r>
              <a:rPr lang="en-US" dirty="0" err="1" smtClean="0"/>
              <a:t>Internationale</a:t>
            </a:r>
            <a:r>
              <a:rPr lang="en-US" dirty="0" smtClean="0"/>
              <a:t> </a:t>
            </a:r>
            <a:r>
              <a:rPr lang="en-US" dirty="0" err="1" smtClean="0"/>
              <a:t>informatie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TB: </a:t>
            </a:r>
            <a:r>
              <a:rPr lang="en-US" dirty="0" err="1" smtClean="0"/>
              <a:t>Nationale</a:t>
            </a:r>
            <a:r>
              <a:rPr lang="en-US" dirty="0" smtClean="0"/>
              <a:t> </a:t>
            </a:r>
            <a:r>
              <a:rPr lang="en-US" dirty="0" err="1" smtClean="0"/>
              <a:t>omroep</a:t>
            </a:r>
            <a:r>
              <a:rPr lang="en-US" dirty="0" smtClean="0"/>
              <a:t> in </a:t>
            </a:r>
            <a:r>
              <a:rPr lang="en-US" dirty="0" err="1" smtClean="0"/>
              <a:t>tropenlanden</a:t>
            </a:r>
            <a:endParaRPr lang="en-US" dirty="0" smtClean="0"/>
          </a:p>
          <a:p>
            <a:pPr lvl="1"/>
            <a:r>
              <a:rPr lang="en-US" dirty="0" err="1" smtClean="0"/>
              <a:t>Bereik</a:t>
            </a:r>
            <a:r>
              <a:rPr lang="en-US" dirty="0" smtClean="0"/>
              <a:t> </a:t>
            </a:r>
            <a:r>
              <a:rPr lang="en-US" dirty="0" smtClean="0"/>
              <a:t>1000-3000km (Grote </a:t>
            </a:r>
            <a:r>
              <a:rPr lang="en-US" dirty="0" err="1" smtClean="0"/>
              <a:t>landen</a:t>
            </a:r>
            <a:r>
              <a:rPr lang="en-US" dirty="0" smtClean="0"/>
              <a:t>!)</a:t>
            </a:r>
            <a:endParaRPr lang="en-US" dirty="0" smtClean="0"/>
          </a:p>
          <a:p>
            <a:pPr lvl="1"/>
            <a:r>
              <a:rPr lang="en-US" dirty="0" err="1" smtClean="0"/>
              <a:t>Zenders</a:t>
            </a:r>
            <a:r>
              <a:rPr lang="en-US" dirty="0" smtClean="0"/>
              <a:t> </a:t>
            </a:r>
            <a:r>
              <a:rPr lang="en-US" dirty="0" err="1" smtClean="0"/>
              <a:t>zelden</a:t>
            </a:r>
            <a:r>
              <a:rPr lang="en-US" dirty="0" smtClean="0"/>
              <a:t> in Nederland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horen</a:t>
            </a:r>
            <a:endParaRPr lang="en-US" dirty="0" smtClean="0"/>
          </a:p>
          <a:p>
            <a:r>
              <a:rPr lang="en-US" dirty="0" smtClean="0"/>
              <a:t>Philips TB (</a:t>
            </a:r>
            <a:r>
              <a:rPr lang="en-US" dirty="0" err="1" smtClean="0"/>
              <a:t>VisserijGolf</a:t>
            </a:r>
            <a:r>
              <a:rPr lang="en-US" dirty="0" smtClean="0"/>
              <a:t>): </a:t>
            </a:r>
            <a:r>
              <a:rPr lang="en-US" dirty="0" err="1" smtClean="0"/>
              <a:t>v.a.</a:t>
            </a:r>
            <a:r>
              <a:rPr lang="en-US" dirty="0" smtClean="0"/>
              <a:t> 2000kHz/150m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526456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654</Words>
  <Application>Microsoft Office PowerPoint</Application>
  <PresentationFormat>Diavoorstelling (4:3)</PresentationFormat>
  <Paragraphs>213</Paragraphs>
  <Slides>35</Slides>
  <Notes>0</Notes>
  <HiddenSlides>0</HiddenSlides>
  <MMClips>5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36" baseType="lpstr">
      <vt:lpstr>Kantoorthema</vt:lpstr>
      <vt:lpstr>Philips Kortegolf-toestellen (tot 1950)</vt:lpstr>
      <vt:lpstr>Inhoud van de lezing</vt:lpstr>
      <vt:lpstr>1. Die late jaren 40</vt:lpstr>
      <vt:lpstr>Waarom die belangstelling?</vt:lpstr>
      <vt:lpstr>Tot 1950: mooie schalen</vt:lpstr>
      <vt:lpstr>Betekenis letters</vt:lpstr>
      <vt:lpstr>Boomgrens, banden en buizen</vt:lpstr>
      <vt:lpstr>Kenmerken Tropentoestel</vt:lpstr>
      <vt:lpstr>Tropenband</vt:lpstr>
      <vt:lpstr>2. Losse weetjes</vt:lpstr>
      <vt:lpstr>BX591A en BX594A</vt:lpstr>
      <vt:lpstr>4- en 5-typen: Multischaal</vt:lpstr>
      <vt:lpstr>Golflengte-lineaire Schaal</vt:lpstr>
      <vt:lpstr>6-typen: Glazenwasserschaal</vt:lpstr>
      <vt:lpstr>Internationaal</vt:lpstr>
      <vt:lpstr>KG Dekking: volledig</vt:lpstr>
      <vt:lpstr>3. Repareren</vt:lpstr>
      <vt:lpstr>B- en de motorboot</vt:lpstr>
      <vt:lpstr>4. Toestellen</vt:lpstr>
      <vt:lpstr>BX480A</vt:lpstr>
      <vt:lpstr>Binnenin: 3 verschillen met origineel</vt:lpstr>
      <vt:lpstr>Ruil voor schilderij</vt:lpstr>
      <vt:lpstr>BX505AV, zie je weinig!</vt:lpstr>
      <vt:lpstr>PowerPoint-presentatie</vt:lpstr>
      <vt:lpstr>Nederlands Korea Detachement</vt:lpstr>
      <vt:lpstr>Advertentie: Ook scheepvaart</vt:lpstr>
      <vt:lpstr>Scheepsaccu: 12V</vt:lpstr>
      <vt:lpstr>Tropenband in Nederland</vt:lpstr>
      <vt:lpstr>Tropenbanden?</vt:lpstr>
      <vt:lpstr>BX660X</vt:lpstr>
      <vt:lpstr>Gebruik in Tropen?</vt:lpstr>
      <vt:lpstr>Ad van BX665X?</vt:lpstr>
      <vt:lpstr>Bandspreiding op KG</vt:lpstr>
      <vt:lpstr>X: AC en kan op triller 7882C</vt:lpstr>
      <vt:lpstr>Meenemen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Philips Kortegolf-toestellen (tot 1950)</dc:title>
  <dc:creator>Gerard</dc:creator>
  <cp:lastModifiedBy>Gerard</cp:lastModifiedBy>
  <cp:revision>32</cp:revision>
  <dcterms:created xsi:type="dcterms:W3CDTF">2019-02-14T18:03:39Z</dcterms:created>
  <dcterms:modified xsi:type="dcterms:W3CDTF">2019-04-08T11:13:23Z</dcterms:modified>
</cp:coreProperties>
</file>