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8" r:id="rId3"/>
    <p:sldId id="327" r:id="rId4"/>
    <p:sldId id="357" r:id="rId5"/>
    <p:sldId id="353" r:id="rId6"/>
    <p:sldId id="358" r:id="rId7"/>
    <p:sldId id="355" r:id="rId8"/>
    <p:sldId id="328" r:id="rId9"/>
    <p:sldId id="333" r:id="rId10"/>
    <p:sldId id="361" r:id="rId11"/>
    <p:sldId id="334" r:id="rId12"/>
    <p:sldId id="352" r:id="rId13"/>
    <p:sldId id="360" r:id="rId14"/>
    <p:sldId id="332" r:id="rId15"/>
    <p:sldId id="338" r:id="rId16"/>
    <p:sldId id="343" r:id="rId17"/>
    <p:sldId id="339" r:id="rId18"/>
    <p:sldId id="356" r:id="rId19"/>
    <p:sldId id="329" r:id="rId20"/>
    <p:sldId id="335" r:id="rId21"/>
    <p:sldId id="336" r:id="rId22"/>
    <p:sldId id="337" r:id="rId23"/>
    <p:sldId id="340" r:id="rId24"/>
    <p:sldId id="341" r:id="rId25"/>
    <p:sldId id="354" r:id="rId26"/>
    <p:sldId id="330" r:id="rId27"/>
    <p:sldId id="359" r:id="rId28"/>
    <p:sldId id="344" r:id="rId29"/>
    <p:sldId id="345" r:id="rId30"/>
    <p:sldId id="346" r:id="rId31"/>
    <p:sldId id="347" r:id="rId32"/>
    <p:sldId id="348" r:id="rId33"/>
    <p:sldId id="350" r:id="rId34"/>
    <p:sldId id="349" r:id="rId35"/>
    <p:sldId id="326" r:id="rId36"/>
    <p:sldId id="351" r:id="rId37"/>
    <p:sldId id="362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68" d="100"/>
          <a:sy n="68" d="100"/>
        </p:scale>
        <p:origin x="9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9-2-2022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9-2-2022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9-2-2022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9-2-2022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9-2-2022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9-2-2022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9-2-2022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9-2-2022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9-2-2022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9-2-2022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9-2-2022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9-2-2022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9-2-2022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nos.nl/artikel/2411263-tijdelijke-gelderse-radiozender-verstoorde-radioverkeer-schipho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os.nl/artikel/2099943-zendpiraat-slaat-controleur" TargetMode="External"/><Relationship Id="rId2" Type="http://schemas.openxmlformats.org/officeDocument/2006/relationships/hyperlink" Target="https://www.rtvoost.nl/nieuws/305794/Agentschap-Telecom-luidt-noodklok-over-verharding-onder-etherpirat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hyperlink" Target="https://nos.nl/artikel/2177108-harde-kern-radiopiraten-bedreigt-inspecti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pa2e.nl/jackdonio/radiomorningstar/luister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Scanner_(radio)" TargetMode="External"/><Relationship Id="rId2" Type="http://schemas.openxmlformats.org/officeDocument/2006/relationships/hyperlink" Target="https://www.am-forum.nl/search.php?keywords=26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radioaugust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Piratenzende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piepzender.nl/index.ph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ort-wave.info/index.php?station=Myster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rpsklanken.online/2021/03/05/piratenmuziek-op-nominatie-immaterieel-cultureel-erfgoe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aagseradio.n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etherpiraten.com/geschiedenis/nletherpiraterij/1938-194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4608512" cy="1470025"/>
          </a:xfrm>
        </p:spPr>
        <p:txBody>
          <a:bodyPr/>
          <a:lstStyle/>
          <a:p>
            <a:r>
              <a:rPr lang="nl-NL" dirty="0"/>
              <a:t>Piratenzenders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4608512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9 </a:t>
            </a:r>
            <a:r>
              <a:rPr lang="en-US" dirty="0" err="1"/>
              <a:t>februari</a:t>
            </a:r>
            <a:r>
              <a:rPr lang="en-US" dirty="0"/>
              <a:t> 2022 </a:t>
            </a:r>
          </a:p>
          <a:p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B503CCF-8951-4E35-BCB5-9E2182736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4" y="997981"/>
            <a:ext cx="3903703" cy="52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4C74DEDD-7243-4297-B34A-B0060B095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20" y="856303"/>
            <a:ext cx="3733800" cy="5753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27DB71-7EA8-4E9E-90AE-8D5C4C06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Piraten Henkie (Jaren 60)</a:t>
            </a:r>
          </a:p>
        </p:txBody>
      </p:sp>
      <p:pic>
        <p:nvPicPr>
          <p:cNvPr id="6" name="Tijdelijke aanduiding voor inhoud 5" descr="Afbeelding met buiten, auto, gebouw, weg&#10;&#10;Automatisch gegenereerde beschrijving">
            <a:extLst>
              <a:ext uri="{FF2B5EF4-FFF2-40B4-BE49-F238E27FC236}">
                <a16:creationId xmlns:a16="http://schemas.microsoft.com/office/drawing/2014/main" id="{5AC074C6-F595-4360-8FA7-778C074DC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40" y="4149080"/>
            <a:ext cx="3760811" cy="2572395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1C9459-82F5-44E4-A099-D622A27B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10" name="Afbeelding 9" descr="Afbeelding met meter&#10;&#10;Automatisch gegenereerde beschrijving">
            <a:extLst>
              <a:ext uri="{FF2B5EF4-FFF2-40B4-BE49-F238E27FC236}">
                <a16:creationId xmlns:a16="http://schemas.microsoft.com/office/drawing/2014/main" id="{A41D08A0-DD63-4B9A-ACA0-0AB6F4FFE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7725"/>
            <a:ext cx="5258998" cy="269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0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CE889-FC38-408D-BACE-58FBB38B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Piratenmuziek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3447E8-78E2-4D9B-B4B8-D88CAF9BB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4690864" cy="5121276"/>
          </a:xfrm>
        </p:spPr>
        <p:txBody>
          <a:bodyPr>
            <a:normAutofit/>
          </a:bodyPr>
          <a:lstStyle/>
          <a:p>
            <a:r>
              <a:rPr lang="nl-NL" dirty="0"/>
              <a:t>Polder-Country</a:t>
            </a:r>
          </a:p>
          <a:p>
            <a:r>
              <a:rPr lang="nl-NL" dirty="0"/>
              <a:t>Nederlands, Duits, Polka</a:t>
            </a:r>
          </a:p>
          <a:p>
            <a:r>
              <a:rPr lang="nl-NL" dirty="0"/>
              <a:t>Onderwerpen: </a:t>
            </a:r>
          </a:p>
          <a:p>
            <a:pPr lvl="1"/>
            <a:r>
              <a:rPr lang="nl-NL" dirty="0"/>
              <a:t>Liefde</a:t>
            </a:r>
          </a:p>
          <a:p>
            <a:pPr lvl="1"/>
            <a:r>
              <a:rPr lang="nl-NL" dirty="0"/>
              <a:t>Soldaten</a:t>
            </a:r>
          </a:p>
          <a:p>
            <a:pPr lvl="1"/>
            <a:r>
              <a:rPr lang="nl-NL" dirty="0"/>
              <a:t>Zenden</a:t>
            </a:r>
          </a:p>
          <a:p>
            <a:pPr lvl="1"/>
            <a:r>
              <a:rPr lang="nl-NL" dirty="0"/>
              <a:t>Truckers</a:t>
            </a:r>
          </a:p>
          <a:p>
            <a:r>
              <a:rPr lang="nl-NL" dirty="0"/>
              <a:t>Gesproken tekst, </a:t>
            </a:r>
            <a:br>
              <a:rPr lang="nl-NL" dirty="0"/>
            </a:br>
            <a:r>
              <a:rPr lang="nl-NL" dirty="0"/>
              <a:t>“dat was ik”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4DA705-335E-446E-B1FA-3342F963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D1D41A6-00F0-4C92-B0A9-E60631410271}"/>
              </a:ext>
            </a:extLst>
          </p:cNvPr>
          <p:cNvSpPr txBox="1">
            <a:spLocks/>
          </p:cNvSpPr>
          <p:nvPr/>
        </p:nvSpPr>
        <p:spPr>
          <a:xfrm>
            <a:off x="5580112" y="1600199"/>
            <a:ext cx="32403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Driekwartsmaat</a:t>
            </a:r>
          </a:p>
          <a:p>
            <a:pPr marL="0" indent="0">
              <a:buNone/>
            </a:pPr>
            <a:r>
              <a:rPr lang="nl-NL" dirty="0"/>
              <a:t>Henk Wijngaard</a:t>
            </a:r>
          </a:p>
        </p:txBody>
      </p:sp>
      <p:pic>
        <p:nvPicPr>
          <p:cNvPr id="7" name="Afbeelding 6" descr="Afbeelding met lucht, buiten, weg, vrachtwagen&#10;&#10;Automatisch gegenereerde beschrijving">
            <a:extLst>
              <a:ext uri="{FF2B5EF4-FFF2-40B4-BE49-F238E27FC236}">
                <a16:creationId xmlns:a16="http://schemas.microsoft.com/office/drawing/2014/main" id="{DBB75F78-E623-4DF1-8323-27643F152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24004"/>
            <a:ext cx="5216128" cy="32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0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70353-F9ED-44F7-87A4-4FC5709B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Plattelandscultuur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297923-B957-44C2-971B-33507E610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Samenzijn, dorpsidentiteit</a:t>
            </a:r>
          </a:p>
          <a:p>
            <a:r>
              <a:rPr lang="nl-NL"/>
              <a:t>Groeten doen</a:t>
            </a:r>
            <a:endParaRPr lang="nl-NL" dirty="0"/>
          </a:p>
          <a:p>
            <a:endParaRPr lang="nl-NL" dirty="0"/>
          </a:p>
          <a:p>
            <a:r>
              <a:rPr lang="nl-NL" dirty="0"/>
              <a:t>Hele dorp weet van piraterij</a:t>
            </a:r>
          </a:p>
          <a:p>
            <a:r>
              <a:rPr lang="nl-NL" dirty="0"/>
              <a:t>Hele dorp betaalt mee aan boete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48AE85-9CEB-48EE-A0F6-35154889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04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FF960-8E90-4994-A484-FDFCB743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94122"/>
          </a:xfrm>
        </p:spPr>
        <p:txBody>
          <a:bodyPr/>
          <a:lstStyle/>
          <a:p>
            <a:r>
              <a:rPr lang="nl-NL" dirty="0"/>
              <a:t>Zendster Oleander (1979 - ??)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48EBD6-1D30-4020-AC1E-CE313DA2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5164683"/>
          </a:xfrm>
        </p:spPr>
        <p:txBody>
          <a:bodyPr/>
          <a:lstStyle/>
          <a:p>
            <a:r>
              <a:rPr lang="nl-NL" dirty="0" err="1"/>
              <a:t>Derkje</a:t>
            </a:r>
            <a:r>
              <a:rPr lang="nl-NL" dirty="0"/>
              <a:t> Menkhorst</a:t>
            </a:r>
          </a:p>
          <a:p>
            <a:r>
              <a:rPr lang="nl-NL" dirty="0"/>
              <a:t>Iets om handen</a:t>
            </a:r>
          </a:p>
          <a:p>
            <a:r>
              <a:rPr lang="nl-NL" dirty="0"/>
              <a:t>Studio in keuken</a:t>
            </a:r>
          </a:p>
          <a:p>
            <a:r>
              <a:rPr lang="nl-NL" dirty="0"/>
              <a:t>Schapen los</a:t>
            </a:r>
          </a:p>
          <a:p>
            <a:r>
              <a:rPr lang="nl-NL" dirty="0"/>
              <a:t>Politie-inval:</a:t>
            </a:r>
            <a:br>
              <a:rPr lang="nl-NL" dirty="0"/>
            </a:br>
            <a:r>
              <a:rPr lang="nl-NL" dirty="0"/>
              <a:t>Zender in </a:t>
            </a:r>
            <a:br>
              <a:rPr lang="nl-NL" dirty="0"/>
            </a:br>
            <a:r>
              <a:rPr lang="nl-NL" dirty="0"/>
              <a:t>brievenbus</a:t>
            </a:r>
          </a:p>
          <a:p>
            <a:r>
              <a:rPr lang="nl-NL" dirty="0"/>
              <a:t>Naam: Zeep</a:t>
            </a:r>
          </a:p>
          <a:p>
            <a:r>
              <a:rPr lang="nl-NL" dirty="0"/>
              <a:t>Sticker:                                            met adres!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12FF0B-8523-42BB-8D99-F55380FA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8" name="Afbeelding 7" descr="Afbeelding met binnen, muur, persoon, tafel&#10;&#10;Automatisch gegenereerde beschrijving">
            <a:extLst>
              <a:ext uri="{FF2B5EF4-FFF2-40B4-BE49-F238E27FC236}">
                <a16:creationId xmlns:a16="http://schemas.microsoft.com/office/drawing/2014/main" id="{001128E8-6026-446A-9CA4-5437C6B14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27" y="1618208"/>
            <a:ext cx="4893473" cy="40430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C6E2481-D5AD-4CE5-9F40-87C4F289F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08" y="3990056"/>
            <a:ext cx="2602983" cy="25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6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3C10D-DDDC-4DEA-8F6A-22C6165C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De gebruikte zenders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F8E8B7-AC98-4A6D-A221-CFEB19CD8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Start: Babyfoon over FM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08C4FB-2BF9-48DB-88B2-FCD0D950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E0D8691B-EDE8-4A71-A21B-96371587D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62764"/>
            <a:ext cx="5627464" cy="422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0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DCF3B-36E3-4CC2-872F-CA30E351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Buizenzenders (MG)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4E2543-E8C8-4156-8D88-7E027684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nl-NL" dirty="0"/>
              <a:t>Radio OHIO (1975-85)</a:t>
            </a:r>
          </a:p>
          <a:p>
            <a:r>
              <a:rPr lang="nl-NL" dirty="0"/>
              <a:t>Jan Greven, Halle</a:t>
            </a:r>
          </a:p>
          <a:p>
            <a:r>
              <a:rPr lang="nl-NL" dirty="0"/>
              <a:t>Draai vanaf </a:t>
            </a:r>
            <a:br>
              <a:rPr lang="nl-NL" dirty="0"/>
            </a:br>
            <a:r>
              <a:rPr lang="nl-NL" dirty="0"/>
              <a:t>radiomeubel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2DBC8A-10F2-4721-87BF-1035125A4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A61C9111-2418-4154-AC15-1CEEAE67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76525"/>
            <a:ext cx="5486400" cy="40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7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BE2F4-C80C-4D07-9426-C7362CC0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Radio </a:t>
            </a:r>
            <a:r>
              <a:rPr lang="nl-NL" dirty="0" err="1"/>
              <a:t>Ariande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FBBCB7-4A94-45D4-BD4E-DED6151AD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Hugo Heideman, Zelhem</a:t>
            </a:r>
          </a:p>
          <a:p>
            <a:r>
              <a:rPr lang="nl-NL" dirty="0"/>
              <a:t>1983-90</a:t>
            </a:r>
          </a:p>
          <a:p>
            <a:r>
              <a:rPr lang="nl-NL" dirty="0"/>
              <a:t>FM 10W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79B039-0500-4876-B7E4-07B8494C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 descr="Afbeelding met elektronica, projector, bedieningspaneel&#10;&#10;Automatisch gegenereerde beschrijving">
            <a:extLst>
              <a:ext uri="{FF2B5EF4-FFF2-40B4-BE49-F238E27FC236}">
                <a16:creationId xmlns:a16="http://schemas.microsoft.com/office/drawing/2014/main" id="{4C4871C0-4F2E-4B39-9BC8-5BDE05549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49500"/>
            <a:ext cx="6273800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48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59499-1E73-483E-A0D7-F22BA6C2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Professionele FM zenders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9105A4-CF9D-40C6-9E73-5B6891F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Las Palmas (1978-83)</a:t>
            </a:r>
          </a:p>
          <a:p>
            <a:r>
              <a:rPr lang="nl-NL" dirty="0"/>
              <a:t>Begon met 807 op MG</a:t>
            </a:r>
          </a:p>
          <a:p>
            <a:r>
              <a:rPr lang="nl-NL" dirty="0"/>
              <a:t>FM 102.5, 40W uit Doetinchem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894D28-2BB5-419E-9F17-869F1BAF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 descr="Afbeelding met elektronica, camera&#10;&#10;Automatisch gegenereerde beschrijving">
            <a:extLst>
              <a:ext uri="{FF2B5EF4-FFF2-40B4-BE49-F238E27FC236}">
                <a16:creationId xmlns:a16="http://schemas.microsoft.com/office/drawing/2014/main" id="{3F1D33C6-0726-48B5-8F52-EEDD051F9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4" y="3442289"/>
            <a:ext cx="4176464" cy="31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31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F165A-15AB-4705-91CC-6DEF6BBB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naar Marktplaats / AM-forum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BAD474-A70F-4760-AE0B-97E78F4B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127" y="1628800"/>
            <a:ext cx="2985087" cy="452596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FM zender</a:t>
            </a:r>
          </a:p>
          <a:p>
            <a:r>
              <a:rPr lang="nl-NL" dirty="0"/>
              <a:t>PLL, 150W</a:t>
            </a:r>
          </a:p>
          <a:p>
            <a:r>
              <a:rPr lang="nl-NL" dirty="0"/>
              <a:t>Stereo en RDS modules erbij</a:t>
            </a:r>
          </a:p>
          <a:p>
            <a:r>
              <a:rPr lang="nl-NL" dirty="0"/>
              <a:t>Ca. 700€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Illegaal!!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Dus niet doen!!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B8F0BC-2C4E-4A94-951B-503344CD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 descr="Afbeelding met tekst, binnen, apparaat&#10;&#10;Automatisch gegenereerde beschrijving">
            <a:extLst>
              <a:ext uri="{FF2B5EF4-FFF2-40B4-BE49-F238E27FC236}">
                <a16:creationId xmlns:a16="http://schemas.microsoft.com/office/drawing/2014/main" id="{6DC8C7E2-F65D-440F-A2D8-04073857D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59696"/>
            <a:ext cx="5351591" cy="400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71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82EEB-7044-4E29-99E4-CF34E327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Waarom is het verboden?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555A69-C204-4036-87FC-37D5AD5D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Macht van “Hilversum” en “Den Haag”</a:t>
            </a:r>
          </a:p>
          <a:p>
            <a:r>
              <a:rPr lang="nl-NL" dirty="0"/>
              <a:t>Storing Radioverkeer</a:t>
            </a:r>
          </a:p>
          <a:p>
            <a:r>
              <a:rPr lang="nl-NL" dirty="0"/>
              <a:t>Gevaarlijke aansluiting, milieuschade</a:t>
            </a:r>
          </a:p>
          <a:p>
            <a:r>
              <a:rPr lang="nl-NL" dirty="0"/>
              <a:t>Economische delicten:</a:t>
            </a:r>
          </a:p>
          <a:p>
            <a:pPr lvl="1"/>
            <a:r>
              <a:rPr lang="nl-NL" dirty="0"/>
              <a:t>Illegale reclame-inkomsten</a:t>
            </a:r>
          </a:p>
          <a:p>
            <a:pPr lvl="1"/>
            <a:r>
              <a:rPr lang="nl-NL" dirty="0"/>
              <a:t>Auteursrechtschending</a:t>
            </a:r>
          </a:p>
          <a:p>
            <a:pPr lvl="1"/>
            <a:r>
              <a:rPr lang="nl-NL" dirty="0"/>
              <a:t>Aftappen van stroom</a:t>
            </a:r>
          </a:p>
          <a:p>
            <a:pPr lvl="1"/>
            <a:r>
              <a:rPr lang="nl-NL" dirty="0"/>
              <a:t>Illegaal gokken (Bingo, Loterij)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7A679B-5D93-4924-972E-535FD3C2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43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Geschiedenis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soorten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Waarom</a:t>
            </a:r>
            <a:r>
              <a:rPr lang="en-US" dirty="0"/>
              <a:t>?  Wat is er </a:t>
            </a:r>
            <a:r>
              <a:rPr lang="en-US" dirty="0" err="1"/>
              <a:t>leuk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</a:t>
            </a:r>
            <a:r>
              <a:rPr lang="en-US" dirty="0" err="1"/>
              <a:t>Zenders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Waarom</a:t>
            </a:r>
            <a:r>
              <a:rPr lang="en-US" dirty="0"/>
              <a:t> is het </a:t>
            </a:r>
            <a:r>
              <a:rPr lang="en-US" dirty="0" err="1"/>
              <a:t>verboden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Piraten </a:t>
            </a:r>
            <a:r>
              <a:rPr lang="en-US" dirty="0" err="1"/>
              <a:t>ontvangen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Bronnen</a:t>
            </a:r>
            <a:r>
              <a:rPr lang="en-US" dirty="0"/>
              <a:t>: </a:t>
            </a:r>
            <a:r>
              <a:rPr lang="en-US" dirty="0" err="1"/>
              <a:t>Boek</a:t>
            </a:r>
            <a:r>
              <a:rPr lang="en-US" dirty="0"/>
              <a:t>, NOS, etherpiraten.com, </a:t>
            </a:r>
            <a:r>
              <a:rPr lang="en-US" dirty="0" err="1"/>
              <a:t>Youtube</a:t>
            </a:r>
            <a:r>
              <a:rPr lang="en-US" dirty="0"/>
              <a:t>, Wikipedia,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  <a:p>
            <a:pPr marL="0" indent="0">
              <a:buNone/>
            </a:pPr>
            <a:r>
              <a:rPr lang="en-US" dirty="0" err="1"/>
              <a:t>Zie</a:t>
            </a:r>
            <a:r>
              <a:rPr lang="en-US" dirty="0"/>
              <a:t> links in </a:t>
            </a:r>
            <a:r>
              <a:rPr lang="en-US" dirty="0" err="1"/>
              <a:t>diaserie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43D6E-E819-432B-8444-AACA810B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Storing Radioverkeer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787E1A-7CB0-43CC-A0EE-B7CDBE84A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4618856" cy="5303836"/>
          </a:xfrm>
        </p:spPr>
        <p:txBody>
          <a:bodyPr/>
          <a:lstStyle/>
          <a:p>
            <a:r>
              <a:rPr lang="nl-NL" dirty="0"/>
              <a:t>Legale omroepzenders</a:t>
            </a:r>
          </a:p>
          <a:p>
            <a:r>
              <a:rPr lang="nl-NL" dirty="0"/>
              <a:t>(Nood)diensten</a:t>
            </a:r>
          </a:p>
          <a:p>
            <a:endParaRPr lang="nl-NL" dirty="0"/>
          </a:p>
          <a:p>
            <a:r>
              <a:rPr lang="nl-NL" dirty="0"/>
              <a:t>Film: De Etherpiraat en</a:t>
            </a:r>
            <a:br>
              <a:rPr lang="nl-NL" dirty="0"/>
            </a:br>
            <a:r>
              <a:rPr lang="nl-NL" dirty="0"/>
              <a:t>zijn slachtoffers (196?)</a:t>
            </a:r>
          </a:p>
          <a:p>
            <a:r>
              <a:rPr lang="nl-NL" dirty="0"/>
              <a:t>Boek: Op het spoor van</a:t>
            </a:r>
            <a:br>
              <a:rPr lang="nl-NL" dirty="0"/>
            </a:br>
            <a:r>
              <a:rPr lang="nl-NL" dirty="0"/>
              <a:t>De Nachtegaal (1957)</a:t>
            </a:r>
          </a:p>
          <a:p>
            <a:pPr lvl="1"/>
            <a:r>
              <a:rPr lang="nl-NL" dirty="0"/>
              <a:t>Dorp met antennes</a:t>
            </a:r>
          </a:p>
          <a:p>
            <a:pPr lvl="1"/>
            <a:r>
              <a:rPr lang="nl-NL" dirty="0"/>
              <a:t>Radio’s met Visserijgolf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44D577-7313-45DB-9334-843ED51B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 descr="Afbeelding met tekst, boek&#10;&#10;Automatisch gegenereerde beschrijving">
            <a:extLst>
              <a:ext uri="{FF2B5EF4-FFF2-40B4-BE49-F238E27FC236}">
                <a16:creationId xmlns:a16="http://schemas.microsoft.com/office/drawing/2014/main" id="{8E5BEE0E-9A00-4042-8168-5CC659BA6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06124"/>
            <a:ext cx="3554437" cy="531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04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68841-2F12-4E5E-A5E6-7F5492CC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Discussie onder piraten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C2C0D5-4153-4743-9B52-7907D3C2D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Blijf binnen omroepband </a:t>
            </a:r>
            <a:br>
              <a:rPr lang="nl-NL" dirty="0"/>
            </a:br>
            <a:r>
              <a:rPr lang="nl-NL" dirty="0"/>
              <a:t>om </a:t>
            </a:r>
            <a:r>
              <a:rPr lang="nl-NL" dirty="0" err="1"/>
              <a:t>utility</a:t>
            </a:r>
            <a:r>
              <a:rPr lang="nl-NL" dirty="0"/>
              <a:t> niet te storen</a:t>
            </a:r>
          </a:p>
          <a:p>
            <a:r>
              <a:rPr lang="nl-NL" dirty="0"/>
              <a:t>Vermijd omroepband </a:t>
            </a:r>
            <a:br>
              <a:rPr lang="nl-NL" dirty="0"/>
            </a:br>
            <a:r>
              <a:rPr lang="nl-NL" dirty="0"/>
              <a:t>om programma’s niet te storen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B5BB81-3078-4103-9233-E03FD29F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576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BE144-C703-4654-BD71-4B7EF0FE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Storing Luchtverkeer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A96C9C-E05B-48AC-81B8-114604842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192" y="1417637"/>
            <a:ext cx="2632449" cy="530383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Berichtje: </a:t>
            </a:r>
            <a:br>
              <a:rPr lang="nl-NL" dirty="0">
                <a:hlinkClick r:id="rId2"/>
              </a:rPr>
            </a:br>
            <a:r>
              <a:rPr lang="nl-NL" dirty="0">
                <a:hlinkClick r:id="rId2"/>
              </a:rPr>
              <a:t>NOS 29/12/21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Was legale zender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D9C4BE-5F3A-47EA-9298-4FCC96B8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 descr="Afbeelding met tekst, buiten, lucht, startbaan&#10;&#10;Automatisch gegenereerde beschrijving">
            <a:extLst>
              <a:ext uri="{FF2B5EF4-FFF2-40B4-BE49-F238E27FC236}">
                <a16:creationId xmlns:a16="http://schemas.microsoft.com/office/drawing/2014/main" id="{34335EC6-8E39-41C4-9755-AE6081BFD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1" y="1384455"/>
            <a:ext cx="6019260" cy="5337020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5B2A2A96-D4E0-423D-BC8D-81E01FFD1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25649"/>
            <a:ext cx="5872809" cy="12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88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96F4A-F650-4B68-AB5C-C35F6D0D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oprollen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BDF1C6-4AF8-4C49-96B2-C1ABFA88C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RCD, Peilwagens</a:t>
            </a:r>
          </a:p>
          <a:p>
            <a:r>
              <a:rPr lang="nl-NL" dirty="0"/>
              <a:t>Bé Muller, Assen: 2000 opgerold in 30 jaar</a:t>
            </a:r>
          </a:p>
          <a:p>
            <a:pPr lvl="1"/>
            <a:r>
              <a:rPr lang="nl-NL" dirty="0"/>
              <a:t>Ook technisch spannend werk!</a:t>
            </a:r>
          </a:p>
          <a:p>
            <a:r>
              <a:rPr lang="nl-NL" dirty="0"/>
              <a:t>Criteria: Storing, Onwettig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C65900-B215-467D-BC1D-1BA02279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293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97BC80-98E6-4E29-ACF1-538EEE41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Radio Milano (1977-81)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5F03F4-D8FD-46DB-8AAF-F0C413EF7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Bennie Roozegaarde, Zelhem</a:t>
            </a:r>
          </a:p>
          <a:p>
            <a:r>
              <a:rPr lang="nl-NL" dirty="0"/>
              <a:t>Best verstopte zender, 225 meter</a:t>
            </a:r>
          </a:p>
          <a:p>
            <a:r>
              <a:rPr lang="nl-NL" dirty="0"/>
              <a:t>Inval 4 maart 1979, veel steun</a:t>
            </a:r>
          </a:p>
          <a:p>
            <a:r>
              <a:rPr lang="nl-NL" dirty="0"/>
              <a:t>Maart 1980: TV kanaal 28</a:t>
            </a:r>
          </a:p>
          <a:p>
            <a:r>
              <a:rPr lang="nl-NL" dirty="0"/>
              <a:t>Inval 25 jan 1981 door RCD + ME</a:t>
            </a:r>
          </a:p>
          <a:p>
            <a:r>
              <a:rPr lang="nl-NL" dirty="0"/>
              <a:t>Gestopt, “Hilversum en Den Haag wakker”</a:t>
            </a:r>
          </a:p>
          <a:p>
            <a:r>
              <a:rPr lang="nl-NL" dirty="0"/>
              <a:t>Zender is nooit gevonden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83A3D8-8109-44FF-984D-49B63DEE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46049A7-CEA6-4FBF-AE83-1261B6D93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00200"/>
            <a:ext cx="2247592" cy="28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40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D6D89-6FA9-4180-B096-65E5021B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Verdediging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488864-A97B-468E-A3DC-3A26E6472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872" y="1600200"/>
            <a:ext cx="5472608" cy="4525963"/>
          </a:xfrm>
        </p:spPr>
        <p:txBody>
          <a:bodyPr/>
          <a:lstStyle/>
          <a:p>
            <a:r>
              <a:rPr lang="nl-NL" dirty="0"/>
              <a:t>Verstoppen van zender</a:t>
            </a:r>
          </a:p>
          <a:p>
            <a:r>
              <a:rPr lang="nl-NL" dirty="0"/>
              <a:t>Afgelegen </a:t>
            </a:r>
            <a:r>
              <a:rPr lang="nl-NL" dirty="0">
                <a:hlinkClick r:id="rId2"/>
              </a:rPr>
              <a:t>onbemande zender</a:t>
            </a:r>
            <a:endParaRPr lang="nl-NL" dirty="0"/>
          </a:p>
          <a:p>
            <a:r>
              <a:rPr lang="nl-NL" dirty="0"/>
              <a:t>Ambtenaar </a:t>
            </a:r>
            <a:r>
              <a:rPr lang="nl-NL" dirty="0">
                <a:hlinkClick r:id="rId3"/>
              </a:rPr>
              <a:t>beuk verkopen</a:t>
            </a:r>
            <a:endParaRPr lang="nl-NL" dirty="0"/>
          </a:p>
          <a:p>
            <a:r>
              <a:rPr lang="nl-NL" dirty="0">
                <a:hlinkClick r:id="rId4"/>
              </a:rPr>
              <a:t>Asbestplaten</a:t>
            </a:r>
            <a:r>
              <a:rPr lang="nl-NL" dirty="0"/>
              <a:t>, dieselvaten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A4752A-FD93-4E62-9D03-4CC3D2B8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 descr="Afbeelding met gras, lucht, buiten, transport&#10;&#10;Automatisch gegenereerde beschrijving">
            <a:extLst>
              <a:ext uri="{FF2B5EF4-FFF2-40B4-BE49-F238E27FC236}">
                <a16:creationId xmlns:a16="http://schemas.microsoft.com/office/drawing/2014/main" id="{C579C760-C068-4B55-84D7-11BAA7F47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5" y="1340188"/>
            <a:ext cx="3288407" cy="52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29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7CB38-1C9F-4948-B858-7F9B6B17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Waar vind ik AM piraten?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757A627E-8BE3-4D5F-949B-1B6A1777B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474700"/>
              </p:ext>
            </p:extLst>
          </p:nvPr>
        </p:nvGraphicFramePr>
        <p:xfrm>
          <a:off x="1254460" y="1570514"/>
          <a:ext cx="663508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76">
                  <a:extLst>
                    <a:ext uri="{9D8B030D-6E8A-4147-A177-3AD203B41FA5}">
                      <a16:colId xmlns:a16="http://schemas.microsoft.com/office/drawing/2014/main" val="204279060"/>
                    </a:ext>
                  </a:extLst>
                </a:gridCol>
                <a:gridCol w="2831740">
                  <a:extLst>
                    <a:ext uri="{9D8B030D-6E8A-4147-A177-3AD203B41FA5}">
                      <a16:colId xmlns:a16="http://schemas.microsoft.com/office/drawing/2014/main" val="327236971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654326726"/>
                    </a:ext>
                  </a:extLst>
                </a:gridCol>
              </a:tblGrid>
              <a:tr h="574315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err="1"/>
                        <a:t>Freq</a:t>
                      </a:r>
                      <a:r>
                        <a:rPr lang="nl-NL" sz="3200" dirty="0"/>
                        <a:t> 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err="1"/>
                        <a:t>Spiegelfreq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540132"/>
                  </a:ext>
                </a:extLst>
              </a:tr>
              <a:tr h="574315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1149m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>
                          <a:solidFill>
                            <a:srgbClr val="FF0000"/>
                          </a:solidFill>
                        </a:rPr>
                        <a:t>1171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155193"/>
                  </a:ext>
                </a:extLst>
              </a:tr>
              <a:tr h="574315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180m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1610-1680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err="1"/>
                        <a:t>Nvt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056972"/>
                  </a:ext>
                </a:extLst>
              </a:tr>
              <a:tr h="574315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76m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3910-3950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>
                          <a:solidFill>
                            <a:srgbClr val="00B050"/>
                          </a:solidFill>
                        </a:rPr>
                        <a:t>60m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801692"/>
                  </a:ext>
                </a:extLst>
              </a:tr>
              <a:tr h="574315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60m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4700-5100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>
                          <a:solidFill>
                            <a:srgbClr val="FF0000"/>
                          </a:solidFill>
                        </a:rPr>
                        <a:t>49m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719727"/>
                  </a:ext>
                </a:extLst>
              </a:tr>
              <a:tr h="574315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52m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5700-5900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err="1"/>
                        <a:t>Nvt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073736"/>
                  </a:ext>
                </a:extLst>
              </a:tr>
              <a:tr h="574315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48m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6200-6400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>
                          <a:solidFill>
                            <a:srgbClr val="FF0000"/>
                          </a:solidFill>
                        </a:rPr>
                        <a:t>41m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034223"/>
                  </a:ext>
                </a:extLst>
              </a:tr>
              <a:tr h="574315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43m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6900-6999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err="1"/>
                        <a:t>Nvt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927886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4512FD-0067-475A-82B7-81A2104D1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598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AA1AC-BE20-479D-B3DE-FB241FB7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Ontvanger volgens </a:t>
            </a:r>
            <a:r>
              <a:rPr lang="nl-NL" dirty="0">
                <a:hlinkClick r:id="rId2"/>
              </a:rPr>
              <a:t>Morningstar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60F7A4-B2CD-4C9B-BB36-8512C26D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nl-NL" dirty="0"/>
              <a:t>Gevoelig, Uitlezing</a:t>
            </a:r>
          </a:p>
          <a:p>
            <a:r>
              <a:rPr lang="nl-NL" dirty="0"/>
              <a:t>Buizenradio met KG</a:t>
            </a:r>
          </a:p>
          <a:p>
            <a:r>
              <a:rPr lang="nl-NL" dirty="0"/>
              <a:t>Communicatie-</a:t>
            </a:r>
            <a:r>
              <a:rPr lang="nl-NL" dirty="0" err="1"/>
              <a:t>ontv</a:t>
            </a:r>
            <a:endParaRPr lang="nl-NL" dirty="0"/>
          </a:p>
          <a:p>
            <a:r>
              <a:rPr lang="nl-NL" dirty="0"/>
              <a:t>Goede antenne!!!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BEEAEC-5CF4-44AB-8D58-F7DAE8296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 descr="Afbeelding met binnen&#10;&#10;Automatisch gegenereerde beschrijving">
            <a:extLst>
              <a:ext uri="{FF2B5EF4-FFF2-40B4-BE49-F238E27FC236}">
                <a16:creationId xmlns:a16="http://schemas.microsoft.com/office/drawing/2014/main" id="{A1F0FEAB-2918-4662-B214-7CCCB823C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8" b="7959"/>
          <a:stretch/>
        </p:blipFill>
        <p:spPr>
          <a:xfrm>
            <a:off x="4931544" y="1600200"/>
            <a:ext cx="3755256" cy="2260848"/>
          </a:xfrm>
          <a:prstGeom prst="rect">
            <a:avLst/>
          </a:prstGeom>
        </p:spPr>
      </p:pic>
      <p:pic>
        <p:nvPicPr>
          <p:cNvPr id="8" name="Afbeelding 7" descr="Afbeelding met freesbank&#10;&#10;Automatisch gegenereerde beschrijving">
            <a:extLst>
              <a:ext uri="{FF2B5EF4-FFF2-40B4-BE49-F238E27FC236}">
                <a16:creationId xmlns:a16="http://schemas.microsoft.com/office/drawing/2014/main" id="{02A3C6C0-6F8A-439A-AF48-C60AD68A09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0" r="9886" b="18000"/>
          <a:stretch/>
        </p:blipFill>
        <p:spPr>
          <a:xfrm>
            <a:off x="179512" y="4533210"/>
            <a:ext cx="4536504" cy="2112059"/>
          </a:xfrm>
          <a:prstGeom prst="rect">
            <a:avLst/>
          </a:prstGeom>
        </p:spPr>
      </p:pic>
      <p:pic>
        <p:nvPicPr>
          <p:cNvPr id="10" name="Afbeelding 9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C31586F1-B3BB-412B-AC44-1B9D5DCFA6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31761" r="24894" b="11632"/>
          <a:stretch/>
        </p:blipFill>
        <p:spPr>
          <a:xfrm>
            <a:off x="4685184" y="3997750"/>
            <a:ext cx="4247976" cy="2659364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CC7C5F8E-AB6B-4694-A97E-38E41FB04B7E}"/>
              </a:ext>
            </a:extLst>
          </p:cNvPr>
          <p:cNvSpPr/>
          <p:nvPr/>
        </p:nvSpPr>
        <p:spPr>
          <a:xfrm>
            <a:off x="5004048" y="321297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4C0D3E35-D01F-4A81-A940-210568E20F0D}"/>
              </a:ext>
            </a:extLst>
          </p:cNvPr>
          <p:cNvSpPr/>
          <p:nvPr/>
        </p:nvSpPr>
        <p:spPr>
          <a:xfrm>
            <a:off x="308496" y="5999522"/>
            <a:ext cx="504056" cy="5040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5B69A799-CC7F-442D-9008-82C32DB81AD4}"/>
              </a:ext>
            </a:extLst>
          </p:cNvPr>
          <p:cNvSpPr/>
          <p:nvPr/>
        </p:nvSpPr>
        <p:spPr>
          <a:xfrm>
            <a:off x="4872093" y="6007537"/>
            <a:ext cx="504056" cy="50405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50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D9C14-31F9-4BD4-9476-ABEE0AD5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Langegolfpiraat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EA9AB0-544B-47BD-9490-0BE3BB090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261 kHz, genoemd op </a:t>
            </a:r>
            <a:r>
              <a:rPr lang="nl-NL" dirty="0">
                <a:hlinkClick r:id="rId2"/>
              </a:rPr>
              <a:t>AM-forum</a:t>
            </a:r>
            <a:endParaRPr lang="nl-NL" dirty="0"/>
          </a:p>
          <a:p>
            <a:r>
              <a:rPr lang="nl-NL" dirty="0"/>
              <a:t>Kachelboer, Piloot, Zwarte Panter</a:t>
            </a:r>
          </a:p>
          <a:p>
            <a:r>
              <a:rPr lang="nl-NL" dirty="0"/>
              <a:t>Locatie??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Luisteren is in Nederland </a:t>
            </a:r>
            <a:r>
              <a:rPr lang="nl-NL" dirty="0">
                <a:solidFill>
                  <a:srgbClr val="00B050"/>
                </a:solidFill>
              </a:rPr>
              <a:t>altijd legaal</a:t>
            </a:r>
            <a:br>
              <a:rPr lang="nl-NL" dirty="0">
                <a:solidFill>
                  <a:srgbClr val="00B050"/>
                </a:solidFill>
              </a:rPr>
            </a:br>
            <a:r>
              <a:rPr lang="nl-NL" dirty="0"/>
              <a:t>ook als het een illegaal station is:</a:t>
            </a:r>
            <a:br>
              <a:rPr lang="nl-NL" dirty="0"/>
            </a:br>
            <a:r>
              <a:rPr lang="nl-NL" dirty="0">
                <a:hlinkClick r:id="rId3"/>
              </a:rPr>
              <a:t>Het is in Nederland legaal naar de zenders via een scanner (en andere radio-ontvangers) te luisteren. In België is het tegen de wet;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4FF9FE-CFA9-45D0-8D9D-FF982D1D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545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24785-16CE-4078-B029-FE0EF1CE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r>
              <a:rPr lang="nl-NL" dirty="0"/>
              <a:t>De 180m band (1610-60)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B13020-E29D-46FE-8A26-7A868AB0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Vrijwel elke avond meerdere stations</a:t>
            </a:r>
          </a:p>
          <a:p>
            <a:r>
              <a:rPr lang="nl-NL" dirty="0"/>
              <a:t>Net boven MG: </a:t>
            </a:r>
            <a:r>
              <a:rPr lang="nl-NL" dirty="0" err="1"/>
              <a:t>VisserijBand</a:t>
            </a:r>
            <a:endParaRPr lang="nl-NL" dirty="0"/>
          </a:p>
          <a:p>
            <a:r>
              <a:rPr lang="nl-NL" dirty="0"/>
              <a:t>US ontvanger: tot 1700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  <a:p>
            <a:r>
              <a:rPr lang="nl-NL" dirty="0"/>
              <a:t>Draaien platen, weinig tekst</a:t>
            </a:r>
          </a:p>
          <a:p>
            <a:r>
              <a:rPr lang="nl-NL" dirty="0"/>
              <a:t>Okt 2020: 1673 Armada</a:t>
            </a:r>
          </a:p>
          <a:p>
            <a:pPr lvl="1"/>
            <a:r>
              <a:rPr lang="nl-NL" dirty="0" err="1"/>
              <a:t>eQSL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hlinkClick r:id="rId2"/>
              </a:rPr>
              <a:t>Radio </a:t>
            </a:r>
            <a:r>
              <a:rPr lang="nl-NL" dirty="0" err="1">
                <a:hlinkClick r:id="rId2"/>
              </a:rPr>
              <a:t>Augusta</a:t>
            </a:r>
            <a:r>
              <a:rPr lang="nl-NL" dirty="0">
                <a:hlinkClick r:id="rId2"/>
              </a:rPr>
              <a:t> </a:t>
            </a:r>
            <a:r>
              <a:rPr lang="nl-NL" dirty="0"/>
              <a:t>1611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2DC40C-D9D6-4CB3-BC0B-5AB956B2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6" name="Afbeelding 5" descr="Afbeelding met lucht, boot, buiten, water&#10;&#10;Automatisch gegenereerde beschrijving">
            <a:extLst>
              <a:ext uri="{FF2B5EF4-FFF2-40B4-BE49-F238E27FC236}">
                <a16:creationId xmlns:a16="http://schemas.microsoft.com/office/drawing/2014/main" id="{B648FA98-6B86-4519-BAC1-AEDDC711E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95594"/>
            <a:ext cx="3268404" cy="39131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3DAC32D-C994-40BA-8FBA-FD556A2F5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51" y="82164"/>
            <a:ext cx="2523963" cy="1518036"/>
          </a:xfrm>
          <a:prstGeom prst="rect">
            <a:avLst/>
          </a:prstGeom>
        </p:spPr>
      </p:pic>
      <p:pic>
        <p:nvPicPr>
          <p:cNvPr id="8" name="Afbeelding 7" descr="Afbeelding met tekst, transport, vaartuig, zeilschip&#10;&#10;Automatisch gegenereerde beschrijving">
            <a:extLst>
              <a:ext uri="{FF2B5EF4-FFF2-40B4-BE49-F238E27FC236}">
                <a16:creationId xmlns:a16="http://schemas.microsoft.com/office/drawing/2014/main" id="{191286EE-6C5D-409E-9A56-1A5B66F6E9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144" y="4437112"/>
            <a:ext cx="1872208" cy="12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1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D2FC7-C00A-4EFC-8529-B32052F9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Geschiedenis en 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CFBE43-C436-4824-973B-A3B9937E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Piratenzender (</a:t>
            </a:r>
            <a:r>
              <a:rPr lang="nl-NL" dirty="0">
                <a:hlinkClick r:id="rId2"/>
              </a:rPr>
              <a:t>Wikipedia</a:t>
            </a:r>
            <a:r>
              <a:rPr lang="nl-NL" dirty="0"/>
              <a:t>):</a:t>
            </a:r>
            <a:br>
              <a:rPr lang="nl-NL" dirty="0"/>
            </a:br>
            <a:r>
              <a:rPr lang="nl-NL" dirty="0"/>
              <a:t>een radio- of televisiezender die zonder zendvergunning of toestemming uitzendt</a:t>
            </a:r>
          </a:p>
          <a:p>
            <a:endParaRPr lang="nl-NL" dirty="0"/>
          </a:p>
          <a:p>
            <a:r>
              <a:rPr lang="nl-NL" dirty="0" err="1"/>
              <a:t>Zeezenders</a:t>
            </a:r>
            <a:r>
              <a:rPr lang="nl-NL" dirty="0"/>
              <a:t>: ca 1959-74  (Veronica, </a:t>
            </a:r>
            <a:r>
              <a:rPr lang="nl-NL" dirty="0" err="1"/>
              <a:t>MiAmigo</a:t>
            </a:r>
            <a:r>
              <a:rPr lang="nl-NL" dirty="0"/>
              <a:t>)</a:t>
            </a:r>
            <a:br>
              <a:rPr lang="nl-NL" dirty="0"/>
            </a:br>
            <a:r>
              <a:rPr lang="nl-NL" dirty="0"/>
              <a:t>Museum in Beatlesmuseum Alkmaar</a:t>
            </a:r>
          </a:p>
          <a:p>
            <a:r>
              <a:rPr lang="nl-NL" dirty="0"/>
              <a:t>Vrije zender: bevolkingsgroep zonder land</a:t>
            </a:r>
          </a:p>
          <a:p>
            <a:r>
              <a:rPr lang="nl-NL" dirty="0"/>
              <a:t>Vandaag: “Thuiszenders”, hobbyisten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ACEEF5-8547-47DD-87F4-D0F9045D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138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1DB33-FC65-4792-8788-1BDE7B55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76m band (3910-50)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AC768E-5E25-44B8-A75D-BE1CD6CB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Januari 2022, 3940kHz: Russisch, popmuziek</a:t>
            </a:r>
          </a:p>
          <a:p>
            <a:r>
              <a:rPr lang="nl-NL" dirty="0"/>
              <a:t>Aug 2021: 3920 Radio </a:t>
            </a:r>
            <a:r>
              <a:rPr lang="nl-NL" dirty="0">
                <a:hlinkClick r:id="rId2"/>
              </a:rPr>
              <a:t>Piepzender</a:t>
            </a:r>
            <a:r>
              <a:rPr lang="nl-NL" dirty="0"/>
              <a:t> (Zwolle)</a:t>
            </a:r>
          </a:p>
          <a:p>
            <a:r>
              <a:rPr lang="nl-NL" dirty="0"/>
              <a:t>Feb 2019: 3920 Mike Radio</a:t>
            </a:r>
          </a:p>
          <a:p>
            <a:r>
              <a:rPr lang="nl-NL" dirty="0"/>
              <a:t>Aug 2021: 3955 Channel292</a:t>
            </a:r>
          </a:p>
          <a:p>
            <a:endParaRPr lang="nl-NL" dirty="0"/>
          </a:p>
          <a:p>
            <a:r>
              <a:rPr lang="nl-NL" dirty="0" err="1"/>
              <a:t>Spiegelfreq</a:t>
            </a:r>
            <a:r>
              <a:rPr lang="nl-NL" dirty="0"/>
              <a:t>: in </a:t>
            </a:r>
            <a:r>
              <a:rPr lang="nl-NL" dirty="0">
                <a:solidFill>
                  <a:srgbClr val="00B050"/>
                </a:solidFill>
              </a:rPr>
              <a:t>60m band</a:t>
            </a:r>
            <a:br>
              <a:rPr lang="nl-NL" dirty="0"/>
            </a:br>
            <a:r>
              <a:rPr lang="nl-NL" dirty="0"/>
              <a:t>Geen storing van zenders daar</a:t>
            </a:r>
          </a:p>
          <a:p>
            <a:r>
              <a:rPr lang="nl-NL" dirty="0"/>
              <a:t>76m en 60m in Tropenband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29E31B-D042-43B0-AD14-DABC172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6" name="Afbeelding 5" descr="Afbeelding met binnen, apparaat, bedieningspaneel, freesbank&#10;&#10;Automatisch gegenereerde beschrijving">
            <a:extLst>
              <a:ext uri="{FF2B5EF4-FFF2-40B4-BE49-F238E27FC236}">
                <a16:creationId xmlns:a16="http://schemas.microsoft.com/office/drawing/2014/main" id="{32B561F8-25D0-4748-8695-43209E22CD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2201"/>
          <a:stretch/>
        </p:blipFill>
        <p:spPr>
          <a:xfrm>
            <a:off x="5921274" y="2852935"/>
            <a:ext cx="3082539" cy="379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26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8C78A-4161-41B9-984B-855D01A4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60m band (4700-5100)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ED8212-FF5B-47EA-8CDB-8B8237AD6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4700kHz: Mystery21</a:t>
            </a:r>
          </a:p>
          <a:p>
            <a:r>
              <a:rPr lang="nl-NL" dirty="0"/>
              <a:t>Okt 2021: 4905 Mike Radio</a:t>
            </a:r>
          </a:p>
          <a:p>
            <a:r>
              <a:rPr lang="nl-NL" dirty="0"/>
              <a:t>Okt 2021: 4870 </a:t>
            </a:r>
            <a:r>
              <a:rPr lang="nl-NL" dirty="0">
                <a:hlinkClick r:id="rId2"/>
              </a:rPr>
              <a:t>Mystery21</a:t>
            </a:r>
            <a:endParaRPr lang="nl-NL" dirty="0"/>
          </a:p>
          <a:p>
            <a:r>
              <a:rPr lang="nl-NL" dirty="0"/>
              <a:t>Dec 2021: 5015 R. </a:t>
            </a:r>
            <a:r>
              <a:rPr lang="nl-NL" dirty="0" err="1"/>
              <a:t>Deltracks</a:t>
            </a:r>
            <a:r>
              <a:rPr lang="nl-NL" dirty="0"/>
              <a:t>, Nijmegen 80W</a:t>
            </a:r>
          </a:p>
          <a:p>
            <a:r>
              <a:rPr lang="nl-NL" dirty="0"/>
              <a:t>Jan 2022: 5140 Charleston R., Berlijn</a:t>
            </a:r>
          </a:p>
          <a:p>
            <a:endParaRPr lang="nl-NL" dirty="0"/>
          </a:p>
          <a:p>
            <a:r>
              <a:rPr lang="nl-NL" dirty="0"/>
              <a:t>Spiegelfrequenties deels in </a:t>
            </a:r>
            <a:r>
              <a:rPr lang="nl-NL" dirty="0">
                <a:solidFill>
                  <a:srgbClr val="FF0000"/>
                </a:solidFill>
              </a:rPr>
              <a:t>49m band</a:t>
            </a:r>
            <a:br>
              <a:rPr lang="nl-NL" dirty="0"/>
            </a:br>
            <a:r>
              <a:rPr lang="nl-NL" dirty="0"/>
              <a:t>Verwarring met omroepzender rond 5900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2EA353-43DB-4CB2-90CD-99BD20B7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272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4781D-E51C-4576-88BA-C421861B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52m band (5700-5900)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BC9DD0-9B93-4D29-A663-70325ADEC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Dec 2021: 5780 Harmony Radio</a:t>
            </a:r>
          </a:p>
          <a:p>
            <a:r>
              <a:rPr lang="nl-NL" dirty="0"/>
              <a:t>Jan 2022: 5840 Mike Radio</a:t>
            </a:r>
          </a:p>
          <a:p>
            <a:endParaRPr lang="nl-NL" dirty="0"/>
          </a:p>
          <a:p>
            <a:r>
              <a:rPr lang="nl-NL" dirty="0"/>
              <a:t>Meeste KG radio’s beginnen bij 5900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ECA346-8A81-4D6F-8DB9-D5879414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5" name="Afbeelding 4" descr="Afbeelding met binnen&#10;&#10;Automatisch gegenereerde beschrijving">
            <a:extLst>
              <a:ext uri="{FF2B5EF4-FFF2-40B4-BE49-F238E27FC236}">
                <a16:creationId xmlns:a16="http://schemas.microsoft.com/office/drawing/2014/main" id="{F1C73A72-52A2-4859-BD4A-E22E8C7C7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8" b="7959"/>
          <a:stretch/>
        </p:blipFill>
        <p:spPr>
          <a:xfrm>
            <a:off x="6359612" y="5247605"/>
            <a:ext cx="2520776" cy="1517631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DD711100-D11B-401E-A05F-F41BA1D59613}"/>
              </a:ext>
            </a:extLst>
          </p:cNvPr>
          <p:cNvSpPr/>
          <p:nvPr/>
        </p:nvSpPr>
        <p:spPr>
          <a:xfrm>
            <a:off x="6553200" y="6308726"/>
            <a:ext cx="338356" cy="3660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359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BF16C-31C7-4456-83A9-567FC9BA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48m band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FF4097-9C28-46FF-9E9A-AC9A04E65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Dec 2021: 6275 XTC Shortwave</a:t>
            </a:r>
          </a:p>
          <a:p>
            <a:pPr lvl="1"/>
            <a:r>
              <a:rPr lang="nl-NL" dirty="0"/>
              <a:t>Rapport per email</a:t>
            </a:r>
          </a:p>
          <a:p>
            <a:pPr lvl="1"/>
            <a:r>
              <a:rPr lang="nl-NL" dirty="0"/>
              <a:t>Antwoord: </a:t>
            </a:r>
            <a:r>
              <a:rPr lang="nl-NL" dirty="0" err="1"/>
              <a:t>just</a:t>
            </a:r>
            <a:r>
              <a:rPr lang="nl-NL" dirty="0"/>
              <a:t> </a:t>
            </a:r>
            <a:r>
              <a:rPr lang="nl-NL" dirty="0" err="1"/>
              <a:t>mentioned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on air</a:t>
            </a:r>
            <a:br>
              <a:rPr lang="nl-NL" dirty="0"/>
            </a:br>
            <a:r>
              <a:rPr lang="nl-NL" dirty="0"/>
              <a:t>35W </a:t>
            </a:r>
            <a:r>
              <a:rPr lang="nl-NL" dirty="0" err="1"/>
              <a:t>into</a:t>
            </a:r>
            <a:r>
              <a:rPr lang="nl-NL" dirty="0"/>
              <a:t> half </a:t>
            </a:r>
            <a:r>
              <a:rPr lang="nl-NL" dirty="0" err="1"/>
              <a:t>dipole</a:t>
            </a:r>
            <a:endParaRPr lang="nl-NL" dirty="0"/>
          </a:p>
          <a:p>
            <a:r>
              <a:rPr lang="nl-NL" dirty="0"/>
              <a:t>Jan 2022: 6295 </a:t>
            </a:r>
            <a:r>
              <a:rPr lang="nl-NL" dirty="0" err="1"/>
              <a:t>ReflectionsEurope</a:t>
            </a:r>
            <a:endParaRPr lang="nl-NL" dirty="0"/>
          </a:p>
          <a:p>
            <a:endParaRPr lang="nl-NL" dirty="0"/>
          </a:p>
          <a:p>
            <a:r>
              <a:rPr lang="nl-NL" dirty="0"/>
              <a:t>Spiegels in de </a:t>
            </a:r>
            <a:r>
              <a:rPr lang="nl-NL" dirty="0">
                <a:solidFill>
                  <a:srgbClr val="FF0000"/>
                </a:solidFill>
              </a:rPr>
              <a:t>41m band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564F99-508A-45CC-BED7-10DDA300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5" name="Afbeelding 4" descr="Afbeelding met freesbank&#10;&#10;Automatisch gegenereerde beschrijving">
            <a:extLst>
              <a:ext uri="{FF2B5EF4-FFF2-40B4-BE49-F238E27FC236}">
                <a16:creationId xmlns:a16="http://schemas.microsoft.com/office/drawing/2014/main" id="{2A9F7EFC-C930-40EF-BD7C-A829505EC9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0" r="9886" b="18000"/>
          <a:stretch/>
        </p:blipFill>
        <p:spPr>
          <a:xfrm>
            <a:off x="5508104" y="4968881"/>
            <a:ext cx="2980153" cy="1387469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75530A0B-43CE-46F7-B742-66F83E6FFB32}"/>
              </a:ext>
            </a:extLst>
          </p:cNvPr>
          <p:cNvSpPr/>
          <p:nvPr/>
        </p:nvSpPr>
        <p:spPr>
          <a:xfrm>
            <a:off x="5652120" y="5928715"/>
            <a:ext cx="320036" cy="3311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215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E833D-3759-4113-BCF1-A0108960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43m band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713856-56B8-441C-B8FF-9C04C8EBB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Weinig stations hier</a:t>
            </a:r>
          </a:p>
          <a:p>
            <a:r>
              <a:rPr lang="nl-NL" dirty="0"/>
              <a:t>In Amerika populair</a:t>
            </a:r>
          </a:p>
          <a:p>
            <a:pPr lvl="1"/>
            <a:r>
              <a:rPr lang="nl-NL" dirty="0"/>
              <a:t>Net als 39m: 7400-7500 (nu 41m omroep)</a:t>
            </a:r>
          </a:p>
          <a:p>
            <a:r>
              <a:rPr lang="nl-NL" dirty="0"/>
              <a:t>Dec 2021: 6970 </a:t>
            </a:r>
            <a:r>
              <a:rPr lang="nl-NL" dirty="0" err="1"/>
              <a:t>Unid</a:t>
            </a:r>
            <a:r>
              <a:rPr lang="nl-NL" dirty="0"/>
              <a:t> (Popmuziek)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BFAA6C-1846-44A6-A4BB-E01191AE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456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is ook</a:t>
            </a:r>
          </a:p>
          <a:p>
            <a:pPr lvl="1"/>
            <a:r>
              <a:rPr lang="nl-NL" dirty="0"/>
              <a:t>100m band (2900-3100):  Russisch</a:t>
            </a:r>
          </a:p>
          <a:p>
            <a:pPr lvl="1"/>
            <a:r>
              <a:rPr lang="nl-NL" dirty="0"/>
              <a:t>25/22/18m: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B4C93-46C8-459E-B64B-FB240972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Piraten in 2022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D0DED4-E416-406A-99B5-AB1C20C68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Piraterij is nog springlevend!</a:t>
            </a:r>
          </a:p>
          <a:p>
            <a:r>
              <a:rPr lang="nl-NL" dirty="0"/>
              <a:t>Legaal: streekomroep of LPAM</a:t>
            </a:r>
          </a:p>
          <a:p>
            <a:r>
              <a:rPr lang="nl-NL" dirty="0"/>
              <a:t>Legaal: kanaal op Internet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Erfgoedstatus: Niet, want illegaal</a:t>
            </a:r>
            <a:br>
              <a:rPr lang="nl-NL" dirty="0"/>
            </a:br>
            <a:r>
              <a:rPr lang="nl-NL" dirty="0"/>
              <a:t>(Kan dan ook wietteelt status geven!)</a:t>
            </a:r>
          </a:p>
          <a:p>
            <a:r>
              <a:rPr lang="nl-NL" dirty="0"/>
              <a:t>Wel: Piratencultuur (legale activiteiten)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354CED-ECD2-4E5A-B9F3-50FD7889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454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C1575-2E04-4210-9594-3B0027A2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LC-Kring 02/03/22: Rogers Majestic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BDDB7D-7A55-4B8E-A2AA-2E76DB2A5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Let op: </a:t>
            </a: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Eerste Woe</a:t>
            </a:r>
          </a:p>
          <a:p>
            <a:r>
              <a:rPr lang="nl-NL" dirty="0"/>
              <a:t>Canada, </a:t>
            </a:r>
            <a:br>
              <a:rPr lang="nl-NL" dirty="0"/>
            </a:br>
            <a:r>
              <a:rPr lang="nl-NL" dirty="0"/>
              <a:t>1939, M/S</a:t>
            </a:r>
          </a:p>
          <a:p>
            <a:r>
              <a:rPr lang="nl-NL" dirty="0"/>
              <a:t>4 </a:t>
            </a:r>
            <a:r>
              <a:rPr lang="nl-NL" dirty="0" err="1"/>
              <a:t>Preset</a:t>
            </a:r>
            <a:endParaRPr lang="nl-NL" dirty="0"/>
          </a:p>
          <a:p>
            <a:r>
              <a:rPr lang="nl-NL" dirty="0"/>
              <a:t>Uit Canada </a:t>
            </a:r>
            <a:br>
              <a:rPr lang="nl-NL" dirty="0"/>
            </a:br>
            <a:r>
              <a:rPr lang="nl-NL" dirty="0"/>
              <a:t>(Sep 2021)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ACDAFF-0C58-42A1-B7BB-A3C4C6B7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  <p:pic>
        <p:nvPicPr>
          <p:cNvPr id="6" name="Afbeelding 5" descr="Afbeelding met tekst, oven&#10;&#10;Automatisch gegenereerde beschrijving">
            <a:extLst>
              <a:ext uri="{FF2B5EF4-FFF2-40B4-BE49-F238E27FC236}">
                <a16:creationId xmlns:a16="http://schemas.microsoft.com/office/drawing/2014/main" id="{6A392344-9CC7-49C7-83FE-298E4CA56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82214"/>
            <a:ext cx="5991191" cy="438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6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DEC3E-C05C-4ECB-AED3-F17BA352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Synoniemen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B577C2-06C0-465D-90E2-FD858C049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Piratenzender, zendpiraat</a:t>
            </a:r>
          </a:p>
          <a:p>
            <a:r>
              <a:rPr lang="nl-NL" dirty="0"/>
              <a:t>Vrije zender</a:t>
            </a:r>
          </a:p>
          <a:p>
            <a:r>
              <a:rPr lang="nl-NL" dirty="0"/>
              <a:t>Geheime zender</a:t>
            </a:r>
          </a:p>
          <a:p>
            <a:r>
              <a:rPr lang="nl-NL" dirty="0"/>
              <a:t>Etherpiraat</a:t>
            </a:r>
          </a:p>
          <a:p>
            <a:r>
              <a:rPr lang="nl-NL" dirty="0"/>
              <a:t>(Amateur)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681D3C-DECB-44D5-B714-904657AC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59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D658367-F400-49F8-A68C-EFA186BAF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15" y="1600200"/>
            <a:ext cx="4276692" cy="50037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FB6DDB2-5D32-45A5-86C0-DDF16B25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Oost- en Noord-Nederland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EF75A1-821B-47A9-905A-E4DB48EF7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4546848" cy="5335170"/>
          </a:xfrm>
        </p:spPr>
        <p:txBody>
          <a:bodyPr/>
          <a:lstStyle/>
          <a:p>
            <a:r>
              <a:rPr lang="nl-NL" dirty="0"/>
              <a:t>Het Wilde Oosten</a:t>
            </a:r>
          </a:p>
          <a:p>
            <a:r>
              <a:rPr lang="nl-NL" dirty="0"/>
              <a:t>Piraten in elk dorp</a:t>
            </a:r>
          </a:p>
          <a:p>
            <a:endParaRPr lang="nl-NL" dirty="0"/>
          </a:p>
          <a:p>
            <a:r>
              <a:rPr lang="nl-NL" dirty="0"/>
              <a:t>Huiskamer met biertje groeit tot drankkeet</a:t>
            </a:r>
          </a:p>
          <a:p>
            <a:r>
              <a:rPr lang="nl-NL" dirty="0"/>
              <a:t>Sociaal element</a:t>
            </a:r>
          </a:p>
          <a:p>
            <a:r>
              <a:rPr lang="nl-NL" dirty="0" err="1">
                <a:hlinkClick r:id="rId3"/>
              </a:rPr>
              <a:t>Almeloosche</a:t>
            </a:r>
            <a:r>
              <a:rPr lang="nl-NL" dirty="0">
                <a:hlinkClick r:id="rId3"/>
              </a:rPr>
              <a:t>, 1932</a:t>
            </a:r>
            <a:endParaRPr lang="nl-NL" dirty="0"/>
          </a:p>
          <a:p>
            <a:r>
              <a:rPr lang="nl-NL" dirty="0"/>
              <a:t>Oproep: Cultureel erfgoedstatus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085CC9-BE03-40E7-BB1F-FDF64BE0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76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lucht, buiten, wolken, bewolkt&#10;&#10;Automatisch gegenereerde beschrijving">
            <a:extLst>
              <a:ext uri="{FF2B5EF4-FFF2-40B4-BE49-F238E27FC236}">
                <a16:creationId xmlns:a16="http://schemas.microsoft.com/office/drawing/2014/main" id="{9C2A602B-B8E0-44E4-A13B-AD7C32062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72" y="1301643"/>
            <a:ext cx="3740409" cy="54189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C77CBD-0A13-406A-B8D1-8CA9EB74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Piraten rond Den Haag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1CEA3B-7326-4270-B11D-C0A9A1B21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4546848" cy="4785395"/>
          </a:xfrm>
        </p:spPr>
        <p:txBody>
          <a:bodyPr/>
          <a:lstStyle/>
          <a:p>
            <a:r>
              <a:rPr lang="nl-NL" dirty="0"/>
              <a:t>Site </a:t>
            </a:r>
            <a:r>
              <a:rPr lang="nl-NL" dirty="0">
                <a:hlinkClick r:id="rId3"/>
              </a:rPr>
              <a:t>Haagseradio.nl</a:t>
            </a:r>
            <a:endParaRPr lang="nl-NL" dirty="0"/>
          </a:p>
          <a:p>
            <a:r>
              <a:rPr lang="nl-NL" dirty="0"/>
              <a:t>Vrijwel allemaal FM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65FDA7-1155-421F-A8F2-7196A7C7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 descr="Afbeelding met persoon&#10;&#10;Automatisch gegenereerde beschrijving">
            <a:extLst>
              <a:ext uri="{FF2B5EF4-FFF2-40B4-BE49-F238E27FC236}">
                <a16:creationId xmlns:a16="http://schemas.microsoft.com/office/drawing/2014/main" id="{D44DF52B-1277-4C22-9CAF-E331B919C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2264"/>
            <a:ext cx="5544616" cy="37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8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2C326-3FE1-4C14-B414-15D843F5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Oudje: De Nachtegaal, 1938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636574-0FE8-4D1D-A0E5-65241284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/>
          </a:bodyPr>
          <a:lstStyle/>
          <a:p>
            <a:r>
              <a:rPr lang="nl-NL" dirty="0"/>
              <a:t>MG-zender, Twente</a:t>
            </a:r>
          </a:p>
          <a:p>
            <a:r>
              <a:rPr lang="nl-NL" dirty="0"/>
              <a:t>Eén buis</a:t>
            </a:r>
          </a:p>
          <a:p>
            <a:r>
              <a:rPr lang="nl-NL" dirty="0"/>
              <a:t>Verstopt in stoofje</a:t>
            </a:r>
          </a:p>
          <a:p>
            <a:endParaRPr lang="nl-NL" dirty="0"/>
          </a:p>
          <a:p>
            <a:r>
              <a:rPr lang="nl-NL" dirty="0"/>
              <a:t>Reclame op auto</a:t>
            </a:r>
          </a:p>
          <a:p>
            <a:r>
              <a:rPr lang="nl-NL" dirty="0"/>
              <a:t>Mondmaskers</a:t>
            </a:r>
          </a:p>
          <a:p>
            <a:r>
              <a:rPr lang="nl-NL" dirty="0"/>
              <a:t>Site: </a:t>
            </a:r>
            <a:r>
              <a:rPr lang="nl-NL" dirty="0">
                <a:hlinkClick r:id="rId2"/>
              </a:rPr>
              <a:t>etherpiraten.com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E83FE5-FDD4-4825-8826-28AA75CC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7" name="Afbeelding 6" descr="Afbeelding met tekst, krant&#10;&#10;Automatisch gegenereerde beschrijving">
            <a:extLst>
              <a:ext uri="{FF2B5EF4-FFF2-40B4-BE49-F238E27FC236}">
                <a16:creationId xmlns:a16="http://schemas.microsoft.com/office/drawing/2014/main" id="{D3698A26-7423-425B-8D74-F77885902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4842"/>
            <a:ext cx="3733384" cy="54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5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5FF72-327F-4BE1-B7E3-30E2B631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Wat is er leuk 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A89A38-7857-4F56-AEDA-2CD6FCC0C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Zeezenders</a:t>
            </a:r>
            <a:r>
              <a:rPr lang="nl-NL" dirty="0"/>
              <a:t>: Commerciële belangen</a:t>
            </a:r>
          </a:p>
          <a:p>
            <a:r>
              <a:rPr lang="nl-NL" dirty="0"/>
              <a:t>Vrije zenders: Politiek doel</a:t>
            </a:r>
          </a:p>
          <a:p>
            <a:endParaRPr lang="nl-NL" dirty="0"/>
          </a:p>
          <a:p>
            <a:r>
              <a:rPr lang="nl-NL" dirty="0"/>
              <a:t>Sport om ver te komen</a:t>
            </a:r>
          </a:p>
          <a:p>
            <a:r>
              <a:rPr lang="nl-NL" dirty="0"/>
              <a:t>Knutselen met techniek</a:t>
            </a:r>
          </a:p>
          <a:p>
            <a:r>
              <a:rPr lang="nl-NL" dirty="0"/>
              <a:t>Niche programmering</a:t>
            </a:r>
          </a:p>
          <a:p>
            <a:r>
              <a:rPr lang="nl-NL" dirty="0"/>
              <a:t>Lokale berichten en reclame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D8DADD-02CA-4922-B1DF-EFC3918A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47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B5A41-BF0B-4226-80A1-26E3A2B96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Zenden als hobby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775245-9D16-42DC-A272-94B27D216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Spannend: Het leuke is dat ‘t niet mag</a:t>
            </a:r>
            <a:br>
              <a:rPr lang="nl-NL" dirty="0"/>
            </a:br>
            <a:r>
              <a:rPr lang="nl-NL" dirty="0"/>
              <a:t>Vergelijk: brommer opvoeren, fikkie stoken</a:t>
            </a:r>
          </a:p>
          <a:p>
            <a:r>
              <a:rPr lang="nl-NL" dirty="0"/>
              <a:t>Techniek: zender bouwen, antenne plaatsen</a:t>
            </a:r>
          </a:p>
          <a:p>
            <a:r>
              <a:rPr lang="nl-NL" dirty="0"/>
              <a:t>Sociaal: Je doet ‘t samen</a:t>
            </a:r>
          </a:p>
          <a:p>
            <a:endParaRPr lang="nl-NL" dirty="0"/>
          </a:p>
          <a:p>
            <a:r>
              <a:rPr lang="nl-NL" dirty="0"/>
              <a:t>Bier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5C2C18-53B0-4072-B0A3-45FFC3DF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221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1033</Words>
  <Application>Microsoft Office PowerPoint</Application>
  <PresentationFormat>Diavoorstelling (4:3)</PresentationFormat>
  <Paragraphs>283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0" baseType="lpstr">
      <vt:lpstr>Arial</vt:lpstr>
      <vt:lpstr>Calibri</vt:lpstr>
      <vt:lpstr>Kantoorthema</vt:lpstr>
      <vt:lpstr>Piratenzenders</vt:lpstr>
      <vt:lpstr>Wat gaan we doen</vt:lpstr>
      <vt:lpstr>1. Geschiedenis en soorten</vt:lpstr>
      <vt:lpstr>Synoniemen</vt:lpstr>
      <vt:lpstr>Oost- en Noord-Nederland</vt:lpstr>
      <vt:lpstr>Piraten rond Den Haag</vt:lpstr>
      <vt:lpstr>Oudje: De Nachtegaal, 1938</vt:lpstr>
      <vt:lpstr>2. Wat is er leuk aan?</vt:lpstr>
      <vt:lpstr>Zenden als hobby</vt:lpstr>
      <vt:lpstr>Piraten Henkie (Jaren 60)</vt:lpstr>
      <vt:lpstr>Piratenmuziek</vt:lpstr>
      <vt:lpstr>Plattelandscultuur</vt:lpstr>
      <vt:lpstr>Zendster Oleander (1979 - ??)</vt:lpstr>
      <vt:lpstr>3. De gebruikte zenders</vt:lpstr>
      <vt:lpstr>Buizenzenders (MG)</vt:lpstr>
      <vt:lpstr>Radio Ariande</vt:lpstr>
      <vt:lpstr>Professionele FM zenders</vt:lpstr>
      <vt:lpstr>Even naar Marktplaats / AM-forum</vt:lpstr>
      <vt:lpstr>4. Waarom is het verboden?</vt:lpstr>
      <vt:lpstr>Storing Radioverkeer</vt:lpstr>
      <vt:lpstr>Discussie onder piraten</vt:lpstr>
      <vt:lpstr>Storing Luchtverkeer</vt:lpstr>
      <vt:lpstr>Het oprollen</vt:lpstr>
      <vt:lpstr>Radio Milano (1977-81)</vt:lpstr>
      <vt:lpstr>Verdediging</vt:lpstr>
      <vt:lpstr>5. Waar vind ik AM piraten?</vt:lpstr>
      <vt:lpstr>Ontvanger volgens Morningstar</vt:lpstr>
      <vt:lpstr>Langegolfpiraat</vt:lpstr>
      <vt:lpstr>De 180m band (1610-60)</vt:lpstr>
      <vt:lpstr>De 76m band (3910-50)</vt:lpstr>
      <vt:lpstr>De 60m band (4700-5100)</vt:lpstr>
      <vt:lpstr>De 52m band (5700-5900)</vt:lpstr>
      <vt:lpstr>De 48m band</vt:lpstr>
      <vt:lpstr>De 43m band</vt:lpstr>
      <vt:lpstr>Conclusies</vt:lpstr>
      <vt:lpstr>Piraten in 2022</vt:lpstr>
      <vt:lpstr>LC-Kring 02/03/22: Rogers Majestic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Tel, G. (Gerard)</cp:lastModifiedBy>
  <cp:revision>78</cp:revision>
  <dcterms:created xsi:type="dcterms:W3CDTF">2019-01-19T09:21:01Z</dcterms:created>
  <dcterms:modified xsi:type="dcterms:W3CDTF">2022-02-09T13:39:27Z</dcterms:modified>
</cp:coreProperties>
</file>