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9" r:id="rId4"/>
    <p:sldId id="260" r:id="rId5"/>
    <p:sldId id="261" r:id="rId6"/>
    <p:sldId id="269" r:id="rId7"/>
    <p:sldId id="307" r:id="rId8"/>
    <p:sldId id="264" r:id="rId9"/>
    <p:sldId id="262" r:id="rId10"/>
    <p:sldId id="265" r:id="rId11"/>
    <p:sldId id="272" r:id="rId12"/>
    <p:sldId id="266" r:id="rId13"/>
    <p:sldId id="268" r:id="rId14"/>
    <p:sldId id="287" r:id="rId15"/>
    <p:sldId id="292" r:id="rId16"/>
    <p:sldId id="300" r:id="rId17"/>
    <p:sldId id="312" r:id="rId18"/>
    <p:sldId id="270" r:id="rId19"/>
    <p:sldId id="271" r:id="rId20"/>
    <p:sldId id="288" r:id="rId21"/>
    <p:sldId id="274" r:id="rId22"/>
    <p:sldId id="276" r:id="rId23"/>
    <p:sldId id="304" r:id="rId24"/>
    <p:sldId id="308" r:id="rId25"/>
    <p:sldId id="311" r:id="rId26"/>
    <p:sldId id="267" r:id="rId27"/>
    <p:sldId id="302" r:id="rId28"/>
    <p:sldId id="291" r:id="rId29"/>
    <p:sldId id="299" r:id="rId30"/>
    <p:sldId id="298" r:id="rId31"/>
    <p:sldId id="278" r:id="rId32"/>
    <p:sldId id="294" r:id="rId33"/>
    <p:sldId id="295" r:id="rId34"/>
    <p:sldId id="296" r:id="rId35"/>
    <p:sldId id="297" r:id="rId36"/>
    <p:sldId id="305" r:id="rId37"/>
    <p:sldId id="310" r:id="rId38"/>
    <p:sldId id="280" r:id="rId39"/>
    <p:sldId id="281" r:id="rId40"/>
    <p:sldId id="282" r:id="rId41"/>
    <p:sldId id="283" r:id="rId42"/>
    <p:sldId id="309" r:id="rId43"/>
    <p:sldId id="284" r:id="rId44"/>
    <p:sldId id="306" r:id="rId45"/>
    <p:sldId id="313" r:id="rId46"/>
    <p:sldId id="314" r:id="rId47"/>
    <p:sldId id="258" r:id="rId4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6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91C59-B666-4B8E-9CEF-49E3D7917324}" type="datetimeFigureOut">
              <a:rPr lang="nl-NL" smtClean="0"/>
              <a:t>12-5-2021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A01D1-5F87-4CCF-AB0A-F758950F01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8882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AD04-1B15-4A5C-8C11-D68F2F7EFECF}" type="datetime1">
              <a:rPr lang="nl-NL" smtClean="0"/>
              <a:t>12-5-2021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54243-FAB0-4669-9067-3A3CBCBE55B7}" type="datetime1">
              <a:rPr lang="nl-NL" smtClean="0"/>
              <a:t>12-5-2021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FC08-1B26-4B20-AF4B-C1FEDA5D5DD7}" type="datetime1">
              <a:rPr lang="nl-NL" smtClean="0"/>
              <a:t>12-5-2021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A8F4-1141-436E-A30F-C617549BDADA}" type="datetime1">
              <a:rPr lang="nl-NL" smtClean="0"/>
              <a:t>12-5-2021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256F-4390-4ADD-A105-8942C5E43E99}" type="datetime1">
              <a:rPr lang="nl-NL" smtClean="0"/>
              <a:t>12-5-2021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2E66-ED4E-41C9-B638-ECA6025A042C}" type="datetime1">
              <a:rPr lang="nl-NL" smtClean="0"/>
              <a:t>12-5-2021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26F7-F79A-4E86-82DF-52A06413D3F9}" type="datetime1">
              <a:rPr lang="nl-NL" smtClean="0"/>
              <a:t>12-5-2021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9DE3-397A-4F3A-9368-1A9C2C293CA5}" type="datetime1">
              <a:rPr lang="nl-NL" smtClean="0"/>
              <a:t>12-5-2021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6C0DD-24F3-4D50-A017-B8BD09E3098A}" type="datetime1">
              <a:rPr lang="nl-NL" smtClean="0"/>
              <a:t>12-5-2021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33F1-E67A-4293-940E-3CB35240AD4D}" type="datetime1">
              <a:rPr lang="nl-NL" smtClean="0"/>
              <a:t>12-5-2021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A51F-D8FB-42B0-8202-5639FFD54FB0}" type="datetime1">
              <a:rPr lang="nl-NL" smtClean="0"/>
              <a:t>12-5-2021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5C0DC-77D9-4833-81D9-592487B3CAD3}" type="datetime1">
              <a:rPr lang="nl-NL" smtClean="0"/>
              <a:t>12-5-2021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0" y="2130425"/>
            <a:ext cx="4320480" cy="1470025"/>
          </a:xfrm>
        </p:spPr>
        <p:txBody>
          <a:bodyPr/>
          <a:lstStyle/>
          <a:p>
            <a:r>
              <a:rPr lang="en-US" dirty="0" err="1"/>
              <a:t>Raamantennes</a:t>
            </a:r>
            <a:r>
              <a:rPr lang="en-US" dirty="0"/>
              <a:t>: Bouw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Gebruik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32040" y="3886200"/>
            <a:ext cx="3168352" cy="2351112"/>
          </a:xfrm>
        </p:spPr>
        <p:txBody>
          <a:bodyPr/>
          <a:lstStyle/>
          <a:p>
            <a:r>
              <a:rPr lang="en-US" dirty="0"/>
              <a:t>Gerard Tel</a:t>
            </a:r>
          </a:p>
          <a:p>
            <a:r>
              <a:rPr lang="en-US" dirty="0"/>
              <a:t>LC-</a:t>
            </a:r>
            <a:r>
              <a:rPr lang="en-US" dirty="0" err="1"/>
              <a:t>Kring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12 </a:t>
            </a:r>
            <a:r>
              <a:rPr lang="en-US" dirty="0" err="1"/>
              <a:t>mei</a:t>
            </a:r>
            <a:r>
              <a:rPr lang="en-US" dirty="0"/>
              <a:t> 2021,</a:t>
            </a:r>
            <a:br>
              <a:rPr lang="en-US" dirty="0"/>
            </a:br>
            <a:r>
              <a:rPr lang="en-US" dirty="0"/>
              <a:t>om half </a:t>
            </a:r>
            <a:r>
              <a:rPr lang="en-US" dirty="0" err="1"/>
              <a:t>acht</a:t>
            </a:r>
            <a:endParaRPr lang="en-US" dirty="0"/>
          </a:p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7C10820-4E01-48C4-9201-D61A58160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FC9C23A-1140-4BF4-9CBD-6C06D66E0B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01" y="566321"/>
            <a:ext cx="4391099" cy="585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35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Raamantenne</a:t>
            </a:r>
            <a:r>
              <a:rPr lang="en-US" dirty="0"/>
              <a:t>, </a:t>
            </a:r>
            <a:r>
              <a:rPr lang="en-US" dirty="0" err="1"/>
              <a:t>Theoretisch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Reactie</a:t>
            </a:r>
            <a:r>
              <a:rPr lang="en-US" dirty="0"/>
              <a:t> cos(a):</a:t>
            </a:r>
          </a:p>
          <a:p>
            <a:pPr lvl="1"/>
            <a:r>
              <a:rPr lang="en-US" dirty="0" err="1"/>
              <a:t>Veldlijn</a:t>
            </a:r>
            <a:endParaRPr lang="en-US" dirty="0"/>
          </a:p>
          <a:p>
            <a:pPr lvl="1"/>
            <a:r>
              <a:rPr lang="en-US" dirty="0" err="1"/>
              <a:t>Magnetische</a:t>
            </a:r>
            <a:r>
              <a:rPr lang="en-US" dirty="0"/>
              <a:t> as</a:t>
            </a:r>
          </a:p>
          <a:p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reactie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zender</a:t>
            </a:r>
            <a:r>
              <a:rPr lang="en-US" dirty="0"/>
              <a:t> in </a:t>
            </a:r>
            <a:r>
              <a:rPr lang="en-US" dirty="0" err="1"/>
              <a:t>richting</a:t>
            </a:r>
            <a:r>
              <a:rPr lang="en-US" dirty="0"/>
              <a:t> van as</a:t>
            </a:r>
          </a:p>
          <a:p>
            <a:pPr lvl="1"/>
            <a:r>
              <a:rPr lang="en-US" dirty="0" err="1"/>
              <a:t>Raam</a:t>
            </a:r>
            <a:r>
              <a:rPr lang="en-US" dirty="0"/>
              <a:t>: </a:t>
            </a:r>
            <a:r>
              <a:rPr lang="en-US" dirty="0" err="1"/>
              <a:t>recht</a:t>
            </a:r>
            <a:r>
              <a:rPr lang="en-US" dirty="0"/>
              <a:t> op </a:t>
            </a:r>
            <a:r>
              <a:rPr lang="en-US" dirty="0" err="1"/>
              <a:t>vlak</a:t>
            </a:r>
            <a:endParaRPr lang="en-US" dirty="0"/>
          </a:p>
          <a:p>
            <a:pPr lvl="1"/>
            <a:r>
              <a:rPr lang="en-US" dirty="0" err="1"/>
              <a:t>Ferrietstaaf</a:t>
            </a:r>
            <a:r>
              <a:rPr lang="en-US" dirty="0"/>
              <a:t>: </a:t>
            </a:r>
            <a:r>
              <a:rPr lang="en-US" dirty="0" err="1"/>
              <a:t>verlengde</a:t>
            </a:r>
            <a:endParaRPr lang="en-US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Ovaal 4"/>
          <p:cNvSpPr/>
          <p:nvPr/>
        </p:nvSpPr>
        <p:spPr>
          <a:xfrm>
            <a:off x="5724128" y="1628800"/>
            <a:ext cx="2016224" cy="2016224"/>
          </a:xfrm>
          <a:prstGeom prst="ellipse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5724128" y="3645024"/>
            <a:ext cx="2016224" cy="2016224"/>
          </a:xfrm>
          <a:prstGeom prst="ellipse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6588224" y="3068960"/>
            <a:ext cx="288032" cy="1152128"/>
          </a:xfrm>
          <a:prstGeom prst="rect">
            <a:avLst/>
          </a:prstGeom>
          <a:noFill/>
          <a:ln w="1016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Rechte verbindingslijn 8"/>
          <p:cNvCxnSpPr/>
          <p:nvPr/>
        </p:nvCxnSpPr>
        <p:spPr>
          <a:xfrm>
            <a:off x="5724128" y="3645024"/>
            <a:ext cx="2016224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 flipH="1">
            <a:off x="6732240" y="836712"/>
            <a:ext cx="1728192" cy="2813595"/>
          </a:xfrm>
          <a:prstGeom prst="straightConnector1">
            <a:avLst/>
          </a:prstGeom>
          <a:ln w="508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15"/>
          <p:cNvSpPr txBox="1"/>
          <p:nvPr/>
        </p:nvSpPr>
        <p:spPr>
          <a:xfrm>
            <a:off x="8172400" y="478322"/>
            <a:ext cx="843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Zender</a:t>
            </a:r>
            <a:endParaRPr lang="nl-NL" dirty="0"/>
          </a:p>
        </p:txBody>
      </p:sp>
      <p:sp>
        <p:nvSpPr>
          <p:cNvPr id="18" name="Ovaal 17"/>
          <p:cNvSpPr/>
          <p:nvPr/>
        </p:nvSpPr>
        <p:spPr>
          <a:xfrm>
            <a:off x="5724128" y="1628800"/>
            <a:ext cx="2016224" cy="2016224"/>
          </a:xfrm>
          <a:prstGeom prst="ellipse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/>
          <p:cNvSpPr/>
          <p:nvPr/>
        </p:nvSpPr>
        <p:spPr>
          <a:xfrm>
            <a:off x="5724128" y="3645024"/>
            <a:ext cx="2016224" cy="2016224"/>
          </a:xfrm>
          <a:prstGeom prst="ellipse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/>
          <p:cNvSpPr/>
          <p:nvPr/>
        </p:nvSpPr>
        <p:spPr>
          <a:xfrm>
            <a:off x="6588224" y="3068960"/>
            <a:ext cx="288032" cy="1152128"/>
          </a:xfrm>
          <a:prstGeom prst="rect">
            <a:avLst/>
          </a:prstGeom>
          <a:noFill/>
          <a:ln w="1016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/>
          <p:cNvSpPr txBox="1"/>
          <p:nvPr/>
        </p:nvSpPr>
        <p:spPr>
          <a:xfrm>
            <a:off x="7740352" y="3460358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</a:t>
            </a:r>
            <a:endParaRPr lang="nl-NL" dirty="0"/>
          </a:p>
        </p:txBody>
      </p:sp>
      <p:sp>
        <p:nvSpPr>
          <p:cNvPr id="23" name="Tekstvak 22"/>
          <p:cNvSpPr txBox="1"/>
          <p:nvPr/>
        </p:nvSpPr>
        <p:spPr>
          <a:xfrm>
            <a:off x="4601598" y="1701988"/>
            <a:ext cx="1114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Veldlijnen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29BB15C-96EF-47D2-BBA8-BEF362368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10</a:t>
            </a:fld>
            <a:endParaRPr lang="nl-NL"/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27EC920B-9D08-4F2C-8A38-8F7FDECF1F70}"/>
              </a:ext>
            </a:extLst>
          </p:cNvPr>
          <p:cNvCxnSpPr/>
          <p:nvPr/>
        </p:nvCxnSpPr>
        <p:spPr>
          <a:xfrm>
            <a:off x="4942466" y="2564904"/>
            <a:ext cx="3445958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37CE2905-8D0B-4B53-8251-54CDE67F1270}"/>
              </a:ext>
            </a:extLst>
          </p:cNvPr>
          <p:cNvCxnSpPr/>
          <p:nvPr/>
        </p:nvCxnSpPr>
        <p:spPr>
          <a:xfrm>
            <a:off x="4701878" y="2996331"/>
            <a:ext cx="3445958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24BA0537-65C3-43E4-BCB4-68BF734C8FD5}"/>
              </a:ext>
            </a:extLst>
          </p:cNvPr>
          <p:cNvCxnSpPr/>
          <p:nvPr/>
        </p:nvCxnSpPr>
        <p:spPr>
          <a:xfrm>
            <a:off x="4830221" y="2765314"/>
            <a:ext cx="3445958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A9A85A54-C786-4C31-A767-21BBDC1FFBCA}"/>
              </a:ext>
            </a:extLst>
          </p:cNvPr>
          <p:cNvCxnSpPr/>
          <p:nvPr/>
        </p:nvCxnSpPr>
        <p:spPr>
          <a:xfrm>
            <a:off x="5211462" y="2142580"/>
            <a:ext cx="3445958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8379F52D-C330-444C-9388-675E8C2C7C28}"/>
              </a:ext>
            </a:extLst>
          </p:cNvPr>
          <p:cNvCxnSpPr/>
          <p:nvPr/>
        </p:nvCxnSpPr>
        <p:spPr>
          <a:xfrm>
            <a:off x="5094866" y="2353742"/>
            <a:ext cx="3445958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62F40E05-05BD-4501-9351-EFF80A25CE55}"/>
              </a:ext>
            </a:extLst>
          </p:cNvPr>
          <p:cNvCxnSpPr/>
          <p:nvPr/>
        </p:nvCxnSpPr>
        <p:spPr>
          <a:xfrm>
            <a:off x="4507494" y="3430016"/>
            <a:ext cx="3445958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5CCAE237-06EF-4687-AD90-3E273ACE7105}"/>
              </a:ext>
            </a:extLst>
          </p:cNvPr>
          <p:cNvCxnSpPr/>
          <p:nvPr/>
        </p:nvCxnSpPr>
        <p:spPr>
          <a:xfrm>
            <a:off x="5359511" y="1968165"/>
            <a:ext cx="3445958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A6071C4A-782A-46FD-9AC1-A7286ACA691F}"/>
              </a:ext>
            </a:extLst>
          </p:cNvPr>
          <p:cNvCxnSpPr/>
          <p:nvPr/>
        </p:nvCxnSpPr>
        <p:spPr>
          <a:xfrm>
            <a:off x="4603853" y="3191844"/>
            <a:ext cx="3445958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314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Raamantenne</a:t>
            </a:r>
            <a:r>
              <a:rPr lang="en-US" dirty="0"/>
              <a:t>, </a:t>
            </a:r>
            <a:r>
              <a:rPr lang="en-US" dirty="0" err="1"/>
              <a:t>Practisch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3826768" cy="4708525"/>
          </a:xfrm>
        </p:spPr>
        <p:txBody>
          <a:bodyPr/>
          <a:lstStyle/>
          <a:p>
            <a:r>
              <a:rPr lang="en-US" dirty="0" err="1"/>
              <a:t>Nul</a:t>
            </a:r>
            <a:r>
              <a:rPr lang="en-US" dirty="0"/>
              <a:t> </a:t>
            </a:r>
            <a:r>
              <a:rPr lang="en-US" dirty="0" err="1"/>
              <a:t>nooit</a:t>
            </a:r>
            <a:r>
              <a:rPr lang="en-US" dirty="0"/>
              <a:t> </a:t>
            </a:r>
            <a:r>
              <a:rPr lang="en-US" dirty="0" err="1"/>
              <a:t>absoluut</a:t>
            </a:r>
            <a:endParaRPr lang="en-US" dirty="0"/>
          </a:p>
          <a:p>
            <a:pPr lvl="1"/>
            <a:r>
              <a:rPr lang="en-US" dirty="0" err="1"/>
              <a:t>Antennewerking</a:t>
            </a:r>
            <a:r>
              <a:rPr lang="en-US" dirty="0"/>
              <a:t>: </a:t>
            </a:r>
            <a:r>
              <a:rPr lang="en-US" dirty="0" err="1"/>
              <a:t>reactie</a:t>
            </a:r>
            <a:r>
              <a:rPr lang="en-US" dirty="0"/>
              <a:t> E-golf</a:t>
            </a:r>
          </a:p>
          <a:p>
            <a:pPr lvl="1"/>
            <a:r>
              <a:rPr lang="en-US" dirty="0" err="1"/>
              <a:t>Ruimtegolf</a:t>
            </a:r>
            <a:r>
              <a:rPr lang="en-US" dirty="0"/>
              <a:t> KG</a:t>
            </a:r>
          </a:p>
          <a:p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symmetrisch</a:t>
            </a:r>
            <a:endParaRPr lang="en-US" dirty="0"/>
          </a:p>
          <a:p>
            <a:pPr lvl="1"/>
            <a:r>
              <a:rPr lang="en-US" dirty="0" err="1"/>
              <a:t>Imperfectie</a:t>
            </a:r>
            <a:r>
              <a:rPr lang="en-US" dirty="0"/>
              <a:t> in constructive</a:t>
            </a:r>
          </a:p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Raam</a:t>
            </a:r>
            <a:r>
              <a:rPr lang="en-US" dirty="0"/>
              <a:t> vs </a:t>
            </a:r>
            <a:r>
              <a:rPr lang="en-US" dirty="0" err="1">
                <a:solidFill>
                  <a:srgbClr val="00B050"/>
                </a:solidFill>
              </a:rPr>
              <a:t>Ferriet</a:t>
            </a:r>
            <a:endParaRPr lang="en-US" dirty="0">
              <a:solidFill>
                <a:srgbClr val="00B050"/>
              </a:solidFill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556792"/>
            <a:ext cx="3244048" cy="5156812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42C0DE31-4164-4258-9746-909546012A3A}"/>
              </a:ext>
            </a:extLst>
          </p:cNvPr>
          <p:cNvSpPr/>
          <p:nvPr/>
        </p:nvSpPr>
        <p:spPr>
          <a:xfrm>
            <a:off x="6788344" y="3429000"/>
            <a:ext cx="288032" cy="1152128"/>
          </a:xfrm>
          <a:prstGeom prst="rect">
            <a:avLst/>
          </a:prstGeom>
          <a:noFill/>
          <a:ln w="1016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45192B0-04AF-4B76-92C7-68F4C5AA1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444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Raamantenne</a:t>
            </a:r>
            <a:r>
              <a:rPr lang="en-US" dirty="0"/>
              <a:t>, met AGC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/>
          <a:lstStyle/>
          <a:p>
            <a:r>
              <a:rPr lang="en-US" dirty="0" err="1"/>
              <a:t>Dichtsmeren</a:t>
            </a:r>
            <a:r>
              <a:rPr lang="en-US" dirty="0"/>
              <a:t> AGC</a:t>
            </a:r>
          </a:p>
          <a:p>
            <a:pPr lvl="1"/>
            <a:r>
              <a:rPr lang="en-US" dirty="0" err="1"/>
              <a:t>Regelbereik</a:t>
            </a:r>
            <a:r>
              <a:rPr lang="en-US" dirty="0"/>
              <a:t> </a:t>
            </a:r>
            <a:r>
              <a:rPr lang="en-US" dirty="0" err="1"/>
              <a:t>enorm</a:t>
            </a:r>
            <a:r>
              <a:rPr lang="en-US" dirty="0"/>
              <a:t>!</a:t>
            </a:r>
          </a:p>
          <a:p>
            <a:pPr lvl="1"/>
            <a:r>
              <a:rPr lang="en-US" dirty="0" err="1"/>
              <a:t>Vaag</a:t>
            </a:r>
            <a:r>
              <a:rPr lang="en-US" dirty="0"/>
              <a:t> </a:t>
            </a:r>
            <a:r>
              <a:rPr lang="en-US" dirty="0" err="1"/>
              <a:t>ruisje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DIP</a:t>
            </a:r>
          </a:p>
          <a:p>
            <a:pPr lvl="1"/>
            <a:r>
              <a:rPr lang="en-US" dirty="0"/>
              <a:t>Interne </a:t>
            </a:r>
            <a:r>
              <a:rPr lang="en-US" dirty="0" err="1"/>
              <a:t>antenne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schakelen</a:t>
            </a:r>
            <a:r>
              <a:rPr lang="en-US" dirty="0"/>
              <a:t>?</a:t>
            </a:r>
          </a:p>
          <a:p>
            <a:r>
              <a:rPr lang="en-US" dirty="0"/>
              <a:t>Direction Finder: hand gain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96752"/>
            <a:ext cx="4026024" cy="5368032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6CA88955-01DC-4510-A1D4-6539421694D8}"/>
              </a:ext>
            </a:extLst>
          </p:cNvPr>
          <p:cNvSpPr/>
          <p:nvPr/>
        </p:nvSpPr>
        <p:spPr>
          <a:xfrm>
            <a:off x="6788344" y="3429000"/>
            <a:ext cx="288032" cy="1152128"/>
          </a:xfrm>
          <a:prstGeom prst="rect">
            <a:avLst/>
          </a:prstGeom>
          <a:noFill/>
          <a:ln w="1016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8EBD68-4C3C-4837-9987-076F05D6C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1854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Basisprincipe</a:t>
            </a:r>
            <a:r>
              <a:rPr lang="en-US" dirty="0"/>
              <a:t>: LC-</a:t>
            </a:r>
            <a:r>
              <a:rPr lang="en-US" dirty="0" err="1"/>
              <a:t>kring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1537" y="1552823"/>
            <a:ext cx="6337836" cy="4968552"/>
          </a:xfrm>
        </p:spPr>
        <p:txBody>
          <a:bodyPr/>
          <a:lstStyle/>
          <a:p>
            <a:r>
              <a:rPr lang="en-US" dirty="0" err="1"/>
              <a:t>Resonante</a:t>
            </a:r>
            <a:r>
              <a:rPr lang="en-US" dirty="0"/>
              <a:t> LC-</a:t>
            </a:r>
            <a:r>
              <a:rPr lang="en-US" dirty="0" err="1"/>
              <a:t>Kring</a:t>
            </a:r>
            <a:endParaRPr lang="en-US" dirty="0"/>
          </a:p>
          <a:p>
            <a:r>
              <a:rPr lang="en-US" dirty="0" err="1"/>
              <a:t>Afstem</a:t>
            </a:r>
            <a:r>
              <a:rPr lang="en-US" dirty="0"/>
              <a:t> C &amp; Open L</a:t>
            </a:r>
          </a:p>
          <a:p>
            <a:endParaRPr lang="en-US" dirty="0"/>
          </a:p>
          <a:p>
            <a:r>
              <a:rPr lang="en-US" dirty="0" err="1"/>
              <a:t>Koppeling</a:t>
            </a:r>
            <a:r>
              <a:rPr lang="en-US" dirty="0"/>
              <a:t> radio:</a:t>
            </a:r>
          </a:p>
          <a:p>
            <a:pPr lvl="1"/>
            <a:r>
              <a:rPr lang="en-US" dirty="0" err="1">
                <a:solidFill>
                  <a:srgbClr val="00B050"/>
                </a:solidFill>
              </a:rPr>
              <a:t>Antennekring</a:t>
            </a:r>
            <a:endParaRPr lang="en-US" dirty="0">
              <a:solidFill>
                <a:srgbClr val="00B05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Eigen </a:t>
            </a:r>
            <a:r>
              <a:rPr lang="en-US" dirty="0" err="1">
                <a:solidFill>
                  <a:srgbClr val="FF0000"/>
                </a:solidFill>
              </a:rPr>
              <a:t>ferrietstaaf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err="1">
                <a:solidFill>
                  <a:srgbClr val="0070C0"/>
                </a:solidFill>
              </a:rPr>
              <a:t>Koppelspoel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 err="1">
                <a:solidFill>
                  <a:srgbClr val="0070C0"/>
                </a:solidFill>
              </a:rPr>
              <a:t>Populair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ook</a:t>
            </a:r>
            <a:r>
              <a:rPr lang="en-US" dirty="0">
                <a:solidFill>
                  <a:srgbClr val="0070C0"/>
                </a:solidFill>
              </a:rPr>
              <a:t> in </a:t>
            </a:r>
            <a:r>
              <a:rPr lang="en-US" dirty="0" err="1">
                <a:solidFill>
                  <a:srgbClr val="0070C0"/>
                </a:solidFill>
              </a:rPr>
              <a:t>vele</a:t>
            </a:r>
            <a:r>
              <a:rPr lang="en-US" dirty="0">
                <a:solidFill>
                  <a:srgbClr val="0070C0"/>
                </a:solidFill>
              </a:rPr>
              <a:t> KG </a:t>
            </a:r>
            <a:r>
              <a:rPr lang="en-US" dirty="0" err="1">
                <a:solidFill>
                  <a:srgbClr val="0070C0"/>
                </a:solidFill>
              </a:rPr>
              <a:t>antenne’s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 err="1">
                <a:solidFill>
                  <a:srgbClr val="0070C0"/>
                </a:solidFill>
              </a:rPr>
              <a:t>Evt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aftakking</a:t>
            </a:r>
            <a:r>
              <a:rPr lang="en-US" dirty="0">
                <a:solidFill>
                  <a:srgbClr val="0070C0"/>
                </a:solidFill>
              </a:rPr>
              <a:t> van </a:t>
            </a:r>
            <a:r>
              <a:rPr lang="en-US" dirty="0" err="1">
                <a:solidFill>
                  <a:srgbClr val="0070C0"/>
                </a:solidFill>
              </a:rPr>
              <a:t>hoofdspoel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15" y="1540793"/>
            <a:ext cx="4719960" cy="3539970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0ED8512-4CFA-4813-8605-20980A3AE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608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Energie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omgeving</a:t>
            </a:r>
            <a:r>
              <a:rPr lang="en-US" dirty="0"/>
              <a:t> </a:t>
            </a:r>
            <a:r>
              <a:rPr lang="en-US" dirty="0" err="1"/>
              <a:t>bundelen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700808"/>
            <a:ext cx="4114800" cy="4680520"/>
          </a:xfrm>
        </p:spPr>
        <p:txBody>
          <a:bodyPr>
            <a:normAutofit/>
          </a:bodyPr>
          <a:lstStyle/>
          <a:p>
            <a:r>
              <a:rPr lang="en-US" dirty="0"/>
              <a:t>Radio’s in </a:t>
            </a:r>
            <a:r>
              <a:rPr lang="en-US" dirty="0" err="1"/>
              <a:t>raam</a:t>
            </a:r>
            <a:r>
              <a:rPr lang="nl-NL" dirty="0"/>
              <a:t> kunnen harder gaan</a:t>
            </a:r>
          </a:p>
          <a:p>
            <a:r>
              <a:rPr lang="en-US" dirty="0"/>
              <a:t>Radio’s </a:t>
            </a:r>
            <a:r>
              <a:rPr lang="nl-NL" dirty="0"/>
              <a:t>naast raam kunnen zachter gaan</a:t>
            </a:r>
          </a:p>
          <a:p>
            <a:r>
              <a:rPr lang="en-US" dirty="0"/>
              <a:t>Even </a:t>
            </a:r>
            <a:r>
              <a:rPr lang="en-US" dirty="0" err="1"/>
              <a:t>voordoen</a:t>
            </a:r>
            <a:r>
              <a:rPr lang="en-US" dirty="0"/>
              <a:t>!</a:t>
            </a:r>
          </a:p>
          <a:p>
            <a:r>
              <a:rPr lang="en-US" dirty="0" err="1"/>
              <a:t>Zoek</a:t>
            </a:r>
            <a:r>
              <a:rPr lang="en-US" dirty="0"/>
              <a:t> </a:t>
            </a:r>
            <a:r>
              <a:rPr lang="en-US" dirty="0" err="1"/>
              <a:t>zender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slechte</a:t>
            </a:r>
            <a:r>
              <a:rPr lang="en-US" dirty="0"/>
              <a:t> </a:t>
            </a:r>
            <a:r>
              <a:rPr lang="en-US" dirty="0" err="1"/>
              <a:t>ontvanger</a:t>
            </a:r>
            <a:r>
              <a:rPr lang="en-US" dirty="0"/>
              <a:t>)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3928199-345C-4CED-A05A-14CD72861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14</a:t>
            </a:fld>
            <a:endParaRPr lang="nl-NL"/>
          </a:p>
        </p:txBody>
      </p:sp>
      <p:pic>
        <p:nvPicPr>
          <p:cNvPr id="7" name="Afbeelding 6" descr="Afbeelding met elektronica, magnetron, oven&#10;&#10;Automatisch gegenereerde beschrijving">
            <a:extLst>
              <a:ext uri="{FF2B5EF4-FFF2-40B4-BE49-F238E27FC236}">
                <a16:creationId xmlns:a16="http://schemas.microsoft.com/office/drawing/2014/main" id="{2D8A192F-5E95-4191-A8C1-9441342D56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344" y="1599066"/>
            <a:ext cx="4382144" cy="328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350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Storing: E of M golf?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en-US" dirty="0"/>
              <a:t>Philips Service </a:t>
            </a:r>
            <a:r>
              <a:rPr lang="en-US" dirty="0" err="1"/>
              <a:t>Maandblad</a:t>
            </a:r>
            <a:r>
              <a:rPr lang="en-US" dirty="0"/>
              <a:t> 1950:</a:t>
            </a:r>
            <a:br>
              <a:rPr lang="en-US" dirty="0"/>
            </a:br>
            <a:r>
              <a:rPr lang="en-US" dirty="0"/>
              <a:t>Over </a:t>
            </a:r>
            <a:r>
              <a:rPr lang="en-US" dirty="0" err="1"/>
              <a:t>raamantenne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BX290U</a:t>
            </a:r>
          </a:p>
          <a:p>
            <a:r>
              <a:rPr lang="en-US" dirty="0"/>
              <a:t>In </a:t>
            </a:r>
            <a:r>
              <a:rPr lang="en-US" dirty="0" err="1"/>
              <a:t>principe</a:t>
            </a:r>
            <a:r>
              <a:rPr lang="en-US" dirty="0"/>
              <a:t>: </a:t>
            </a:r>
            <a:r>
              <a:rPr lang="en-US" dirty="0" err="1"/>
              <a:t>altijd</a:t>
            </a:r>
            <a:r>
              <a:rPr lang="en-US" dirty="0"/>
              <a:t> E </a:t>
            </a:r>
            <a:r>
              <a:rPr lang="en-US" dirty="0" err="1"/>
              <a:t>en</a:t>
            </a:r>
            <a:r>
              <a:rPr lang="en-US" dirty="0"/>
              <a:t> M,</a:t>
            </a:r>
            <a:br>
              <a:rPr lang="en-US" dirty="0"/>
            </a:b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in </a:t>
            </a:r>
            <a:r>
              <a:rPr lang="en-US" dirty="0" err="1"/>
              <a:t>constante</a:t>
            </a:r>
            <a:r>
              <a:rPr lang="en-US" dirty="0"/>
              <a:t> </a:t>
            </a:r>
            <a:r>
              <a:rPr lang="en-US" dirty="0" err="1"/>
              <a:t>verhouding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Alleen</a:t>
            </a:r>
            <a:r>
              <a:rPr lang="en-US" dirty="0"/>
              <a:t> </a:t>
            </a:r>
            <a:r>
              <a:rPr lang="en-US" dirty="0" err="1"/>
              <a:t>zeer</a:t>
            </a:r>
            <a:r>
              <a:rPr lang="en-US" dirty="0"/>
              <a:t> </a:t>
            </a:r>
            <a:r>
              <a:rPr lang="en-US" dirty="0" err="1"/>
              <a:t>dicht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zender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kan</a:t>
            </a:r>
            <a:r>
              <a:rPr lang="en-US" dirty="0"/>
              <a:t> E of M </a:t>
            </a:r>
            <a:r>
              <a:rPr lang="en-US" dirty="0" err="1"/>
              <a:t>overheersen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(hoe </a:t>
            </a:r>
            <a:r>
              <a:rPr lang="en-US" dirty="0" err="1">
                <a:solidFill>
                  <a:srgbClr val="FF0000"/>
                </a:solidFill>
              </a:rPr>
              <a:t>dichtbij</a:t>
            </a:r>
            <a:r>
              <a:rPr lang="en-US" dirty="0">
                <a:solidFill>
                  <a:srgbClr val="FF0000"/>
                </a:solidFill>
              </a:rPr>
              <a:t>?)</a:t>
            </a:r>
          </a:p>
          <a:p>
            <a:r>
              <a:rPr lang="en-US" dirty="0" err="1"/>
              <a:t>Dus</a:t>
            </a:r>
            <a:r>
              <a:rPr lang="en-US" dirty="0"/>
              <a:t> </a:t>
            </a:r>
            <a:r>
              <a:rPr lang="en-US" dirty="0" err="1"/>
              <a:t>alleen</a:t>
            </a:r>
            <a:r>
              <a:rPr lang="en-US" dirty="0"/>
              <a:t> </a:t>
            </a:r>
            <a:r>
              <a:rPr lang="en-US" dirty="0" err="1"/>
              <a:t>lokale</a:t>
            </a:r>
            <a:r>
              <a:rPr lang="en-US" dirty="0"/>
              <a:t> E-</a:t>
            </a:r>
            <a:r>
              <a:rPr lang="en-US" dirty="0" err="1"/>
              <a:t>stoorbronnen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onderdrukt</a:t>
            </a:r>
            <a:r>
              <a:rPr lang="en-US" dirty="0"/>
              <a:t> door M effect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2A14245-CAA9-40EB-8244-1A027252F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9482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Aanvoer</a:t>
            </a:r>
            <a:r>
              <a:rPr lang="en-US" dirty="0"/>
              <a:t> </a:t>
            </a:r>
            <a:r>
              <a:rPr lang="en-US" dirty="0" err="1"/>
              <a:t>Vertikaal</a:t>
            </a:r>
            <a:r>
              <a:rPr lang="en-US" dirty="0"/>
              <a:t> of </a:t>
            </a:r>
            <a:r>
              <a:rPr lang="en-US" dirty="0" err="1"/>
              <a:t>Horizontaal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en-US" dirty="0"/>
              <a:t>Op KG is </a:t>
            </a:r>
            <a:r>
              <a:rPr lang="en-US" dirty="0" err="1"/>
              <a:t>raam</a:t>
            </a:r>
            <a:r>
              <a:rPr lang="en-US" dirty="0"/>
              <a:t> al </a:t>
            </a:r>
            <a:r>
              <a:rPr lang="en-US" dirty="0" err="1"/>
              <a:t>nadelig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enkele</a:t>
            </a:r>
            <a:r>
              <a:rPr lang="en-US" dirty="0"/>
              <a:t> meters</a:t>
            </a:r>
          </a:p>
          <a:p>
            <a:r>
              <a:rPr lang="en-US" dirty="0"/>
              <a:t>BX290U:</a:t>
            </a:r>
            <a:br>
              <a:rPr lang="en-US" dirty="0"/>
            </a:br>
            <a:r>
              <a:rPr lang="en-US" dirty="0"/>
              <a:t>KG </a:t>
            </a:r>
            <a:r>
              <a:rPr lang="en-US" dirty="0" err="1"/>
              <a:t>plaat</a:t>
            </a:r>
            <a:r>
              <a:rPr lang="en-US" dirty="0"/>
              <a:t>!</a:t>
            </a:r>
          </a:p>
          <a:p>
            <a:endParaRPr lang="en-US" dirty="0"/>
          </a:p>
          <a:p>
            <a:r>
              <a:rPr lang="en-US" dirty="0"/>
              <a:t>C of L?</a:t>
            </a:r>
          </a:p>
          <a:p>
            <a:r>
              <a:rPr lang="en-US" dirty="0"/>
              <a:t>Hoge </a:t>
            </a:r>
            <a:r>
              <a:rPr lang="en-US" dirty="0" err="1"/>
              <a:t>i</a:t>
            </a:r>
            <a:r>
              <a:rPr lang="en-US" dirty="0"/>
              <a:t>/l </a:t>
            </a:r>
            <a:br>
              <a:rPr lang="en-US" dirty="0"/>
            </a:br>
            <a:r>
              <a:rPr lang="en-US" dirty="0"/>
              <a:t>tov. a </a:t>
            </a:r>
            <a:br>
              <a:rPr lang="en-US" dirty="0"/>
            </a:br>
            <a:r>
              <a:rPr lang="en-US" dirty="0" err="1"/>
              <a:t>geeft</a:t>
            </a:r>
            <a:r>
              <a:rPr lang="en-US" dirty="0"/>
              <a:t> M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401766"/>
            <a:ext cx="6408712" cy="4356376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B32287C-BAA8-41F9-B585-53A2D2E57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8412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E6BE64-09E4-4701-8F4B-250CBAB6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 </a:t>
            </a:r>
            <a:r>
              <a:rPr lang="nl-NL" dirty="0" err="1"/>
              <a:t>vs</a:t>
            </a:r>
            <a:r>
              <a:rPr lang="nl-NL" dirty="0"/>
              <a:t> M in 2021?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69331C-1F98-48BC-82DC-461B84D6B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507288" cy="5165724"/>
          </a:xfrm>
        </p:spPr>
        <p:txBody>
          <a:bodyPr>
            <a:normAutofit/>
          </a:bodyPr>
          <a:lstStyle/>
          <a:p>
            <a:r>
              <a:rPr lang="nl-NL" dirty="0"/>
              <a:t>Tegenwoordig: Centraaldozen in plafond</a:t>
            </a:r>
          </a:p>
          <a:p>
            <a:r>
              <a:rPr lang="nl-NL" dirty="0"/>
              <a:t>Stoorbronnen (adapters) gevoed via hoge lus</a:t>
            </a:r>
          </a:p>
          <a:p>
            <a:r>
              <a:rPr lang="nl-NL" dirty="0"/>
              <a:t>Waarschijnlijk daarom: </a:t>
            </a:r>
            <a:br>
              <a:rPr lang="nl-NL" dirty="0"/>
            </a:br>
            <a:r>
              <a:rPr lang="nl-NL" dirty="0"/>
              <a:t>nu meer M </a:t>
            </a:r>
            <a:r>
              <a:rPr lang="nl-NL" dirty="0" err="1"/>
              <a:t>tov</a:t>
            </a:r>
            <a:r>
              <a:rPr lang="nl-NL" dirty="0"/>
              <a:t>. E door lokale bronnen</a:t>
            </a:r>
          </a:p>
          <a:p>
            <a:r>
              <a:rPr lang="nl-NL" dirty="0"/>
              <a:t>Bevestiging </a:t>
            </a:r>
            <a:r>
              <a:rPr lang="nl-NL" dirty="0">
                <a:sym typeface="Wingdings" panose="05000000000000000000" pitchFamily="2" charset="2"/>
              </a:rPr>
              <a:t></a:t>
            </a:r>
            <a:r>
              <a:rPr lang="nl-NL" dirty="0"/>
              <a:t>: Adapters op raamantenne</a:t>
            </a:r>
          </a:p>
          <a:p>
            <a:r>
              <a:rPr lang="nl-NL" dirty="0"/>
              <a:t>Bevestiging </a:t>
            </a:r>
            <a:r>
              <a:rPr lang="nl-NL" dirty="0">
                <a:sym typeface="Wingdings" panose="05000000000000000000" pitchFamily="2" charset="2"/>
              </a:rPr>
              <a:t></a:t>
            </a:r>
            <a:r>
              <a:rPr lang="nl-NL" dirty="0"/>
              <a:t>: Zonnepaneel op raamantenne</a:t>
            </a:r>
          </a:p>
          <a:p>
            <a:r>
              <a:rPr lang="nl-NL" dirty="0"/>
              <a:t>Nader onderzoek??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WEL voordeel: </a:t>
            </a:r>
            <a:r>
              <a:rPr lang="nl-NL" dirty="0" err="1"/>
              <a:t>richtinggevoeligheid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EB65E41-AF6B-4244-BDDB-ADAE0234B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9228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dirty="0" err="1"/>
              <a:t>Raamantenne</a:t>
            </a:r>
            <a:r>
              <a:rPr lang="en-US" dirty="0"/>
              <a:t> </a:t>
            </a:r>
            <a:r>
              <a:rPr lang="en-US" dirty="0" err="1"/>
              <a:t>gebruiken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</p:spPr>
        <p:txBody>
          <a:bodyPr>
            <a:normAutofit/>
          </a:bodyPr>
          <a:lstStyle/>
          <a:p>
            <a:r>
              <a:rPr lang="en-US" dirty="0" err="1"/>
              <a:t>Vroeger</a:t>
            </a:r>
            <a:r>
              <a:rPr lang="en-US" dirty="0"/>
              <a:t> </a:t>
            </a:r>
            <a:r>
              <a:rPr lang="en-US" dirty="0" err="1"/>
              <a:t>Tweeknops-afstemming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Nu: </a:t>
            </a:r>
            <a:r>
              <a:rPr lang="en-US" dirty="0" err="1"/>
              <a:t>drie</a:t>
            </a:r>
            <a:r>
              <a:rPr lang="en-US" dirty="0"/>
              <a:t>-”Knops”! </a:t>
            </a:r>
          </a:p>
          <a:p>
            <a:r>
              <a:rPr lang="en-US" dirty="0" err="1"/>
              <a:t>Ontvangen</a:t>
            </a:r>
            <a:r>
              <a:rPr lang="en-US" dirty="0"/>
              <a:t> in 3 </a:t>
            </a:r>
            <a:r>
              <a:rPr lang="en-US" dirty="0" err="1"/>
              <a:t>stappen</a:t>
            </a:r>
            <a:endParaRPr lang="en-US" dirty="0"/>
          </a:p>
          <a:p>
            <a:pPr lvl="1"/>
            <a:r>
              <a:rPr lang="en-US" dirty="0" err="1"/>
              <a:t>Zet</a:t>
            </a:r>
            <a:r>
              <a:rPr lang="en-US" dirty="0"/>
              <a:t> </a:t>
            </a:r>
            <a:r>
              <a:rPr lang="en-US" dirty="0" err="1"/>
              <a:t>ontvanger</a:t>
            </a:r>
            <a:r>
              <a:rPr lang="en-US" dirty="0"/>
              <a:t> op </a:t>
            </a:r>
            <a:r>
              <a:rPr lang="en-US" dirty="0" err="1"/>
              <a:t>frequentie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 err="1"/>
              <a:t>digitaal</a:t>
            </a:r>
            <a:r>
              <a:rPr lang="en-US" dirty="0"/>
              <a:t> </a:t>
            </a:r>
            <a:r>
              <a:rPr lang="en-US" dirty="0" err="1"/>
              <a:t>dus</a:t>
            </a:r>
            <a:r>
              <a:rPr lang="en-US" dirty="0"/>
              <a:t> </a:t>
            </a:r>
            <a:r>
              <a:rPr lang="en-US" dirty="0" err="1"/>
              <a:t>meteen</a:t>
            </a:r>
            <a:r>
              <a:rPr lang="en-US" dirty="0"/>
              <a:t> </a:t>
            </a:r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afgestemd</a:t>
            </a:r>
            <a:endParaRPr lang="en-US" dirty="0"/>
          </a:p>
          <a:p>
            <a:pPr lvl="1"/>
            <a:r>
              <a:rPr lang="en-US" dirty="0" err="1"/>
              <a:t>Zoek</a:t>
            </a:r>
            <a:r>
              <a:rPr lang="en-US" dirty="0"/>
              <a:t> </a:t>
            </a:r>
            <a:r>
              <a:rPr lang="en-US" dirty="0" err="1"/>
              <a:t>ruis</a:t>
            </a:r>
            <a:r>
              <a:rPr lang="en-US" dirty="0"/>
              <a:t> PIEK met </a:t>
            </a:r>
            <a:r>
              <a:rPr lang="en-US" dirty="0" err="1"/>
              <a:t>antennecondensator</a:t>
            </a:r>
            <a:endParaRPr lang="en-US" dirty="0"/>
          </a:p>
          <a:p>
            <a:pPr lvl="1"/>
            <a:r>
              <a:rPr lang="en-US" dirty="0" err="1"/>
              <a:t>Zoek</a:t>
            </a:r>
            <a:r>
              <a:rPr lang="en-US" dirty="0"/>
              <a:t> </a:t>
            </a:r>
            <a:r>
              <a:rPr lang="en-US" dirty="0" err="1"/>
              <a:t>ruis</a:t>
            </a:r>
            <a:r>
              <a:rPr lang="en-US" dirty="0"/>
              <a:t> DIP met </a:t>
            </a:r>
            <a:r>
              <a:rPr lang="en-US" dirty="0" err="1"/>
              <a:t>antennerichting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88B50E7-F7FC-46CF-8CD3-B280233AA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7557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520" y="188640"/>
            <a:ext cx="3124727" cy="416630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07042"/>
            <a:ext cx="3816424" cy="286231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5848520" cy="1143000"/>
          </a:xfrm>
        </p:spPr>
        <p:txBody>
          <a:bodyPr>
            <a:normAutofit/>
          </a:bodyPr>
          <a:lstStyle/>
          <a:p>
            <a:r>
              <a:rPr lang="en-US" dirty="0"/>
              <a:t>Demo: D2935/</a:t>
            </a:r>
            <a:r>
              <a:rPr lang="en-US" dirty="0" err="1"/>
              <a:t>TelRaam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199"/>
            <a:ext cx="4474840" cy="5039683"/>
          </a:xfrm>
        </p:spPr>
        <p:txBody>
          <a:bodyPr>
            <a:normAutofit/>
          </a:bodyPr>
          <a:lstStyle/>
          <a:p>
            <a:r>
              <a:rPr lang="en-US" dirty="0"/>
              <a:t>MW,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horen</a:t>
            </a:r>
            <a:endParaRPr lang="en-US" dirty="0"/>
          </a:p>
          <a:p>
            <a:r>
              <a:rPr lang="en-US" dirty="0" err="1"/>
              <a:t>Bereik</a:t>
            </a:r>
            <a:r>
              <a:rPr lang="en-US" dirty="0"/>
              <a:t> </a:t>
            </a:r>
            <a:r>
              <a:rPr lang="en-US" dirty="0" err="1"/>
              <a:t>TelRaam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ca. 500 – 2000kHz</a:t>
            </a:r>
          </a:p>
          <a:p>
            <a:pPr lvl="1"/>
            <a:r>
              <a:rPr lang="en-US" dirty="0" err="1"/>
              <a:t>Piraten</a:t>
            </a:r>
            <a:r>
              <a:rPr lang="en-US" dirty="0"/>
              <a:t>, 160m hams</a:t>
            </a:r>
          </a:p>
          <a:p>
            <a:r>
              <a:rPr lang="en-US" dirty="0" err="1"/>
              <a:t>Attenueren</a:t>
            </a:r>
            <a:r>
              <a:rPr lang="en-US" dirty="0"/>
              <a:t> (dx/</a:t>
            </a:r>
            <a:r>
              <a:rPr lang="en-US" dirty="0" err="1"/>
              <a:t>loc</a:t>
            </a:r>
            <a:r>
              <a:rPr lang="en-US" dirty="0"/>
              <a:t>)</a:t>
            </a:r>
          </a:p>
          <a:p>
            <a:r>
              <a:rPr lang="en-US" dirty="0"/>
              <a:t>Na 2 a 3 </a:t>
            </a:r>
            <a:r>
              <a:rPr lang="en-US" dirty="0" err="1"/>
              <a:t>kanalen</a:t>
            </a:r>
            <a:r>
              <a:rPr lang="en-US" dirty="0"/>
              <a:t> </a:t>
            </a:r>
            <a:r>
              <a:rPr lang="en-US" dirty="0" err="1"/>
              <a:t>surfen</a:t>
            </a:r>
            <a:r>
              <a:rPr lang="en-US" dirty="0"/>
              <a:t>: </a:t>
            </a:r>
            <a:r>
              <a:rPr lang="en-US" dirty="0" err="1"/>
              <a:t>bijregelen</a:t>
            </a:r>
            <a:r>
              <a:rPr lang="en-US" dirty="0"/>
              <a:t>!</a:t>
            </a:r>
          </a:p>
          <a:p>
            <a:r>
              <a:rPr lang="en-US" dirty="0" err="1"/>
              <a:t>Satesausdeksel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tegen</a:t>
            </a:r>
            <a:r>
              <a:rPr lang="en-US" dirty="0"/>
              <a:t> </a:t>
            </a:r>
            <a:r>
              <a:rPr lang="en-US" dirty="0" err="1"/>
              <a:t>handeffect</a:t>
            </a:r>
            <a:endParaRPr lang="en-US" dirty="0"/>
          </a:p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B924247-7FDE-42F1-82BA-975648E7C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58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gaan</a:t>
            </a:r>
            <a:r>
              <a:rPr lang="en-US" dirty="0"/>
              <a:t> we </a:t>
            </a:r>
            <a:r>
              <a:rPr lang="en-US" dirty="0" err="1"/>
              <a:t>doen</a:t>
            </a:r>
            <a:r>
              <a:rPr lang="en-US" dirty="0"/>
              <a:t> </a:t>
            </a:r>
            <a:r>
              <a:rPr lang="en-US" dirty="0" err="1"/>
              <a:t>vanavond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Antennetheorie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begrippen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Raamantenne</a:t>
            </a:r>
            <a:r>
              <a:rPr lang="en-US" dirty="0"/>
              <a:t> </a:t>
            </a:r>
            <a:r>
              <a:rPr lang="en-US" dirty="0" err="1"/>
              <a:t>gebruiken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Peilen</a:t>
            </a:r>
            <a:r>
              <a:rPr lang="en-US" dirty="0"/>
              <a:t> met </a:t>
            </a:r>
            <a:r>
              <a:rPr lang="en-US" dirty="0" err="1"/>
              <a:t>Raam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Opletten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constructie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Berekeningen</a:t>
            </a:r>
            <a:r>
              <a:rPr lang="en-US" dirty="0"/>
              <a:t> met </a:t>
            </a:r>
            <a:r>
              <a:rPr lang="en-US" dirty="0" err="1"/>
              <a:t>LoopAnt</a:t>
            </a:r>
            <a:r>
              <a:rPr lang="en-US" dirty="0"/>
              <a:t> Excel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Mijn</a:t>
            </a:r>
            <a:r>
              <a:rPr lang="en-US" dirty="0"/>
              <a:t> </a:t>
            </a:r>
            <a:r>
              <a:rPr lang="en-US" dirty="0" err="1"/>
              <a:t>antenne’s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D747EAF-D4DC-4C1A-A01D-F08B2286C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4565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76672"/>
            <a:ext cx="3264024" cy="622884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Gelegenheidsantenne</a:t>
            </a:r>
            <a:r>
              <a:rPr lang="en-US" dirty="0"/>
              <a:t> (</a:t>
            </a:r>
            <a:r>
              <a:rPr lang="en-US" dirty="0" err="1"/>
              <a:t>Grimeton</a:t>
            </a:r>
            <a:r>
              <a:rPr lang="en-US" dirty="0"/>
              <a:t>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4906888" cy="1180728"/>
          </a:xfrm>
        </p:spPr>
        <p:txBody>
          <a:bodyPr>
            <a:normAutofit/>
          </a:bodyPr>
          <a:lstStyle/>
          <a:p>
            <a:r>
              <a:rPr lang="en-US" dirty="0"/>
              <a:t>Hugo </a:t>
            </a:r>
            <a:r>
              <a:rPr lang="en-US" dirty="0" err="1"/>
              <a:t>Sneyers</a:t>
            </a:r>
            <a:r>
              <a:rPr lang="en-US" dirty="0"/>
              <a:t> (B)</a:t>
            </a:r>
          </a:p>
          <a:p>
            <a:r>
              <a:rPr lang="en-US" dirty="0"/>
              <a:t>1x1m, 110wik, 17,2kHz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65" y="2875202"/>
            <a:ext cx="5112568" cy="3830316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0A5C03-6AAE-4534-9538-63B56CE43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1745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1143000"/>
          </a:xfrm>
        </p:spPr>
        <p:txBody>
          <a:bodyPr/>
          <a:lstStyle/>
          <a:p>
            <a:r>
              <a:rPr lang="en-US" dirty="0"/>
              <a:t>3. </a:t>
            </a:r>
            <a:r>
              <a:rPr lang="en-US" dirty="0" err="1"/>
              <a:t>Peilen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556792"/>
            <a:ext cx="3322712" cy="4525963"/>
          </a:xfrm>
        </p:spPr>
        <p:txBody>
          <a:bodyPr/>
          <a:lstStyle/>
          <a:p>
            <a:r>
              <a:rPr lang="en-US" dirty="0" err="1"/>
              <a:t>Peil</a:t>
            </a:r>
            <a:r>
              <a:rPr lang="en-US" dirty="0"/>
              <a:t> op NUL, </a:t>
            </a:r>
            <a:br>
              <a:rPr lang="en-US" dirty="0"/>
            </a:br>
            <a:r>
              <a:rPr lang="en-US" dirty="0" err="1"/>
              <a:t>niet</a:t>
            </a:r>
            <a:r>
              <a:rPr lang="en-US" dirty="0"/>
              <a:t> op MAX!</a:t>
            </a:r>
          </a:p>
          <a:p>
            <a:r>
              <a:rPr lang="en-US" dirty="0" err="1"/>
              <a:t>Boek</a:t>
            </a:r>
            <a:r>
              <a:rPr lang="en-US" dirty="0"/>
              <a:t> 1922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0648"/>
            <a:ext cx="4259965" cy="319497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83614"/>
            <a:ext cx="4392488" cy="3294366"/>
          </a:xfrm>
          <a:prstGeom prst="rect">
            <a:avLst/>
          </a:prstGeo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5311858" y="3909485"/>
            <a:ext cx="3611772" cy="2399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Op </a:t>
            </a:r>
            <a:r>
              <a:rPr lang="en-US" dirty="0" err="1"/>
              <a:t>schip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 err="1"/>
              <a:t>bekende</a:t>
            </a:r>
            <a:r>
              <a:rPr lang="en-US" dirty="0"/>
              <a:t> </a:t>
            </a:r>
            <a:r>
              <a:rPr lang="en-US" dirty="0" err="1"/>
              <a:t>bakens</a:t>
            </a:r>
            <a:endParaRPr lang="en-US" dirty="0"/>
          </a:p>
          <a:p>
            <a:r>
              <a:rPr lang="en-US" dirty="0"/>
              <a:t>Op </a:t>
            </a:r>
            <a:r>
              <a:rPr lang="en-US" dirty="0" err="1"/>
              <a:t>kust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 err="1"/>
              <a:t>Signaal</a:t>
            </a:r>
            <a:r>
              <a:rPr lang="en-US" dirty="0"/>
              <a:t> van </a:t>
            </a:r>
            <a:r>
              <a:rPr lang="en-US" dirty="0" err="1"/>
              <a:t>schip</a:t>
            </a: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7934420-BE0F-404C-85F1-75253DC2F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3524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Peiling</a:t>
            </a:r>
            <a:r>
              <a:rPr lang="en-US" dirty="0"/>
              <a:t> Groot </a:t>
            </a:r>
            <a:r>
              <a:rPr lang="en-US" dirty="0" err="1"/>
              <a:t>Nieuws</a:t>
            </a:r>
            <a:r>
              <a:rPr lang="en-US" dirty="0"/>
              <a:t> (1008kHz)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3970784" cy="1795337"/>
          </a:xfrm>
        </p:spPr>
        <p:txBody>
          <a:bodyPr>
            <a:normAutofit/>
          </a:bodyPr>
          <a:lstStyle/>
          <a:p>
            <a:r>
              <a:rPr lang="en-US" dirty="0"/>
              <a:t>21/11/17: Zeist 21</a:t>
            </a:r>
          </a:p>
          <a:p>
            <a:r>
              <a:rPr lang="en-US" dirty="0"/>
              <a:t>28/11/17: </a:t>
            </a:r>
            <a:r>
              <a:rPr lang="en-US" dirty="0" err="1"/>
              <a:t>Z’dam</a:t>
            </a:r>
            <a:r>
              <a:rPr lang="en-US" dirty="0"/>
              <a:t> 96</a:t>
            </a:r>
          </a:p>
          <a:p>
            <a:r>
              <a:rPr lang="en-US" dirty="0" err="1"/>
              <a:t>Kruispunt</a:t>
            </a:r>
            <a:r>
              <a:rPr lang="en-US" dirty="0"/>
              <a:t> Flevoland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52702"/>
            <a:ext cx="4104202" cy="5472269"/>
          </a:xfrm>
          <a:prstGeom prst="rect">
            <a:avLst/>
          </a:prstGeom>
        </p:spPr>
      </p:pic>
      <p:pic>
        <p:nvPicPr>
          <p:cNvPr id="6" name="Afbeelding 5" descr="Afbeelding met kaart&#10;&#10;Automatisch gegenereerde beschrijving">
            <a:extLst>
              <a:ext uri="{FF2B5EF4-FFF2-40B4-BE49-F238E27FC236}">
                <a16:creationId xmlns:a16="http://schemas.microsoft.com/office/drawing/2014/main" id="{165D9255-FB53-41A9-8020-D1D3DFE571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31" y="3424281"/>
            <a:ext cx="4397837" cy="3298378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487150D-9FC1-464B-A58F-F9D3ED6E8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3221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Veldwerk</a:t>
            </a:r>
            <a:endParaRPr lang="nl-NL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121559" y="1556792"/>
            <a:ext cx="2314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Zeewolde</a:t>
            </a:r>
            <a:br>
              <a:rPr lang="en-US" dirty="0"/>
            </a:br>
            <a:r>
              <a:rPr lang="en-US" dirty="0" err="1"/>
              <a:t>Vogelweg</a:t>
            </a:r>
            <a:endParaRPr lang="en-US" dirty="0"/>
          </a:p>
          <a:p>
            <a:r>
              <a:rPr lang="en-US" dirty="0"/>
              <a:t>6/1/2018</a:t>
            </a:r>
          </a:p>
          <a:p>
            <a:r>
              <a:rPr lang="en-US" dirty="0" err="1"/>
              <a:t>Kruispunt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op 1½km</a:t>
            </a:r>
            <a:endParaRPr lang="nl-NL" dirty="0"/>
          </a:p>
        </p:txBody>
      </p:sp>
      <p:pic>
        <p:nvPicPr>
          <p:cNvPr id="8" name="Tijdelijke aanduiding voor inhoud 7" descr="Afbeelding met tekst, gras, lucht, buiten&#10;&#10;Automatisch gegenereerde beschrijving">
            <a:extLst>
              <a:ext uri="{FF2B5EF4-FFF2-40B4-BE49-F238E27FC236}">
                <a16:creationId xmlns:a16="http://schemas.microsoft.com/office/drawing/2014/main" id="{67D6154B-751C-4F3B-8600-9FCED6E9BF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620" y="1426220"/>
            <a:ext cx="6702821" cy="5027116"/>
          </a:xfr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7C2AD55-FFD6-4959-9D45-5FCDDEBD2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6045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7E1539-4D58-49CD-A766-A0BFA3042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55" y="274638"/>
            <a:ext cx="3888431" cy="1143000"/>
          </a:xfrm>
        </p:spPr>
        <p:txBody>
          <a:bodyPr anchor="ctr">
            <a:normAutofit/>
          </a:bodyPr>
          <a:lstStyle/>
          <a:p>
            <a:r>
              <a:rPr lang="nl-NL" dirty="0"/>
              <a:t>Peilstation 1930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CAC687F-27B8-4915-A4A6-E5FF20259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14190"/>
            <a:ext cx="4706276" cy="6555170"/>
          </a:xfrm>
          <a:prstGeom prst="rect">
            <a:avLst/>
          </a:prstGeom>
          <a:noFill/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E28E14-C5D2-4F61-A790-A4C2BC9BD3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0072" y="1600200"/>
            <a:ext cx="3466728" cy="4525963"/>
          </a:xfrm>
        </p:spPr>
        <p:txBody>
          <a:bodyPr>
            <a:normAutofit/>
          </a:bodyPr>
          <a:lstStyle/>
          <a:p>
            <a:r>
              <a:rPr lang="nl-NL" dirty="0"/>
              <a:t>10x10m in speciaal gebouwtje</a:t>
            </a:r>
          </a:p>
          <a:p>
            <a:r>
              <a:rPr lang="nl-NL" dirty="0"/>
              <a:t>Richting 0,3 graad</a:t>
            </a:r>
          </a:p>
          <a:p>
            <a:r>
              <a:rPr lang="nl-NL" dirty="0"/>
              <a:t>Midden Noordzee:</a:t>
            </a:r>
            <a:br>
              <a:rPr lang="nl-NL" dirty="0"/>
            </a:br>
            <a:r>
              <a:rPr lang="nl-NL" dirty="0"/>
              <a:t>ca 1km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523065-5412-455A-9E1D-88A0B4B9B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1732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6B44B6-D4DD-4990-8911-8D99F8135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74638"/>
            <a:ext cx="2304256" cy="2650306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pic>
        <p:nvPicPr>
          <p:cNvPr id="6" name="Tijdelijke aanduiding voor inhoud 5" descr="Afbeelding met tekst, krant, schermafbeelding&#10;&#10;Automatisch gegenereerde beschrijving">
            <a:extLst>
              <a:ext uri="{FF2B5EF4-FFF2-40B4-BE49-F238E27FC236}">
                <a16:creationId xmlns:a16="http://schemas.microsoft.com/office/drawing/2014/main" id="{92C72806-0650-4059-BA4E-FF210FEB19B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28" y="30156"/>
            <a:ext cx="7106468" cy="6818666"/>
          </a:xfrm>
        </p:spPr>
      </p:pic>
      <p:pic>
        <p:nvPicPr>
          <p:cNvPr id="5" name="Tijdelijke aanduiding voor inhoud 4" descr="Afbeelding met tekst, elektronica&#10;&#10;Automatisch gegenereerde beschrijving">
            <a:extLst>
              <a:ext uri="{FF2B5EF4-FFF2-40B4-BE49-F238E27FC236}">
                <a16:creationId xmlns:a16="http://schemas.microsoft.com/office/drawing/2014/main" id="{4AE20A48-A92E-46B4-8DA4-0A06CA065B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982304"/>
            <a:ext cx="5018236" cy="3763677"/>
          </a:xfr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C5DBB09-B104-41AB-A9A9-AE6055B5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118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</a:t>
            </a:r>
            <a:r>
              <a:rPr lang="en-US" dirty="0" err="1"/>
              <a:t>Opletten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constructie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5"/>
          </a:xfrm>
        </p:spPr>
        <p:txBody>
          <a:bodyPr/>
          <a:lstStyle/>
          <a:p>
            <a:r>
              <a:rPr lang="en-US" dirty="0"/>
              <a:t>Lage “</a:t>
            </a:r>
            <a:r>
              <a:rPr lang="en-US" dirty="0" err="1"/>
              <a:t>antennewerking</a:t>
            </a:r>
            <a:r>
              <a:rPr lang="en-US" dirty="0"/>
              <a:t>”: </a:t>
            </a:r>
            <a:br>
              <a:rPr lang="en-US" dirty="0"/>
            </a:br>
            <a:r>
              <a:rPr lang="en-US" dirty="0" err="1"/>
              <a:t>reactie</a:t>
            </a:r>
            <a:r>
              <a:rPr lang="en-US" dirty="0"/>
              <a:t> op E-golf</a:t>
            </a:r>
          </a:p>
          <a:p>
            <a:r>
              <a:rPr lang="en-US" dirty="0" err="1"/>
              <a:t>Inductantie</a:t>
            </a:r>
            <a:r>
              <a:rPr lang="en-US" dirty="0"/>
              <a:t> van </a:t>
            </a:r>
            <a:r>
              <a:rPr lang="en-US" dirty="0" err="1"/>
              <a:t>spoel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icm</a:t>
            </a:r>
            <a:r>
              <a:rPr lang="en-US" dirty="0"/>
              <a:t> </a:t>
            </a:r>
            <a:r>
              <a:rPr lang="en-US" dirty="0" err="1"/>
              <a:t>Afstemcondensator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Eigencapaciteit</a:t>
            </a:r>
            <a:r>
              <a:rPr lang="en-US" dirty="0"/>
              <a:t> van de </a:t>
            </a:r>
            <a:r>
              <a:rPr lang="en-US" dirty="0" err="1"/>
              <a:t>spoel</a:t>
            </a:r>
            <a:endParaRPr lang="en-US" dirty="0"/>
          </a:p>
          <a:p>
            <a:r>
              <a:rPr lang="en-US" dirty="0" err="1"/>
              <a:t>Impedantie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koppeling</a:t>
            </a:r>
            <a:endParaRPr lang="en-US" dirty="0"/>
          </a:p>
          <a:p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4CC784B-B4CE-4BC6-8594-6CC47BF06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7442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Tegen</a:t>
            </a:r>
            <a:r>
              <a:rPr lang="en-US" dirty="0"/>
              <a:t> </a:t>
            </a:r>
            <a:r>
              <a:rPr lang="en-US" dirty="0" err="1"/>
              <a:t>Antenne</a:t>
            </a:r>
            <a:r>
              <a:rPr lang="en-US" dirty="0"/>
              <a:t>-effect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 err="1"/>
              <a:t>Symmetrie</a:t>
            </a:r>
            <a:r>
              <a:rPr lang="en-US" dirty="0"/>
              <a:t>: </a:t>
            </a:r>
            <a:r>
              <a:rPr lang="en-US" dirty="0" err="1"/>
              <a:t>tegenwerkende</a:t>
            </a:r>
            <a:r>
              <a:rPr lang="en-US" dirty="0"/>
              <a:t> </a:t>
            </a:r>
            <a:r>
              <a:rPr lang="en-US" dirty="0" err="1"/>
              <a:t>antennedelen</a:t>
            </a:r>
            <a:endParaRPr lang="en-US" dirty="0"/>
          </a:p>
          <a:p>
            <a:r>
              <a:rPr lang="en-US" dirty="0" err="1"/>
              <a:t>Afscherming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276873"/>
            <a:ext cx="3280007" cy="444001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22071"/>
            <a:ext cx="4896544" cy="366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191047F-D97E-46C6-BE99-1F63C9E1A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94061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Eigencapaciteit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Paracitaire</a:t>
            </a:r>
            <a:r>
              <a:rPr lang="en-US" dirty="0"/>
              <a:t> </a:t>
            </a:r>
            <a:r>
              <a:rPr lang="en-US" dirty="0" err="1"/>
              <a:t>capaciteit</a:t>
            </a:r>
            <a:r>
              <a:rPr lang="en-US" dirty="0"/>
              <a:t> </a:t>
            </a:r>
            <a:r>
              <a:rPr lang="en-US" dirty="0" err="1"/>
              <a:t>tussen</a:t>
            </a:r>
            <a:r>
              <a:rPr lang="en-US" dirty="0"/>
              <a:t> </a:t>
            </a:r>
            <a:r>
              <a:rPr lang="en-US" dirty="0" err="1"/>
              <a:t>windingen</a:t>
            </a:r>
            <a:endParaRPr lang="en-US" dirty="0"/>
          </a:p>
          <a:p>
            <a:r>
              <a:rPr lang="en-US" dirty="0" err="1"/>
              <a:t>Niet</a:t>
            </a:r>
            <a:r>
              <a:rPr lang="en-US" dirty="0"/>
              <a:t> in 1 </a:t>
            </a:r>
            <a:r>
              <a:rPr lang="en-US" dirty="0" err="1"/>
              <a:t>getal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drukken</a:t>
            </a:r>
            <a:endParaRPr lang="en-US" dirty="0"/>
          </a:p>
          <a:p>
            <a:r>
              <a:rPr lang="en-US" dirty="0" err="1"/>
              <a:t>Verkleint</a:t>
            </a:r>
            <a:r>
              <a:rPr lang="en-US" dirty="0"/>
              <a:t> </a:t>
            </a:r>
            <a:r>
              <a:rPr lang="en-US" dirty="0" err="1"/>
              <a:t>afstembereik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Maatregelen</a:t>
            </a:r>
            <a:endParaRPr lang="en-US" dirty="0"/>
          </a:p>
          <a:p>
            <a:r>
              <a:rPr lang="en-US" dirty="0" err="1"/>
              <a:t>Windingen</a:t>
            </a:r>
            <a:r>
              <a:rPr lang="en-US" dirty="0"/>
              <a:t> van </a:t>
            </a:r>
            <a:r>
              <a:rPr lang="en-US" dirty="0" err="1"/>
              <a:t>elkaar</a:t>
            </a:r>
            <a:r>
              <a:rPr lang="en-US" dirty="0"/>
              <a:t> </a:t>
            </a:r>
            <a:r>
              <a:rPr lang="en-US" dirty="0" err="1"/>
              <a:t>af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38FA739-8838-4E4C-BAEA-99B378A8B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47284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0286"/>
          </a:xfrm>
        </p:spPr>
        <p:txBody>
          <a:bodyPr/>
          <a:lstStyle/>
          <a:p>
            <a:r>
              <a:rPr lang="en-US" dirty="0" err="1"/>
              <a:t>Bouwen</a:t>
            </a:r>
            <a:r>
              <a:rPr lang="en-US" dirty="0"/>
              <a:t> met </a:t>
            </a:r>
            <a:r>
              <a:rPr lang="en-US" dirty="0" err="1"/>
              <a:t>afscherming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4258816" cy="4824536"/>
          </a:xfrm>
        </p:spPr>
        <p:txBody>
          <a:bodyPr/>
          <a:lstStyle/>
          <a:p>
            <a:r>
              <a:rPr lang="en-US" dirty="0" err="1"/>
              <a:t>Poging</a:t>
            </a:r>
            <a:r>
              <a:rPr lang="en-US" dirty="0"/>
              <a:t> met 25-aderige </a:t>
            </a:r>
            <a:r>
              <a:rPr lang="en-US" dirty="0" err="1"/>
              <a:t>kabel</a:t>
            </a:r>
            <a:r>
              <a:rPr lang="en-US" dirty="0"/>
              <a:t> (</a:t>
            </a:r>
            <a:r>
              <a:rPr lang="en-US" dirty="0" err="1"/>
              <a:t>printerkabel</a:t>
            </a:r>
            <a:r>
              <a:rPr lang="en-US" dirty="0"/>
              <a:t>)</a:t>
            </a:r>
          </a:p>
          <a:p>
            <a:r>
              <a:rPr lang="en-US" dirty="0" err="1"/>
              <a:t>Afscherming</a:t>
            </a:r>
            <a:r>
              <a:rPr lang="en-US" dirty="0"/>
              <a:t>: </a:t>
            </a:r>
            <a:r>
              <a:rPr lang="en-US" dirty="0" err="1"/>
              <a:t>aarden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onderbreken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363" y="1628801"/>
            <a:ext cx="4073443" cy="305508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01" y="3845019"/>
            <a:ext cx="3767414" cy="2825561"/>
          </a:xfrm>
          <a:prstGeom prst="rect">
            <a:avLst/>
          </a:prstGeo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4866363" y="4895047"/>
            <a:ext cx="3767414" cy="1688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Resoneert</a:t>
            </a:r>
            <a:r>
              <a:rPr lang="en-US" dirty="0"/>
              <a:t> </a:t>
            </a:r>
            <a:r>
              <a:rPr lang="en-US" dirty="0" err="1"/>
              <a:t>niet</a:t>
            </a:r>
            <a:endParaRPr lang="en-US" dirty="0"/>
          </a:p>
          <a:p>
            <a:r>
              <a:rPr lang="en-US" dirty="0" err="1"/>
              <a:t>Poging</a:t>
            </a:r>
            <a:r>
              <a:rPr lang="en-US" dirty="0"/>
              <a:t> </a:t>
            </a:r>
            <a:r>
              <a:rPr lang="en-US" dirty="0" err="1"/>
              <a:t>mislukt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A6AE793-FAAE-4742-991B-0B7495C3D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7387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Antennetheorie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doet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antenne</a:t>
            </a:r>
            <a:endParaRPr lang="en-US" dirty="0"/>
          </a:p>
          <a:p>
            <a:r>
              <a:rPr lang="en-US" dirty="0" err="1"/>
              <a:t>Soorten</a:t>
            </a:r>
            <a:endParaRPr lang="en-US" dirty="0"/>
          </a:p>
          <a:p>
            <a:r>
              <a:rPr lang="en-US" dirty="0" err="1"/>
              <a:t>Magneetantenne’s</a:t>
            </a:r>
            <a:endParaRPr lang="en-US" dirty="0"/>
          </a:p>
          <a:p>
            <a:r>
              <a:rPr lang="en-US" dirty="0" err="1"/>
              <a:t>Aandachtspunten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bouw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B68DC97-3BC7-4C08-9BF6-3E0B07EF5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66417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Impedantie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koppelen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r>
              <a:rPr lang="en-US" dirty="0" err="1"/>
              <a:t>Karakteristieke</a:t>
            </a:r>
            <a:r>
              <a:rPr lang="en-US" dirty="0"/>
              <a:t> </a:t>
            </a:r>
            <a:r>
              <a:rPr lang="en-US" dirty="0" err="1"/>
              <a:t>Impedantie</a:t>
            </a:r>
            <a:r>
              <a:rPr lang="en-US" dirty="0"/>
              <a:t>:  </a:t>
            </a:r>
            <a:r>
              <a:rPr lang="en-US" dirty="0">
                <a:solidFill>
                  <a:srgbClr val="FF0000"/>
                </a:solidFill>
              </a:rPr>
              <a:t>Z</a:t>
            </a:r>
            <a:r>
              <a:rPr lang="en-US" baseline="-25000" dirty="0">
                <a:solidFill>
                  <a:srgbClr val="FF0000"/>
                </a:solidFill>
              </a:rPr>
              <a:t>L</a:t>
            </a:r>
            <a:r>
              <a:rPr lang="en-US" dirty="0">
                <a:solidFill>
                  <a:srgbClr val="FF0000"/>
                </a:solidFill>
              </a:rPr>
              <a:t> = Z</a:t>
            </a:r>
            <a:r>
              <a:rPr lang="en-US" baseline="-25000" dirty="0">
                <a:solidFill>
                  <a:srgbClr val="FF0000"/>
                </a:solidFill>
              </a:rPr>
              <a:t>C</a:t>
            </a:r>
          </a:p>
          <a:p>
            <a:r>
              <a:rPr lang="en-US" dirty="0" err="1"/>
              <a:t>Opslingering</a:t>
            </a:r>
            <a:r>
              <a:rPr lang="en-US" dirty="0"/>
              <a:t>, </a:t>
            </a:r>
            <a:r>
              <a:rPr lang="en-US" dirty="0" err="1"/>
              <a:t>Kwaliteitsfactor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Q </a:t>
            </a:r>
            <a:r>
              <a:rPr lang="en-US" dirty="0" err="1"/>
              <a:t>bv</a:t>
            </a:r>
            <a:r>
              <a:rPr lang="en-US" dirty="0"/>
              <a:t> 50 tot 80</a:t>
            </a:r>
            <a:endParaRPr lang="en-US" baseline="-25000" dirty="0">
              <a:solidFill>
                <a:srgbClr val="FF0000"/>
              </a:solidFill>
            </a:endParaRPr>
          </a:p>
          <a:p>
            <a:r>
              <a:rPr lang="en-US" dirty="0" err="1"/>
              <a:t>Seriekring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baseline="-25000" dirty="0">
                <a:solidFill>
                  <a:srgbClr val="FF0000"/>
                </a:solidFill>
              </a:rPr>
              <a:t>S</a:t>
            </a:r>
            <a:r>
              <a:rPr lang="en-US" dirty="0">
                <a:solidFill>
                  <a:srgbClr val="FF0000"/>
                </a:solidFill>
              </a:rPr>
              <a:t> = Z / Q</a:t>
            </a:r>
          </a:p>
          <a:p>
            <a:r>
              <a:rPr lang="en-US" dirty="0" err="1"/>
              <a:t>Parallelkring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baseline="-25000" dirty="0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 = Z .  Q </a:t>
            </a:r>
            <a:endParaRPr lang="en-US" dirty="0"/>
          </a:p>
          <a:p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hoog</a:t>
            </a:r>
            <a:r>
              <a:rPr lang="en-US" dirty="0"/>
              <a:t> of </a:t>
            </a:r>
            <a:br>
              <a:rPr lang="en-US" dirty="0"/>
            </a:b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laag</a:t>
            </a:r>
            <a:r>
              <a:rPr lang="en-US" dirty="0"/>
              <a:t>!</a:t>
            </a:r>
          </a:p>
          <a:p>
            <a:r>
              <a:rPr lang="en-US" dirty="0" err="1"/>
              <a:t>Koppellus</a:t>
            </a: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852936"/>
            <a:ext cx="5080000" cy="3810000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1015201-D5AB-4E63-8D79-06E45B933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74714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</a:t>
            </a:r>
            <a:r>
              <a:rPr lang="en-US" dirty="0" err="1"/>
              <a:t>Berekenen</a:t>
            </a:r>
            <a:r>
              <a:rPr lang="en-US" dirty="0"/>
              <a:t>: </a:t>
            </a:r>
            <a:r>
              <a:rPr lang="en-US" dirty="0" err="1"/>
              <a:t>LoopAnt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Excelmodel</a:t>
            </a:r>
            <a:r>
              <a:rPr lang="en-US" dirty="0"/>
              <a:t> LoopAnt.xlsx</a:t>
            </a:r>
          </a:p>
          <a:p>
            <a:r>
              <a:rPr lang="en-US" dirty="0" err="1"/>
              <a:t>Gele</a:t>
            </a:r>
            <a:r>
              <a:rPr lang="en-US" dirty="0"/>
              <a:t> </a:t>
            </a:r>
            <a:r>
              <a:rPr lang="en-US" dirty="0" err="1"/>
              <a:t>velden</a:t>
            </a:r>
            <a:r>
              <a:rPr lang="en-US" dirty="0"/>
              <a:t>: </a:t>
            </a:r>
            <a:r>
              <a:rPr lang="en-US" dirty="0" err="1"/>
              <a:t>gegevens</a:t>
            </a:r>
            <a:r>
              <a:rPr lang="en-US" dirty="0"/>
              <a:t> </a:t>
            </a:r>
            <a:r>
              <a:rPr lang="en-US" dirty="0" err="1"/>
              <a:t>antenneproject</a:t>
            </a:r>
            <a:endParaRPr lang="en-US" dirty="0"/>
          </a:p>
          <a:p>
            <a:r>
              <a:rPr lang="en-US" dirty="0"/>
              <a:t>Witte </a:t>
            </a:r>
            <a:r>
              <a:rPr lang="en-US" dirty="0" err="1"/>
              <a:t>velden</a:t>
            </a:r>
            <a:r>
              <a:rPr lang="en-US" dirty="0"/>
              <a:t>: </a:t>
            </a:r>
            <a:r>
              <a:rPr lang="en-US" dirty="0" err="1"/>
              <a:t>formules</a:t>
            </a:r>
            <a:r>
              <a:rPr lang="en-US" dirty="0"/>
              <a:t>!</a:t>
            </a:r>
          </a:p>
          <a:p>
            <a:endParaRPr lang="en-US" dirty="0"/>
          </a:p>
          <a:p>
            <a:r>
              <a:rPr lang="en-US" dirty="0" err="1"/>
              <a:t>Uitkomst</a:t>
            </a:r>
            <a:r>
              <a:rPr lang="en-US" dirty="0"/>
              <a:t>: </a:t>
            </a:r>
            <a:r>
              <a:rPr lang="en-US" dirty="0" err="1"/>
              <a:t>aantal</a:t>
            </a:r>
            <a:r>
              <a:rPr lang="en-US" dirty="0"/>
              <a:t> </a:t>
            </a:r>
            <a:r>
              <a:rPr lang="en-US" dirty="0" err="1"/>
              <a:t>windingen</a:t>
            </a:r>
            <a:endParaRPr lang="en-US" dirty="0"/>
          </a:p>
          <a:p>
            <a:endParaRPr lang="en-US" dirty="0"/>
          </a:p>
          <a:p>
            <a:r>
              <a:rPr lang="en-US" dirty="0"/>
              <a:t>Maar </a:t>
            </a:r>
            <a:r>
              <a:rPr lang="en-US" dirty="0" err="1">
                <a:solidFill>
                  <a:srgbClr val="FF0000"/>
                </a:solidFill>
              </a:rPr>
              <a:t>niet</a:t>
            </a:r>
            <a:r>
              <a:rPr lang="en-US" dirty="0">
                <a:solidFill>
                  <a:srgbClr val="FF0000"/>
                </a:solidFill>
              </a:rPr>
              <a:t> heel </a:t>
            </a:r>
            <a:r>
              <a:rPr lang="en-US" dirty="0" err="1">
                <a:solidFill>
                  <a:srgbClr val="FF0000"/>
                </a:solidFill>
              </a:rPr>
              <a:t>precies</a:t>
            </a:r>
            <a:r>
              <a:rPr lang="en-US" dirty="0"/>
              <a:t>!</a:t>
            </a:r>
          </a:p>
          <a:p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6908D9D-ED5B-46EE-9968-E7E885AEC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43023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Formules</a:t>
            </a:r>
            <a:r>
              <a:rPr lang="en-US" dirty="0"/>
              <a:t> </a:t>
            </a:r>
            <a:r>
              <a:rPr lang="en-US" dirty="0" err="1"/>
              <a:t>gebruiken</a:t>
            </a:r>
            <a:r>
              <a:rPr lang="en-US" dirty="0"/>
              <a:t> in Excel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5"/>
          </a:xfrm>
        </p:spPr>
        <p:txBody>
          <a:bodyPr/>
          <a:lstStyle/>
          <a:p>
            <a:r>
              <a:rPr lang="en-US" dirty="0"/>
              <a:t>Elke </a:t>
            </a:r>
            <a:r>
              <a:rPr lang="en-US" dirty="0" err="1"/>
              <a:t>grootheid</a:t>
            </a:r>
            <a:r>
              <a:rPr lang="en-US" dirty="0"/>
              <a:t> in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cel</a:t>
            </a:r>
            <a:r>
              <a:rPr lang="en-US" dirty="0"/>
              <a:t> </a:t>
            </a:r>
            <a:r>
              <a:rPr lang="en-US" dirty="0" err="1"/>
              <a:t>bv</a:t>
            </a:r>
            <a:r>
              <a:rPr lang="en-US" dirty="0"/>
              <a:t> C9</a:t>
            </a:r>
          </a:p>
          <a:p>
            <a:endParaRPr lang="en-US" dirty="0"/>
          </a:p>
          <a:p>
            <a:r>
              <a:rPr lang="en-US" dirty="0"/>
              <a:t>Excel: “</a:t>
            </a:r>
            <a:r>
              <a:rPr lang="en-US" dirty="0" err="1"/>
              <a:t>richting</a:t>
            </a:r>
            <a:r>
              <a:rPr lang="en-US" dirty="0"/>
              <a:t>” van de </a:t>
            </a:r>
            <a:r>
              <a:rPr lang="en-US" dirty="0" err="1"/>
              <a:t>formule</a:t>
            </a:r>
            <a:r>
              <a:rPr lang="en-US" dirty="0"/>
              <a:t> vast</a:t>
            </a:r>
          </a:p>
          <a:p>
            <a:pPr lvl="1"/>
            <a:r>
              <a:rPr lang="en-US" dirty="0" err="1"/>
              <a:t>Resonantiefrequentie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f = 1 / 2</a:t>
            </a:r>
            <a:r>
              <a:rPr lang="el-GR" dirty="0">
                <a:solidFill>
                  <a:srgbClr val="FF0000"/>
                </a:solidFill>
              </a:rPr>
              <a:t>π</a:t>
            </a:r>
            <a:r>
              <a:rPr lang="en-US" dirty="0">
                <a:solidFill>
                  <a:srgbClr val="FF0000"/>
                </a:solidFill>
              </a:rPr>
              <a:t> √LC</a:t>
            </a:r>
          </a:p>
          <a:p>
            <a:pPr lvl="1"/>
            <a:r>
              <a:rPr lang="en-US" dirty="0" err="1"/>
              <a:t>Inductie</a:t>
            </a:r>
            <a:r>
              <a:rPr lang="en-US" dirty="0"/>
              <a:t> van </a:t>
            </a:r>
            <a:r>
              <a:rPr lang="en-US" dirty="0" err="1"/>
              <a:t>spoel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L = 1 / (2</a:t>
            </a:r>
            <a:r>
              <a:rPr lang="el-GR" dirty="0">
                <a:solidFill>
                  <a:srgbClr val="FF0000"/>
                </a:solidFill>
              </a:rPr>
              <a:t> π</a:t>
            </a:r>
            <a:r>
              <a:rPr lang="en-US" dirty="0">
                <a:solidFill>
                  <a:srgbClr val="FF0000"/>
                </a:solidFill>
              </a:rPr>
              <a:t> f)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C</a:t>
            </a:r>
          </a:p>
          <a:p>
            <a:pPr lvl="1"/>
            <a:r>
              <a:rPr lang="en-US" dirty="0" err="1"/>
              <a:t>Capaciteit</a:t>
            </a:r>
            <a:r>
              <a:rPr lang="en-US" dirty="0"/>
              <a:t> van </a:t>
            </a:r>
            <a:r>
              <a:rPr lang="en-US" dirty="0" err="1"/>
              <a:t>condensator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C = 1 / (2</a:t>
            </a:r>
            <a:r>
              <a:rPr lang="el-GR" dirty="0">
                <a:solidFill>
                  <a:srgbClr val="FF0000"/>
                </a:solidFill>
              </a:rPr>
              <a:t> π</a:t>
            </a:r>
            <a:r>
              <a:rPr lang="en-US" dirty="0">
                <a:solidFill>
                  <a:srgbClr val="FF0000"/>
                </a:solidFill>
              </a:rPr>
              <a:t> f)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L</a:t>
            </a:r>
          </a:p>
          <a:p>
            <a:endParaRPr lang="en-US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1262BD7-700F-4D72-BF18-9B40092A3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98904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Gebruikte</a:t>
            </a:r>
            <a:r>
              <a:rPr lang="en-US" dirty="0"/>
              <a:t> </a:t>
            </a:r>
            <a:r>
              <a:rPr lang="en-US" dirty="0" err="1"/>
              <a:t>formules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Golflengte</a:t>
            </a:r>
            <a:r>
              <a:rPr lang="en-US" dirty="0"/>
              <a:t> </a:t>
            </a:r>
            <a:r>
              <a:rPr lang="el-GR" dirty="0">
                <a:solidFill>
                  <a:srgbClr val="FF0000"/>
                </a:solidFill>
              </a:rPr>
              <a:t>λ</a:t>
            </a:r>
            <a:r>
              <a:rPr lang="en-US" dirty="0">
                <a:solidFill>
                  <a:srgbClr val="FF0000"/>
                </a:solidFill>
              </a:rPr>
              <a:t> = c / f</a:t>
            </a:r>
          </a:p>
          <a:p>
            <a:r>
              <a:rPr lang="en-US" dirty="0" err="1"/>
              <a:t>Resonantie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f = 1 / 2</a:t>
            </a:r>
            <a:r>
              <a:rPr lang="el-GR" dirty="0">
                <a:solidFill>
                  <a:srgbClr val="FF0000"/>
                </a:solidFill>
              </a:rPr>
              <a:t> π</a:t>
            </a:r>
            <a:r>
              <a:rPr lang="en-US" dirty="0">
                <a:solidFill>
                  <a:srgbClr val="FF0000"/>
                </a:solidFill>
              </a:rPr>
              <a:t> √LC</a:t>
            </a:r>
          </a:p>
          <a:p>
            <a:r>
              <a:rPr lang="en-US" dirty="0" err="1"/>
              <a:t>Oppervlakte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A = </a:t>
            </a:r>
            <a:r>
              <a:rPr lang="el-GR" dirty="0">
                <a:solidFill>
                  <a:srgbClr val="FF0000"/>
                </a:solidFill>
              </a:rPr>
              <a:t>π</a:t>
            </a:r>
            <a:r>
              <a:rPr lang="en-US" dirty="0">
                <a:solidFill>
                  <a:srgbClr val="FF0000"/>
                </a:solidFill>
              </a:rPr>
              <a:t>/4 d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(of 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baseline="30000" dirty="0">
                <a:solidFill>
                  <a:srgbClr val="FF0000"/>
                </a:solidFill>
              </a:rPr>
              <a:t>2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vierkant</a:t>
            </a:r>
            <a:r>
              <a:rPr lang="en-US" dirty="0"/>
              <a:t>)</a:t>
            </a:r>
          </a:p>
          <a:p>
            <a:r>
              <a:rPr lang="en-US" dirty="0" err="1"/>
              <a:t>Omtrek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O = </a:t>
            </a:r>
            <a:r>
              <a:rPr lang="el-GR" dirty="0">
                <a:solidFill>
                  <a:srgbClr val="FF0000"/>
                </a:solidFill>
              </a:rPr>
              <a:t>π</a:t>
            </a:r>
            <a:r>
              <a:rPr lang="en-US" dirty="0">
                <a:solidFill>
                  <a:srgbClr val="FF0000"/>
                </a:solidFill>
              </a:rPr>
              <a:t> d </a:t>
            </a:r>
            <a:r>
              <a:rPr lang="en-US" dirty="0"/>
              <a:t>of </a:t>
            </a:r>
            <a:r>
              <a:rPr lang="en-US" dirty="0">
                <a:solidFill>
                  <a:srgbClr val="FF0000"/>
                </a:solidFill>
              </a:rPr>
              <a:t>4d</a:t>
            </a:r>
            <a:r>
              <a:rPr lang="en-US" dirty="0"/>
              <a:t> </a:t>
            </a:r>
          </a:p>
          <a:p>
            <a:r>
              <a:rPr lang="en-US" dirty="0" err="1"/>
              <a:t>Draadlengte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W = N O</a:t>
            </a:r>
          </a:p>
          <a:p>
            <a:r>
              <a:rPr lang="en-US" dirty="0"/>
              <a:t>Mid </a:t>
            </a:r>
            <a:r>
              <a:rPr lang="en-US" dirty="0" err="1"/>
              <a:t>freq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f = (</a:t>
            </a:r>
            <a:r>
              <a:rPr lang="en-US" dirty="0" err="1">
                <a:solidFill>
                  <a:srgbClr val="FF0000"/>
                </a:solidFill>
              </a:rPr>
              <a:t>f</a:t>
            </a:r>
            <a:r>
              <a:rPr lang="en-US" baseline="-25000" dirty="0" err="1">
                <a:solidFill>
                  <a:srgbClr val="FF0000"/>
                </a:solidFill>
              </a:rPr>
              <a:t>min</a:t>
            </a:r>
            <a:r>
              <a:rPr lang="en-US" dirty="0">
                <a:solidFill>
                  <a:srgbClr val="FF0000"/>
                </a:solidFill>
              </a:rPr>
              <a:t> + </a:t>
            </a:r>
            <a:r>
              <a:rPr lang="en-US" dirty="0" err="1">
                <a:solidFill>
                  <a:srgbClr val="FF0000"/>
                </a:solidFill>
              </a:rPr>
              <a:t>f</a:t>
            </a:r>
            <a:r>
              <a:rPr lang="en-US" baseline="-25000" dirty="0" err="1">
                <a:solidFill>
                  <a:srgbClr val="FF0000"/>
                </a:solidFill>
              </a:rPr>
              <a:t>max</a:t>
            </a:r>
            <a:r>
              <a:rPr lang="en-US" dirty="0">
                <a:solidFill>
                  <a:srgbClr val="FF0000"/>
                </a:solidFill>
              </a:rPr>
              <a:t>) / 2</a:t>
            </a:r>
          </a:p>
          <a:p>
            <a:r>
              <a:rPr lang="en-US" dirty="0" err="1"/>
              <a:t>Impedantie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Z = 2</a:t>
            </a:r>
            <a:r>
              <a:rPr lang="el-GR" dirty="0">
                <a:solidFill>
                  <a:srgbClr val="FF0000"/>
                </a:solidFill>
              </a:rPr>
              <a:t> π</a:t>
            </a:r>
            <a:r>
              <a:rPr lang="en-US" dirty="0">
                <a:solidFill>
                  <a:srgbClr val="FF0000"/>
                </a:solidFill>
              </a:rPr>
              <a:t> f L  </a:t>
            </a:r>
            <a:r>
              <a:rPr lang="en-US" dirty="0"/>
              <a:t>of</a:t>
            </a:r>
            <a:r>
              <a:rPr lang="en-US" dirty="0">
                <a:solidFill>
                  <a:srgbClr val="FF0000"/>
                </a:solidFill>
              </a:rPr>
              <a:t>  2</a:t>
            </a:r>
            <a:r>
              <a:rPr lang="el-GR" dirty="0">
                <a:solidFill>
                  <a:srgbClr val="FF0000"/>
                </a:solidFill>
              </a:rPr>
              <a:t> π</a:t>
            </a:r>
            <a:r>
              <a:rPr lang="en-US" dirty="0">
                <a:solidFill>
                  <a:srgbClr val="FF0000"/>
                </a:solidFill>
              </a:rPr>
              <a:t> f / C</a:t>
            </a:r>
            <a:endParaRPr lang="en-US" dirty="0"/>
          </a:p>
          <a:p>
            <a:pPr marL="0" indent="0">
              <a:buNone/>
            </a:pPr>
            <a:endParaRPr lang="en-US" baseline="30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baseline="300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65F11CA-EF83-4D0D-82D4-9A201D159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06025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Inductie</a:t>
            </a:r>
            <a:r>
              <a:rPr lang="en-US" dirty="0"/>
              <a:t> van </a:t>
            </a:r>
            <a:r>
              <a:rPr lang="en-US" dirty="0" err="1"/>
              <a:t>korte</a:t>
            </a:r>
            <a:r>
              <a:rPr lang="en-US" dirty="0"/>
              <a:t> </a:t>
            </a:r>
            <a:r>
              <a:rPr lang="en-US" dirty="0" err="1"/>
              <a:t>spoel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Benaderingsformule</a:t>
            </a:r>
            <a:r>
              <a:rPr lang="en-US" dirty="0"/>
              <a:t> Rayleigh</a:t>
            </a:r>
          </a:p>
          <a:p>
            <a:r>
              <a:rPr lang="en-US" dirty="0" err="1"/>
              <a:t>Wikkellengte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l</a:t>
            </a:r>
          </a:p>
          <a:p>
            <a:r>
              <a:rPr lang="en-US" dirty="0"/>
              <a:t>Diameter </a:t>
            </a:r>
            <a:r>
              <a:rPr lang="en-US" dirty="0">
                <a:solidFill>
                  <a:srgbClr val="FF0000"/>
                </a:solidFill>
              </a:rPr>
              <a:t>d</a:t>
            </a:r>
          </a:p>
          <a:p>
            <a:r>
              <a:rPr lang="en-US" dirty="0"/>
              <a:t>Factor </a:t>
            </a:r>
            <a:r>
              <a:rPr lang="el-GR" dirty="0">
                <a:solidFill>
                  <a:srgbClr val="FF0000"/>
                </a:solidFill>
              </a:rPr>
              <a:t>ρ</a:t>
            </a:r>
            <a:r>
              <a:rPr lang="en-US" dirty="0">
                <a:solidFill>
                  <a:srgbClr val="FF0000"/>
                </a:solidFill>
              </a:rPr>
              <a:t> = ln(4d/l) -½ + (b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/8d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) (ln(4d/b) + ¼ )</a:t>
            </a:r>
          </a:p>
          <a:p>
            <a:r>
              <a:rPr lang="en-US" dirty="0" err="1"/>
              <a:t>Inductie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L = µ N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l-GR" dirty="0">
                <a:solidFill>
                  <a:srgbClr val="FF0000"/>
                </a:solidFill>
              </a:rPr>
              <a:t>ρ</a:t>
            </a:r>
            <a:r>
              <a:rPr lang="en-US" dirty="0">
                <a:solidFill>
                  <a:srgbClr val="FF0000"/>
                </a:solidFill>
              </a:rPr>
              <a:t> d/2  </a:t>
            </a:r>
            <a:r>
              <a:rPr lang="en-US" dirty="0"/>
              <a:t>(ronde </a:t>
            </a:r>
            <a:r>
              <a:rPr lang="en-US" dirty="0" err="1"/>
              <a:t>spoel</a:t>
            </a:r>
            <a:r>
              <a:rPr lang="en-US" dirty="0"/>
              <a:t>)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61D2BC2-B821-4DFB-B64B-54186DD2F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16851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Resultaat</a:t>
            </a:r>
            <a:r>
              <a:rPr lang="en-US" dirty="0"/>
              <a:t>: LoopAnt.xlsx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Kies</a:t>
            </a:r>
            <a:r>
              <a:rPr lang="en-US" dirty="0"/>
              <a:t> Engels of </a:t>
            </a:r>
            <a:r>
              <a:rPr lang="en-US" dirty="0" err="1"/>
              <a:t>Nederlands</a:t>
            </a:r>
            <a:endParaRPr lang="en-US" dirty="0"/>
          </a:p>
          <a:p>
            <a:r>
              <a:rPr lang="en-US" dirty="0" err="1"/>
              <a:t>Gele</a:t>
            </a:r>
            <a:r>
              <a:rPr lang="en-US" dirty="0"/>
              <a:t> </a:t>
            </a:r>
            <a:r>
              <a:rPr lang="en-US" dirty="0" err="1"/>
              <a:t>waarden</a:t>
            </a:r>
            <a:r>
              <a:rPr lang="en-US" dirty="0"/>
              <a:t> </a:t>
            </a:r>
            <a:r>
              <a:rPr lang="en-US" dirty="0" err="1"/>
              <a:t>invullen</a:t>
            </a:r>
            <a:endParaRPr lang="en-US" dirty="0"/>
          </a:p>
          <a:p>
            <a:r>
              <a:rPr lang="en-US" dirty="0" err="1"/>
              <a:t>Eventueel</a:t>
            </a:r>
            <a:r>
              <a:rPr lang="en-US" dirty="0"/>
              <a:t> </a:t>
            </a:r>
            <a:r>
              <a:rPr lang="en-US" dirty="0" err="1"/>
              <a:t>aanpassen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gehele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N</a:t>
            </a:r>
          </a:p>
          <a:p>
            <a:endParaRPr lang="en-US" dirty="0"/>
          </a:p>
          <a:p>
            <a:r>
              <a:rPr lang="en-US" dirty="0" err="1"/>
              <a:t>Voordoen</a:t>
            </a:r>
            <a:endParaRPr lang="en-US" dirty="0"/>
          </a:p>
          <a:p>
            <a:endParaRPr lang="en-US" dirty="0"/>
          </a:p>
          <a:p>
            <a:r>
              <a:rPr lang="en-US" dirty="0"/>
              <a:t>Platte </a:t>
            </a:r>
            <a:r>
              <a:rPr lang="en-US" dirty="0" err="1"/>
              <a:t>spoel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 van </a:t>
            </a:r>
            <a:r>
              <a:rPr lang="en-US" dirty="0" err="1"/>
              <a:t>middelste</a:t>
            </a:r>
            <a:r>
              <a:rPr lang="en-US" dirty="0"/>
              <a:t> winding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4808921-C4D2-4DF5-B972-A563DC328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45656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Spatiering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Fixering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420888"/>
            <a:ext cx="5656064" cy="4242048"/>
          </a:xfrm>
        </p:spPr>
      </p:pic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457200" y="1600200"/>
            <a:ext cx="699512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Draadlengte</a:t>
            </a:r>
            <a:r>
              <a:rPr lang="en-US" dirty="0"/>
              <a:t> </a:t>
            </a:r>
            <a:r>
              <a:rPr lang="en-US" dirty="0" err="1"/>
              <a:t>berekend</a:t>
            </a:r>
            <a:r>
              <a:rPr lang="en-US" dirty="0"/>
              <a:t>, </a:t>
            </a:r>
            <a:r>
              <a:rPr lang="en-US" dirty="0" err="1"/>
              <a:t>ruim</a:t>
            </a:r>
            <a:r>
              <a:rPr lang="en-US" dirty="0"/>
              <a:t> </a:t>
            </a:r>
            <a:r>
              <a:rPr lang="en-US" dirty="0" err="1"/>
              <a:t>nemen</a:t>
            </a:r>
            <a:endParaRPr lang="en-US" dirty="0"/>
          </a:p>
          <a:p>
            <a:r>
              <a:rPr lang="en-US" dirty="0" err="1"/>
              <a:t>Strookje</a:t>
            </a:r>
            <a:r>
              <a:rPr lang="en-US" dirty="0"/>
              <a:t> met </a:t>
            </a:r>
            <a:br>
              <a:rPr lang="en-US" dirty="0"/>
            </a:br>
            <a:r>
              <a:rPr lang="en-US" dirty="0" err="1"/>
              <a:t>streepjes</a:t>
            </a:r>
            <a:endParaRPr lang="en-US" dirty="0"/>
          </a:p>
          <a:p>
            <a:r>
              <a:rPr lang="en-US" dirty="0" err="1"/>
              <a:t>Fixeer</a:t>
            </a:r>
            <a:r>
              <a:rPr lang="en-US" dirty="0"/>
              <a:t> met </a:t>
            </a:r>
            <a:br>
              <a:rPr lang="en-US" dirty="0"/>
            </a:br>
            <a:r>
              <a:rPr lang="en-US" dirty="0" err="1"/>
              <a:t>smeltlijm</a:t>
            </a:r>
            <a:endParaRPr lang="en-US" dirty="0"/>
          </a:p>
          <a:p>
            <a:endParaRPr lang="en-US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207F06D-C1EF-4450-94F9-22B3715B5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64121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ECE752-14BA-4292-8406-C95142D17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Resultaat </a:t>
            </a:r>
            <a:r>
              <a:rPr lang="nl-NL" dirty="0" err="1"/>
              <a:t>RaamAnt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13860D-BF95-43DE-A44F-651555493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Behoorlijk onnauwkeurig!</a:t>
            </a:r>
          </a:p>
          <a:p>
            <a:pPr lvl="1"/>
            <a:r>
              <a:rPr lang="nl-NL" dirty="0"/>
              <a:t>Kleine afstemcapaciteit niet precies bekend</a:t>
            </a:r>
          </a:p>
          <a:p>
            <a:pPr lvl="1"/>
            <a:r>
              <a:rPr lang="nl-NL" dirty="0"/>
              <a:t>Eigencapaciteit van spoel</a:t>
            </a:r>
          </a:p>
          <a:p>
            <a:pPr lvl="1"/>
            <a:r>
              <a:rPr lang="nl-NL" dirty="0"/>
              <a:t>Benaderingsformules voor inductie</a:t>
            </a:r>
          </a:p>
          <a:p>
            <a:r>
              <a:rPr lang="nl-NL" dirty="0"/>
              <a:t>Dus vaak nog winding erbij of eraf</a:t>
            </a:r>
          </a:p>
          <a:p>
            <a:endParaRPr lang="nl-NL" dirty="0"/>
          </a:p>
          <a:p>
            <a:r>
              <a:rPr lang="nl-NL" dirty="0"/>
              <a:t>Maar: geeft wel goeie eerste benadering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4F70BD9-1E7D-4A68-9B64-488BE9530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37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77066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</a:t>
            </a:r>
            <a:r>
              <a:rPr lang="en-US" dirty="0" err="1"/>
              <a:t>Mijn</a:t>
            </a:r>
            <a:r>
              <a:rPr lang="en-US" dirty="0"/>
              <a:t> </a:t>
            </a:r>
            <a:r>
              <a:rPr lang="en-US" dirty="0" err="1"/>
              <a:t>Raamantennes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00808"/>
            <a:ext cx="4330824" cy="4872125"/>
          </a:xfrm>
        </p:spPr>
        <p:txBody>
          <a:bodyPr>
            <a:normAutofit/>
          </a:bodyPr>
          <a:lstStyle/>
          <a:p>
            <a:r>
              <a:rPr lang="en-US" dirty="0" err="1"/>
              <a:t>TelRaam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MG</a:t>
            </a:r>
          </a:p>
          <a:p>
            <a:r>
              <a:rPr lang="en-US" dirty="0" err="1"/>
              <a:t>Tecsun</a:t>
            </a:r>
            <a:r>
              <a:rPr lang="en-US" dirty="0"/>
              <a:t> AN-100</a:t>
            </a:r>
          </a:p>
          <a:p>
            <a:r>
              <a:rPr lang="en-US" dirty="0"/>
              <a:t>80m Loop </a:t>
            </a:r>
            <a:r>
              <a:rPr lang="en-US" dirty="0" err="1"/>
              <a:t>voor</a:t>
            </a:r>
            <a:r>
              <a:rPr lang="en-US" dirty="0"/>
              <a:t> TB</a:t>
            </a:r>
          </a:p>
          <a:p>
            <a:r>
              <a:rPr lang="en-US" dirty="0"/>
              <a:t>E</a:t>
            </a:r>
            <a:r>
              <a:rPr lang="en-US" baseline="30000" dirty="0"/>
              <a:t>2</a:t>
            </a:r>
            <a:r>
              <a:rPr lang="en-US" dirty="0"/>
              <a:t> (Europe Square)</a:t>
            </a:r>
            <a:br>
              <a:rPr lang="en-US" dirty="0"/>
            </a:br>
            <a:r>
              <a:rPr lang="en-US" dirty="0" err="1"/>
              <a:t>voor</a:t>
            </a:r>
            <a:r>
              <a:rPr lang="en-US" dirty="0"/>
              <a:t> KG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(MW Loop 1995, </a:t>
            </a:r>
            <a:br>
              <a:rPr lang="en-US" dirty="0"/>
            </a:br>
            <a:r>
              <a:rPr lang="en-US" dirty="0"/>
              <a:t>van </a:t>
            </a:r>
            <a:r>
              <a:rPr lang="en-US" dirty="0" err="1"/>
              <a:t>gegeven</a:t>
            </a:r>
            <a:r>
              <a:rPr lang="en-US" dirty="0"/>
              <a:t> </a:t>
            </a:r>
            <a:r>
              <a:rPr lang="en-US" dirty="0" err="1"/>
              <a:t>ontwerp</a:t>
            </a:r>
            <a:r>
              <a:rPr lang="en-US" dirty="0"/>
              <a:t>)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81581"/>
            <a:ext cx="4085072" cy="5291352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348E07C-5F80-4478-B8A6-DB839B3A0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79309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en-US" dirty="0" err="1"/>
              <a:t>TelRaam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997152"/>
          </a:xfrm>
        </p:spPr>
        <p:txBody>
          <a:bodyPr/>
          <a:lstStyle/>
          <a:p>
            <a:r>
              <a:rPr lang="en-US" dirty="0" err="1"/>
              <a:t>Gebouwd</a:t>
            </a:r>
            <a:r>
              <a:rPr lang="en-US" dirty="0"/>
              <a:t> in 2003 met </a:t>
            </a:r>
            <a:r>
              <a:rPr lang="en-US" dirty="0" err="1"/>
              <a:t>dochter</a:t>
            </a:r>
            <a:r>
              <a:rPr lang="en-US" dirty="0"/>
              <a:t> 1m24</a:t>
            </a:r>
          </a:p>
          <a:p>
            <a:r>
              <a:rPr lang="en-US" dirty="0"/>
              <a:t>Was </a:t>
            </a:r>
            <a:r>
              <a:rPr lang="en-US" dirty="0" err="1"/>
              <a:t>kristalontv</a:t>
            </a:r>
            <a:r>
              <a:rPr lang="en-US" dirty="0"/>
              <a:t>, </a:t>
            </a:r>
            <a:r>
              <a:rPr lang="en-US" dirty="0" err="1"/>
              <a:t>dwz</a:t>
            </a:r>
            <a:r>
              <a:rPr lang="en-US" dirty="0"/>
              <a:t> met detector!</a:t>
            </a:r>
          </a:p>
          <a:p>
            <a:r>
              <a:rPr lang="en-US" dirty="0"/>
              <a:t>500 – 2000 kHz</a:t>
            </a:r>
          </a:p>
          <a:p>
            <a:r>
              <a:rPr lang="en-US" dirty="0" err="1"/>
              <a:t>Raam</a:t>
            </a:r>
            <a:r>
              <a:rPr lang="en-US" dirty="0"/>
              <a:t> 45x45cm</a:t>
            </a:r>
          </a:p>
          <a:p>
            <a:r>
              <a:rPr lang="en-US" dirty="0" err="1"/>
              <a:t>Wikkel</a:t>
            </a:r>
            <a:r>
              <a:rPr lang="en-US" dirty="0"/>
              <a:t> 13 + 2</a:t>
            </a:r>
          </a:p>
          <a:p>
            <a:r>
              <a:rPr lang="en-US" dirty="0" err="1"/>
              <a:t>Schijf</a:t>
            </a:r>
            <a:r>
              <a:rPr lang="en-US" dirty="0"/>
              <a:t> </a:t>
            </a:r>
            <a:r>
              <a:rPr lang="en-US" dirty="0" err="1"/>
              <a:t>tegen</a:t>
            </a:r>
            <a:r>
              <a:rPr lang="en-US" dirty="0"/>
              <a:t> </a:t>
            </a:r>
            <a:r>
              <a:rPr lang="en-US" dirty="0" err="1"/>
              <a:t>handeffect</a:t>
            </a:r>
            <a:r>
              <a:rPr lang="en-US" dirty="0"/>
              <a:t>!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00821"/>
            <a:ext cx="4902875" cy="6537167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54FA96B-6CAA-4A9E-B546-BE951ABF5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39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6217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Antenne</a:t>
            </a:r>
            <a:r>
              <a:rPr lang="en-US" dirty="0"/>
              <a:t>: </a:t>
            </a:r>
            <a:r>
              <a:rPr lang="en-US" dirty="0" err="1"/>
              <a:t>Energie</a:t>
            </a:r>
            <a:r>
              <a:rPr lang="en-US" dirty="0"/>
              <a:t> </a:t>
            </a:r>
            <a:r>
              <a:rPr lang="en-US" dirty="0" err="1"/>
              <a:t>omzetten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4005064"/>
            <a:ext cx="8229600" cy="2448272"/>
          </a:xfrm>
        </p:spPr>
        <p:txBody>
          <a:bodyPr/>
          <a:lstStyle/>
          <a:p>
            <a:r>
              <a:rPr lang="en-US" dirty="0"/>
              <a:t>Van Links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Rechts</a:t>
            </a:r>
            <a:r>
              <a:rPr lang="en-US" dirty="0"/>
              <a:t>: </a:t>
            </a:r>
            <a:r>
              <a:rPr lang="en-US" dirty="0" err="1"/>
              <a:t>Ontvangantenne</a:t>
            </a:r>
            <a:endParaRPr lang="en-US" dirty="0"/>
          </a:p>
          <a:p>
            <a:r>
              <a:rPr lang="en-US" dirty="0"/>
              <a:t>Van </a:t>
            </a:r>
            <a:r>
              <a:rPr lang="en-US" dirty="0" err="1"/>
              <a:t>Rechts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Links: </a:t>
            </a:r>
            <a:r>
              <a:rPr lang="en-US" dirty="0" err="1"/>
              <a:t>Zendantenne</a:t>
            </a:r>
            <a:endParaRPr lang="en-US" dirty="0"/>
          </a:p>
          <a:p>
            <a:pPr lvl="1"/>
            <a:r>
              <a:rPr lang="en-US" dirty="0"/>
              <a:t>Is </a:t>
            </a:r>
            <a:r>
              <a:rPr lang="en-US" dirty="0" err="1"/>
              <a:t>hetzelfde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ontvangantenne</a:t>
            </a:r>
            <a:endParaRPr lang="en-US" dirty="0"/>
          </a:p>
          <a:p>
            <a:pPr lvl="1"/>
            <a:r>
              <a:rPr lang="en-US" dirty="0" err="1"/>
              <a:t>Gaan</a:t>
            </a:r>
            <a:r>
              <a:rPr lang="en-US" dirty="0"/>
              <a:t> we het </a:t>
            </a:r>
            <a:r>
              <a:rPr lang="en-US" dirty="0" err="1"/>
              <a:t>niet</a:t>
            </a:r>
            <a:r>
              <a:rPr lang="en-US" dirty="0"/>
              <a:t> over </a:t>
            </a:r>
            <a:r>
              <a:rPr lang="en-US" dirty="0" err="1"/>
              <a:t>hebben</a:t>
            </a:r>
            <a:endParaRPr lang="nl-NL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251520" y="1628800"/>
            <a:ext cx="3744416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/>
              <a:t>Energie</a:t>
            </a:r>
            <a:r>
              <a:rPr lang="en-US" dirty="0"/>
              <a:t> in de </a:t>
            </a:r>
            <a:r>
              <a:rPr lang="en-US" dirty="0" err="1"/>
              <a:t>lucht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Electro-</a:t>
            </a:r>
            <a:r>
              <a:rPr lang="en-US" dirty="0" err="1"/>
              <a:t>Magnetische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golven</a:t>
            </a:r>
            <a:endParaRPr lang="nl-NL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5364088" y="1628800"/>
            <a:ext cx="3456384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/>
              <a:t>Energie</a:t>
            </a:r>
            <a:r>
              <a:rPr lang="en-US" dirty="0"/>
              <a:t> in de radio:</a:t>
            </a:r>
          </a:p>
          <a:p>
            <a:pPr marL="0" indent="0">
              <a:buNone/>
            </a:pPr>
            <a:r>
              <a:rPr lang="en-US" dirty="0"/>
              <a:t>HF </a:t>
            </a:r>
            <a:r>
              <a:rPr lang="en-US" dirty="0" err="1"/>
              <a:t>Wisselspanning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-</a:t>
            </a:r>
            <a:r>
              <a:rPr lang="en-US" dirty="0" err="1"/>
              <a:t>stromen</a:t>
            </a:r>
            <a:endParaRPr lang="nl-NL" dirty="0"/>
          </a:p>
        </p:txBody>
      </p:sp>
      <p:sp>
        <p:nvSpPr>
          <p:cNvPr id="6" name="PIJL-LINKS en -RECHTS 5"/>
          <p:cNvSpPr/>
          <p:nvPr/>
        </p:nvSpPr>
        <p:spPr>
          <a:xfrm>
            <a:off x="3923928" y="2216573"/>
            <a:ext cx="1440160" cy="7200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193B816-622F-474D-9E8A-D5DFF3052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06039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Tecsun</a:t>
            </a:r>
            <a:r>
              <a:rPr lang="en-US" dirty="0"/>
              <a:t> AN100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en-US" dirty="0" err="1"/>
              <a:t>Kopen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Ali, 25 euro</a:t>
            </a:r>
          </a:p>
          <a:p>
            <a:r>
              <a:rPr lang="en-US" dirty="0" err="1"/>
              <a:t>Uitgang</a:t>
            </a:r>
            <a:r>
              <a:rPr lang="en-US" dirty="0"/>
              <a:t> of </a:t>
            </a:r>
            <a:r>
              <a:rPr lang="en-US" dirty="0" err="1"/>
              <a:t>magnetische</a:t>
            </a:r>
            <a:r>
              <a:rPr lang="en-US" dirty="0"/>
              <a:t> </a:t>
            </a:r>
            <a:r>
              <a:rPr lang="en-US" dirty="0" err="1"/>
              <a:t>koppeling</a:t>
            </a:r>
            <a:endParaRPr lang="en-US" dirty="0"/>
          </a:p>
          <a:p>
            <a:r>
              <a:rPr lang="en-US" dirty="0"/>
              <a:t>MG 480-1600</a:t>
            </a:r>
          </a:p>
          <a:p>
            <a:r>
              <a:rPr lang="en-US" dirty="0" err="1"/>
              <a:t>Wikkel</a:t>
            </a:r>
            <a:r>
              <a:rPr lang="en-US" dirty="0"/>
              <a:t> 30 + 3</a:t>
            </a:r>
          </a:p>
          <a:p>
            <a:endParaRPr lang="en-US" dirty="0"/>
          </a:p>
          <a:p>
            <a:r>
              <a:rPr lang="en-US" dirty="0" err="1"/>
              <a:t>Doet</a:t>
            </a:r>
            <a:r>
              <a:rPr lang="en-US" dirty="0"/>
              <a:t> minder </a:t>
            </a:r>
            <a:br>
              <a:rPr lang="en-US" dirty="0"/>
            </a:br>
            <a:r>
              <a:rPr lang="en-US" dirty="0"/>
              <a:t>dan </a:t>
            </a:r>
            <a:r>
              <a:rPr lang="en-US" dirty="0" err="1"/>
              <a:t>TelRaam</a:t>
            </a:r>
            <a:endParaRPr lang="en-US" dirty="0"/>
          </a:p>
          <a:p>
            <a:r>
              <a:rPr lang="en-US" dirty="0"/>
              <a:t>Nu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HenkW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852936"/>
            <a:ext cx="5106144" cy="3829608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F75DEA4-5157-4796-A6A7-2E14F41C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40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13922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Gerards</a:t>
            </a:r>
            <a:r>
              <a:rPr lang="en-US" dirty="0"/>
              <a:t> 80m-Loop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0754" y="1340768"/>
            <a:ext cx="3898776" cy="5328592"/>
          </a:xfrm>
        </p:spPr>
        <p:txBody>
          <a:bodyPr>
            <a:normAutofit/>
          </a:bodyPr>
          <a:lstStyle/>
          <a:p>
            <a:r>
              <a:rPr lang="en-US" dirty="0" err="1"/>
              <a:t>Ontwerp</a:t>
            </a:r>
            <a:r>
              <a:rPr lang="en-US" dirty="0"/>
              <a:t>: </a:t>
            </a:r>
            <a:r>
              <a:rPr lang="en-US" dirty="0" err="1"/>
              <a:t>LoopAnt</a:t>
            </a:r>
            <a:endParaRPr lang="en-US" dirty="0"/>
          </a:p>
          <a:p>
            <a:r>
              <a:rPr lang="en-US" dirty="0" err="1"/>
              <a:t>Doel</a:t>
            </a:r>
            <a:r>
              <a:rPr lang="en-US" dirty="0"/>
              <a:t>: 80m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hoger</a:t>
            </a:r>
            <a:br>
              <a:rPr lang="en-US" dirty="0"/>
            </a:br>
            <a:r>
              <a:rPr lang="en-US" dirty="0"/>
              <a:t>met 50pF cap</a:t>
            </a:r>
          </a:p>
          <a:p>
            <a:r>
              <a:rPr lang="en-US" dirty="0" err="1"/>
              <a:t>Werd</a:t>
            </a:r>
            <a:r>
              <a:rPr lang="en-US" dirty="0"/>
              <a:t>: 4200kHz!</a:t>
            </a:r>
          </a:p>
          <a:p>
            <a:r>
              <a:rPr lang="en-US" dirty="0"/>
              <a:t>L </a:t>
            </a:r>
            <a:r>
              <a:rPr lang="en-US" dirty="0" err="1"/>
              <a:t>klopt</a:t>
            </a:r>
            <a:r>
              <a:rPr lang="en-US" dirty="0"/>
              <a:t> maar C </a:t>
            </a:r>
            <a:r>
              <a:rPr lang="en-US" dirty="0" err="1"/>
              <a:t>niet</a:t>
            </a:r>
            <a:endParaRPr lang="en-US" dirty="0"/>
          </a:p>
          <a:p>
            <a:r>
              <a:rPr lang="en-US" dirty="0"/>
              <a:t>AM </a:t>
            </a:r>
            <a:r>
              <a:rPr lang="en-US" dirty="0" err="1"/>
              <a:t>sectie</a:t>
            </a:r>
            <a:r>
              <a:rPr lang="en-US" dirty="0"/>
              <a:t> </a:t>
            </a:r>
            <a:r>
              <a:rPr lang="en-US" dirty="0" err="1"/>
              <a:t>erbij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1400 – 6000kHz</a:t>
            </a:r>
          </a:p>
          <a:p>
            <a:pPr lvl="1"/>
            <a:r>
              <a:rPr lang="en-US" dirty="0"/>
              <a:t>4200 – 7000kHz</a:t>
            </a:r>
          </a:p>
          <a:p>
            <a:r>
              <a:rPr lang="en-US" dirty="0" err="1"/>
              <a:t>Draaibaar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553" y="1772816"/>
            <a:ext cx="4953459" cy="4248472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73024AC-5BC5-4738-962C-918E957F7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41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00723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789910-235C-4A70-A6B8-71CA54C0C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nl-NL" dirty="0"/>
              <a:t>Peilen zonder kompas?</a:t>
            </a:r>
          </a:p>
        </p:txBody>
      </p:sp>
      <p:pic>
        <p:nvPicPr>
          <p:cNvPr id="7" name="Afbeelding 6" descr="Afbeelding met tekst, binnen, apparaat&#10;&#10;Automatisch gegenereerde beschrijving">
            <a:extLst>
              <a:ext uri="{FF2B5EF4-FFF2-40B4-BE49-F238E27FC236}">
                <a16:creationId xmlns:a16="http://schemas.microsoft.com/office/drawing/2014/main" id="{E4FE5F18-6E1B-4868-B16E-3EE9DF8923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9"/>
          <a:stretch/>
        </p:blipFill>
        <p:spPr>
          <a:xfrm>
            <a:off x="457200" y="1600200"/>
            <a:ext cx="4038600" cy="4525963"/>
          </a:xfrm>
          <a:prstGeom prst="rect">
            <a:avLst/>
          </a:prstGeom>
          <a:noFill/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44D0B4-1615-4EE1-9423-976A1AC8D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756150"/>
          </a:xfrm>
        </p:spPr>
        <p:txBody>
          <a:bodyPr>
            <a:normAutofit/>
          </a:bodyPr>
          <a:lstStyle/>
          <a:p>
            <a:r>
              <a:rPr lang="nl-NL" dirty="0"/>
              <a:t>Kompas onnauwkeurig</a:t>
            </a:r>
          </a:p>
          <a:p>
            <a:r>
              <a:rPr lang="nl-NL" dirty="0"/>
              <a:t>Je huis staat vast!</a:t>
            </a:r>
          </a:p>
          <a:p>
            <a:r>
              <a:rPr lang="nl-NL" dirty="0"/>
              <a:t>Schaalverdeling op antenne</a:t>
            </a:r>
          </a:p>
          <a:p>
            <a:r>
              <a:rPr lang="nl-NL" dirty="0"/>
              <a:t>Log Piraten (1610-60)</a:t>
            </a:r>
          </a:p>
          <a:p>
            <a:pPr lvl="1"/>
            <a:r>
              <a:rPr lang="nl-NL" sz="2800" dirty="0" err="1"/>
              <a:t>Freq</a:t>
            </a:r>
            <a:r>
              <a:rPr lang="nl-NL" sz="2800" dirty="0"/>
              <a:t> en richting</a:t>
            </a:r>
          </a:p>
          <a:p>
            <a:pPr lvl="1"/>
            <a:r>
              <a:rPr lang="nl-NL" sz="2800" dirty="0"/>
              <a:t>Terugvinden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F0645A8-1E08-43DC-9BFB-E98FAFEEE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42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1780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5" y="2456892"/>
            <a:ext cx="5610200" cy="42076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Europe Square E2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95782"/>
          </a:xfrm>
        </p:spPr>
        <p:txBody>
          <a:bodyPr/>
          <a:lstStyle/>
          <a:p>
            <a:r>
              <a:rPr lang="en-US" dirty="0"/>
              <a:t>Test LoopAnt.xlsx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vierkant</a:t>
            </a:r>
            <a:r>
              <a:rPr lang="en-US" dirty="0"/>
              <a:t> </a:t>
            </a:r>
          </a:p>
          <a:p>
            <a:r>
              <a:rPr lang="en-US" dirty="0" err="1"/>
              <a:t>Antenne</a:t>
            </a:r>
            <a:r>
              <a:rPr lang="en-US" dirty="0"/>
              <a:t> </a:t>
            </a:r>
            <a:r>
              <a:rPr lang="en-US" dirty="0" err="1"/>
              <a:t>werkt</a:t>
            </a:r>
            <a:r>
              <a:rPr lang="en-US" dirty="0"/>
              <a:t> </a:t>
            </a:r>
            <a:r>
              <a:rPr lang="en-US" dirty="0" err="1"/>
              <a:t>goed</a:t>
            </a:r>
            <a:r>
              <a:rPr lang="en-US" dirty="0"/>
              <a:t>: </a:t>
            </a:r>
            <a:r>
              <a:rPr lang="en-US" dirty="0" err="1"/>
              <a:t>beter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KG </a:t>
            </a:r>
            <a:r>
              <a:rPr lang="en-US" dirty="0" err="1"/>
              <a:t>spriet</a:t>
            </a:r>
            <a:endParaRPr lang="en-US" dirty="0"/>
          </a:p>
          <a:p>
            <a:r>
              <a:rPr lang="en-US" dirty="0" err="1"/>
              <a:t>Banden</a:t>
            </a:r>
            <a:r>
              <a:rPr lang="en-US" dirty="0"/>
              <a:t> 49m – 25m</a:t>
            </a:r>
          </a:p>
          <a:p>
            <a:endParaRPr lang="en-US" dirty="0"/>
          </a:p>
          <a:p>
            <a:r>
              <a:rPr lang="en-US" dirty="0" err="1"/>
              <a:t>Simpel</a:t>
            </a:r>
            <a:r>
              <a:rPr lang="en-US" dirty="0"/>
              <a:t> ding</a:t>
            </a:r>
          </a:p>
          <a:p>
            <a:r>
              <a:rPr lang="en-US" dirty="0" err="1"/>
              <a:t>Ziet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uit</a:t>
            </a:r>
            <a:endParaRPr lang="en-US" dirty="0"/>
          </a:p>
          <a:p>
            <a:r>
              <a:rPr lang="en-US" dirty="0" err="1"/>
              <a:t>Sokken</a:t>
            </a:r>
            <a:r>
              <a:rPr lang="en-US" dirty="0"/>
              <a:t> </a:t>
            </a:r>
            <a:r>
              <a:rPr lang="en-US" dirty="0" err="1"/>
              <a:t>erin</a:t>
            </a:r>
            <a:r>
              <a:rPr lang="en-US" dirty="0"/>
              <a:t>!</a:t>
            </a:r>
          </a:p>
          <a:p>
            <a:r>
              <a:rPr lang="en-US" dirty="0" err="1"/>
              <a:t>Onderdrukt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zonnepaneel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F6CA28F-DBC7-46AD-9053-B7713186D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43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01368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Conclusies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Makkelijk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leuk</a:t>
            </a:r>
            <a:r>
              <a:rPr lang="en-US" dirty="0"/>
              <a:t> om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bouwen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variatie</a:t>
            </a:r>
            <a:r>
              <a:rPr lang="en-US" dirty="0"/>
              <a:t> </a:t>
            </a:r>
            <a:r>
              <a:rPr lang="en-US" dirty="0" err="1"/>
              <a:t>mogelijk</a:t>
            </a:r>
            <a:endParaRPr lang="en-US" dirty="0"/>
          </a:p>
          <a:p>
            <a:r>
              <a:rPr lang="en-US" dirty="0" err="1"/>
              <a:t>Gebruik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Extra</a:t>
            </a:r>
            <a:r>
              <a:rPr lang="en-US" dirty="0"/>
              <a:t> </a:t>
            </a:r>
            <a:r>
              <a:rPr lang="en-US" dirty="0" err="1"/>
              <a:t>afstemmen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richten</a:t>
            </a:r>
            <a:endParaRPr lang="en-US" dirty="0"/>
          </a:p>
          <a:p>
            <a:r>
              <a:rPr lang="en-US" dirty="0" err="1"/>
              <a:t>Ontvangst</a:t>
            </a:r>
            <a:r>
              <a:rPr lang="en-US" dirty="0"/>
              <a:t> </a:t>
            </a:r>
            <a:r>
              <a:rPr lang="en-US" dirty="0" err="1"/>
              <a:t>beter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ferriet</a:t>
            </a:r>
            <a:r>
              <a:rPr lang="en-US" dirty="0"/>
              <a:t> of </a:t>
            </a:r>
            <a:r>
              <a:rPr lang="en-US" dirty="0" err="1"/>
              <a:t>spriet</a:t>
            </a:r>
            <a:endParaRPr lang="en-US" dirty="0"/>
          </a:p>
          <a:p>
            <a:r>
              <a:rPr lang="en-US" dirty="0" err="1"/>
              <a:t>Langdraad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altijd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verslaan</a:t>
            </a:r>
            <a:endParaRPr lang="en-US" dirty="0"/>
          </a:p>
          <a:p>
            <a:r>
              <a:rPr lang="en-US" dirty="0" err="1"/>
              <a:t>Peil</a:t>
            </a:r>
            <a:r>
              <a:rPr lang="en-US" dirty="0"/>
              <a:t>-effect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DDD7F04-343D-4C20-8310-8263F8F2B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44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38620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027F8C-5503-42C7-8497-5D8623FD9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 descr="Afbeelding met binnen&#10;&#10;Automatisch gegenereerde beschrijving">
            <a:extLst>
              <a:ext uri="{FF2B5EF4-FFF2-40B4-BE49-F238E27FC236}">
                <a16:creationId xmlns:a16="http://schemas.microsoft.com/office/drawing/2014/main" id="{2625C3A0-D2ED-413D-8D13-CB912E11AE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7027"/>
            <a:ext cx="4896544" cy="6528726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3E51FC3-C71D-44BA-8665-17189FC72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45</a:t>
            </a:fld>
            <a:endParaRPr lang="nl-NL"/>
          </a:p>
        </p:txBody>
      </p:sp>
      <p:pic>
        <p:nvPicPr>
          <p:cNvPr id="8" name="Afbeelding 7" descr="Afbeelding met binnen, meubels&#10;&#10;Automatisch gegenereerde beschrijving">
            <a:extLst>
              <a:ext uri="{FF2B5EF4-FFF2-40B4-BE49-F238E27FC236}">
                <a16:creationId xmlns:a16="http://schemas.microsoft.com/office/drawing/2014/main" id="{C2B644EE-3219-4627-9C36-06F37BE20F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188" y="926725"/>
            <a:ext cx="4248472" cy="566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4591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92B4F2-316D-41F6-8F87-BC4025819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 descr="Afbeelding met muur, binnen, apparaat, projector&#10;&#10;Automatisch gegenereerde beschrijving">
            <a:extLst>
              <a:ext uri="{FF2B5EF4-FFF2-40B4-BE49-F238E27FC236}">
                <a16:creationId xmlns:a16="http://schemas.microsoft.com/office/drawing/2014/main" id="{6DA60BBB-98F5-4391-8888-BB62854F74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14776"/>
            <a:ext cx="4880024" cy="6506699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394E1A3-49BA-4C13-AE2F-D224D3B0D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46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02864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Meenemen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/>
          <a:lstStyle/>
          <a:p>
            <a:r>
              <a:rPr lang="en-US" dirty="0" err="1"/>
              <a:t>TelRaam</a:t>
            </a:r>
            <a:r>
              <a:rPr lang="en-US" dirty="0"/>
              <a:t>, 80m, E2</a:t>
            </a:r>
          </a:p>
          <a:p>
            <a:r>
              <a:rPr lang="en-US" dirty="0"/>
              <a:t>RCA, BX210U</a:t>
            </a:r>
          </a:p>
          <a:p>
            <a:r>
              <a:rPr lang="en-US" dirty="0" err="1"/>
              <a:t>Satellit</a:t>
            </a:r>
            <a:r>
              <a:rPr lang="en-US" dirty="0"/>
              <a:t> 2100</a:t>
            </a:r>
          </a:p>
          <a:p>
            <a:r>
              <a:rPr lang="en-US" dirty="0"/>
              <a:t>Sony ICF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4788024" y="1628801"/>
            <a:ext cx="3754760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Landkaart</a:t>
            </a:r>
            <a:r>
              <a:rPr lang="en-US" dirty="0"/>
              <a:t>, </a:t>
            </a:r>
            <a:r>
              <a:rPr lang="en-US" dirty="0" err="1"/>
              <a:t>peiling</a:t>
            </a:r>
            <a:endParaRPr lang="en-US" dirty="0"/>
          </a:p>
          <a:p>
            <a:r>
              <a:rPr lang="en-US" dirty="0" err="1"/>
              <a:t>Windroosblad</a:t>
            </a:r>
            <a:endParaRPr lang="en-US" dirty="0"/>
          </a:p>
          <a:p>
            <a:r>
              <a:rPr lang="en-US" dirty="0" err="1"/>
              <a:t>Artikel</a:t>
            </a:r>
            <a:r>
              <a:rPr lang="en-US" dirty="0"/>
              <a:t> Philips</a:t>
            </a:r>
          </a:p>
          <a:p>
            <a:r>
              <a:rPr lang="en-US" dirty="0"/>
              <a:t>LoopAnt.xlsx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D892C2-8F7C-4BB2-A038-7186B47CA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47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9366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Electrisch</a:t>
            </a:r>
            <a:r>
              <a:rPr lang="en-US" dirty="0"/>
              <a:t> of </a:t>
            </a:r>
            <a:r>
              <a:rPr lang="en-US" dirty="0" err="1"/>
              <a:t>Magnetisch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1"/>
          </a:xfrm>
        </p:spPr>
        <p:txBody>
          <a:bodyPr/>
          <a:lstStyle/>
          <a:p>
            <a:r>
              <a:rPr lang="en-US" dirty="0" err="1"/>
              <a:t>Electrisch</a:t>
            </a:r>
            <a:r>
              <a:rPr lang="en-US" dirty="0"/>
              <a:t> veld:  </a:t>
            </a:r>
            <a:r>
              <a:rPr lang="en-US" dirty="0" err="1"/>
              <a:t>Geleider</a:t>
            </a:r>
            <a:r>
              <a:rPr lang="en-US" dirty="0"/>
              <a:t>, </a:t>
            </a:r>
            <a:r>
              <a:rPr lang="en-US" dirty="0" err="1"/>
              <a:t>vrije</a:t>
            </a:r>
            <a:r>
              <a:rPr lang="en-US" dirty="0"/>
              <a:t> lading</a:t>
            </a:r>
          </a:p>
          <a:p>
            <a:pPr lvl="1"/>
            <a:r>
              <a:rPr lang="en-US" dirty="0" err="1"/>
              <a:t>Draadantenne</a:t>
            </a:r>
            <a:r>
              <a:rPr lang="en-US" dirty="0"/>
              <a:t> </a:t>
            </a:r>
            <a:r>
              <a:rPr lang="en-US" dirty="0" err="1"/>
              <a:t>buiten</a:t>
            </a:r>
            <a:r>
              <a:rPr lang="en-US" dirty="0"/>
              <a:t> </a:t>
            </a:r>
            <a:r>
              <a:rPr lang="en-US" dirty="0" err="1"/>
              <a:t>toestel</a:t>
            </a:r>
            <a:endParaRPr lang="en-US" dirty="0"/>
          </a:p>
          <a:p>
            <a:pPr lvl="1"/>
            <a:r>
              <a:rPr lang="en-US" dirty="0" err="1"/>
              <a:t>Plaatantenne</a:t>
            </a:r>
            <a:r>
              <a:rPr lang="en-US" dirty="0"/>
              <a:t> op </a:t>
            </a:r>
            <a:r>
              <a:rPr lang="en-US" dirty="0" err="1"/>
              <a:t>binnenkant</a:t>
            </a:r>
            <a:r>
              <a:rPr lang="en-US" dirty="0"/>
              <a:t> </a:t>
            </a:r>
            <a:r>
              <a:rPr lang="en-US" dirty="0" err="1"/>
              <a:t>kast</a:t>
            </a:r>
            <a:endParaRPr lang="en-US" dirty="0"/>
          </a:p>
          <a:p>
            <a:pPr lvl="1"/>
            <a:r>
              <a:rPr lang="en-US" dirty="0" err="1"/>
              <a:t>Spriet</a:t>
            </a:r>
            <a:r>
              <a:rPr lang="en-US" dirty="0"/>
              <a:t> of </a:t>
            </a:r>
            <a:r>
              <a:rPr lang="en-US" dirty="0" err="1"/>
              <a:t>dipool</a:t>
            </a:r>
            <a:r>
              <a:rPr lang="en-US" dirty="0"/>
              <a:t>: resonant</a:t>
            </a:r>
            <a:br>
              <a:rPr lang="en-US" dirty="0"/>
            </a:br>
            <a:r>
              <a:rPr lang="en-US" dirty="0" err="1"/>
              <a:t>Afmeting</a:t>
            </a:r>
            <a:r>
              <a:rPr lang="en-US" dirty="0"/>
              <a:t> </a:t>
            </a:r>
            <a:r>
              <a:rPr lang="en-US" dirty="0" err="1"/>
              <a:t>afhankelijk</a:t>
            </a:r>
            <a:r>
              <a:rPr lang="en-US" dirty="0"/>
              <a:t> van </a:t>
            </a:r>
            <a:r>
              <a:rPr lang="en-US" dirty="0" err="1"/>
              <a:t>golflengte</a:t>
            </a:r>
            <a:endParaRPr lang="en-US" dirty="0"/>
          </a:p>
          <a:p>
            <a:r>
              <a:rPr lang="en-US" dirty="0" err="1"/>
              <a:t>Magnetisch</a:t>
            </a:r>
            <a:r>
              <a:rPr lang="en-US" dirty="0"/>
              <a:t> veld:  </a:t>
            </a:r>
            <a:r>
              <a:rPr lang="en-US" dirty="0" err="1"/>
              <a:t>Spoel</a:t>
            </a:r>
            <a:endParaRPr lang="en-US" dirty="0"/>
          </a:p>
          <a:p>
            <a:pPr lvl="1"/>
            <a:r>
              <a:rPr lang="en-US" dirty="0" err="1"/>
              <a:t>Raamantenne</a:t>
            </a:r>
            <a:endParaRPr lang="en-US" dirty="0"/>
          </a:p>
          <a:p>
            <a:pPr lvl="1"/>
            <a:r>
              <a:rPr lang="en-US" dirty="0" err="1"/>
              <a:t>Ferrietantenne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2CDE5C1-433F-4997-A792-E55D29831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5856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al 3"/>
          <p:cNvSpPr/>
          <p:nvPr/>
        </p:nvSpPr>
        <p:spPr>
          <a:xfrm>
            <a:off x="3779912" y="1497028"/>
            <a:ext cx="5040560" cy="4896544"/>
          </a:xfrm>
          <a:prstGeom prst="ellipse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FF0EF3E0-F3B1-49A7-A857-8F10BBF04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5567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Stralingskarakteristiek</a:t>
            </a:r>
            <a:r>
              <a:rPr lang="en-US" dirty="0"/>
              <a:t> </a:t>
            </a:r>
            <a:r>
              <a:rPr lang="en-US" dirty="0" err="1"/>
              <a:t>Spriet</a:t>
            </a:r>
            <a:endParaRPr lang="nl-NL" dirty="0"/>
          </a:p>
        </p:txBody>
      </p:sp>
      <p:sp>
        <p:nvSpPr>
          <p:cNvPr id="4" name="Ovaal 3"/>
          <p:cNvSpPr/>
          <p:nvPr/>
        </p:nvSpPr>
        <p:spPr>
          <a:xfrm>
            <a:off x="3779912" y="1497028"/>
            <a:ext cx="5040560" cy="4896544"/>
          </a:xfrm>
          <a:prstGeom prst="ellipse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8" name="Groep 7"/>
          <p:cNvGrpSpPr/>
          <p:nvPr/>
        </p:nvGrpSpPr>
        <p:grpSpPr>
          <a:xfrm>
            <a:off x="6084168" y="3140968"/>
            <a:ext cx="648072" cy="1296144"/>
            <a:chOff x="4499992" y="2852936"/>
            <a:chExt cx="648072" cy="1296144"/>
          </a:xfrm>
        </p:grpSpPr>
        <p:sp>
          <p:nvSpPr>
            <p:cNvPr id="5" name="Rechthoek 4"/>
            <p:cNvSpPr/>
            <p:nvPr/>
          </p:nvSpPr>
          <p:spPr>
            <a:xfrm>
              <a:off x="4499992" y="3717032"/>
              <a:ext cx="648072" cy="432048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7" name="Rechte verbindingslijn met pijl 6"/>
            <p:cNvCxnSpPr/>
            <p:nvPr/>
          </p:nvCxnSpPr>
          <p:spPr>
            <a:xfrm flipV="1">
              <a:off x="4499992" y="2852936"/>
              <a:ext cx="0" cy="864096"/>
            </a:xfrm>
            <a:prstGeom prst="straightConnector1">
              <a:avLst/>
            </a:prstGeom>
            <a:ln w="1016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3034680" cy="4525963"/>
          </a:xfrm>
        </p:spPr>
        <p:txBody>
          <a:bodyPr/>
          <a:lstStyle/>
          <a:p>
            <a:r>
              <a:rPr lang="en-US" dirty="0" err="1"/>
              <a:t>Rondlopen</a:t>
            </a:r>
            <a:r>
              <a:rPr lang="en-US" dirty="0"/>
              <a:t> met </a:t>
            </a:r>
            <a:r>
              <a:rPr lang="en-US" dirty="0" err="1"/>
              <a:t>zender</a:t>
            </a:r>
            <a:endParaRPr lang="en-US" dirty="0"/>
          </a:p>
          <a:p>
            <a:r>
              <a:rPr lang="en-US" dirty="0"/>
              <a:t>Per </a:t>
            </a:r>
            <a:r>
              <a:rPr lang="en-US" dirty="0" err="1"/>
              <a:t>richting</a:t>
            </a:r>
            <a:r>
              <a:rPr lang="en-US" dirty="0"/>
              <a:t> effect</a:t>
            </a:r>
          </a:p>
          <a:p>
            <a:r>
              <a:rPr lang="en-US" dirty="0" err="1"/>
              <a:t>Ronddraaien</a:t>
            </a:r>
            <a:r>
              <a:rPr lang="en-US" dirty="0"/>
              <a:t> van </a:t>
            </a:r>
            <a:r>
              <a:rPr lang="en-US" dirty="0" err="1"/>
              <a:t>antenne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03793AC-1292-4262-A3D8-F31E97363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31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146" y="1412776"/>
            <a:ext cx="5059410" cy="475252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US" dirty="0" err="1"/>
              <a:t>Stralingsdiagram</a:t>
            </a:r>
            <a:r>
              <a:rPr lang="en-US" dirty="0"/>
              <a:t>: Gain </a:t>
            </a:r>
            <a:r>
              <a:rPr lang="en-US" dirty="0" err="1"/>
              <a:t>en</a:t>
            </a:r>
            <a:r>
              <a:rPr lang="en-US" dirty="0"/>
              <a:t> Null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/>
          <a:lstStyle/>
          <a:p>
            <a:r>
              <a:rPr lang="en-US" dirty="0" err="1"/>
              <a:t>Werking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in 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richtingen</a:t>
            </a:r>
            <a:r>
              <a:rPr lang="en-US" dirty="0"/>
              <a:t> </a:t>
            </a:r>
            <a:r>
              <a:rPr lang="en-US" dirty="0" err="1"/>
              <a:t>gelijk</a:t>
            </a:r>
            <a:endParaRPr lang="en-US" dirty="0"/>
          </a:p>
          <a:p>
            <a:r>
              <a:rPr lang="en-US" dirty="0" err="1"/>
              <a:t>Sterke</a:t>
            </a:r>
            <a:r>
              <a:rPr lang="en-US" dirty="0"/>
              <a:t> </a:t>
            </a:r>
            <a:r>
              <a:rPr lang="en-US" dirty="0" err="1"/>
              <a:t>richting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GAIN</a:t>
            </a:r>
          </a:p>
          <a:p>
            <a:r>
              <a:rPr lang="en-US" dirty="0" err="1"/>
              <a:t>Zwakke</a:t>
            </a:r>
            <a:r>
              <a:rPr lang="en-US" dirty="0"/>
              <a:t> </a:t>
            </a:r>
            <a:r>
              <a:rPr lang="en-US" dirty="0" err="1"/>
              <a:t>richting</a:t>
            </a:r>
            <a:r>
              <a:rPr lang="en-US" dirty="0"/>
              <a:t>:</a:t>
            </a:r>
            <a:br>
              <a:rPr lang="nl-NL" dirty="0"/>
            </a:br>
            <a:r>
              <a:rPr lang="nl-NL" dirty="0"/>
              <a:t>DIP of NUL (NULL)</a:t>
            </a:r>
            <a:endParaRPr lang="en-US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993C90-89CD-49AF-B5DA-F8D6169EA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3704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Eigenschappen</a:t>
            </a:r>
            <a:r>
              <a:rPr lang="en-US" dirty="0"/>
              <a:t> </a:t>
            </a:r>
            <a:r>
              <a:rPr lang="en-US" dirty="0" err="1"/>
              <a:t>Magneetantenne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r>
              <a:rPr lang="en-US" dirty="0" err="1"/>
              <a:t>Sterk</a:t>
            </a:r>
            <a:r>
              <a:rPr lang="en-US" dirty="0"/>
              <a:t> </a:t>
            </a:r>
            <a:r>
              <a:rPr lang="en-US" dirty="0" err="1"/>
              <a:t>richtingsgevoelig</a:t>
            </a:r>
            <a:r>
              <a:rPr lang="en-US" dirty="0"/>
              <a:t>, </a:t>
            </a:r>
            <a:r>
              <a:rPr lang="en-US" dirty="0" err="1"/>
              <a:t>mn</a:t>
            </a:r>
            <a:r>
              <a:rPr lang="en-US" dirty="0"/>
              <a:t> DIP</a:t>
            </a:r>
          </a:p>
          <a:p>
            <a:r>
              <a:rPr lang="en-US" dirty="0" err="1"/>
              <a:t>Laag</a:t>
            </a:r>
            <a:r>
              <a:rPr lang="en-US" dirty="0"/>
              <a:t> </a:t>
            </a:r>
            <a:r>
              <a:rPr lang="en-US" dirty="0" err="1"/>
              <a:t>uitgangssignaal</a:t>
            </a:r>
            <a:endParaRPr lang="en-US" dirty="0"/>
          </a:p>
          <a:p>
            <a:pPr lvl="1"/>
            <a:r>
              <a:rPr lang="en-US" dirty="0"/>
              <a:t>Extra </a:t>
            </a:r>
            <a:r>
              <a:rPr lang="en-US" dirty="0" err="1"/>
              <a:t>versterking</a:t>
            </a:r>
            <a:r>
              <a:rPr lang="en-US" dirty="0"/>
              <a:t> </a:t>
            </a:r>
            <a:r>
              <a:rPr lang="en-US" dirty="0" err="1"/>
              <a:t>bv</a:t>
            </a:r>
            <a:r>
              <a:rPr lang="en-US" dirty="0"/>
              <a:t> EF80 </a:t>
            </a:r>
          </a:p>
          <a:p>
            <a:pPr lvl="1"/>
            <a:r>
              <a:rPr lang="en-US" dirty="0" err="1"/>
              <a:t>Gevoelige</a:t>
            </a:r>
            <a:r>
              <a:rPr lang="en-US" dirty="0"/>
              <a:t> </a:t>
            </a:r>
            <a:r>
              <a:rPr lang="en-US" dirty="0" err="1"/>
              <a:t>ontvanger</a:t>
            </a:r>
            <a:endParaRPr lang="en-US" dirty="0"/>
          </a:p>
          <a:p>
            <a:r>
              <a:rPr lang="en-US" dirty="0" err="1"/>
              <a:t>Afgestemd</a:t>
            </a:r>
            <a:r>
              <a:rPr lang="en-US" dirty="0"/>
              <a:t>, extra </a:t>
            </a:r>
            <a:r>
              <a:rPr lang="en-US" dirty="0" err="1"/>
              <a:t>selectiviteit</a:t>
            </a:r>
            <a:endParaRPr lang="en-US" dirty="0"/>
          </a:p>
          <a:p>
            <a:pPr lvl="1"/>
            <a:r>
              <a:rPr lang="en-US" dirty="0"/>
              <a:t>HF </a:t>
            </a:r>
            <a:r>
              <a:rPr lang="en-US" dirty="0" err="1"/>
              <a:t>kring</a:t>
            </a:r>
            <a:r>
              <a:rPr lang="en-US" dirty="0"/>
              <a:t>, </a:t>
            </a:r>
            <a:r>
              <a:rPr lang="en-US" dirty="0" err="1"/>
              <a:t>weinig</a:t>
            </a:r>
            <a:r>
              <a:rPr lang="en-US" dirty="0"/>
              <a:t> </a:t>
            </a:r>
            <a:r>
              <a:rPr lang="en-US" dirty="0" err="1"/>
              <a:t>winst</a:t>
            </a:r>
            <a:endParaRPr lang="en-US" dirty="0"/>
          </a:p>
          <a:p>
            <a:r>
              <a:rPr lang="en-US" dirty="0" err="1"/>
              <a:t>Geen</a:t>
            </a:r>
            <a:r>
              <a:rPr lang="en-US" dirty="0"/>
              <a:t> (</a:t>
            </a:r>
            <a:r>
              <a:rPr lang="en-US" dirty="0" err="1"/>
              <a:t>lage</a:t>
            </a:r>
            <a:r>
              <a:rPr lang="en-US" dirty="0"/>
              <a:t>) </a:t>
            </a:r>
            <a:r>
              <a:rPr lang="en-US" dirty="0" err="1"/>
              <a:t>reactie</a:t>
            </a:r>
            <a:r>
              <a:rPr lang="en-US" dirty="0"/>
              <a:t> op E-veld</a:t>
            </a:r>
          </a:p>
          <a:p>
            <a:pPr lvl="1"/>
            <a:r>
              <a:rPr lang="en-US" dirty="0" err="1"/>
              <a:t>Ongevoelig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storing (??)</a:t>
            </a:r>
          </a:p>
          <a:p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508786"/>
            <a:ext cx="2880320" cy="3840427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18022D3-6F1E-436C-926B-35A5F7F46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5346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1293</Words>
  <Application>Microsoft Office PowerPoint</Application>
  <PresentationFormat>Diavoorstelling (4:3)</PresentationFormat>
  <Paragraphs>326</Paragraphs>
  <Slides>47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47</vt:i4>
      </vt:variant>
    </vt:vector>
  </HeadingPairs>
  <TitlesOfParts>
    <vt:vector size="50" baseType="lpstr">
      <vt:lpstr>Arial</vt:lpstr>
      <vt:lpstr>Calibri</vt:lpstr>
      <vt:lpstr>Office-thema</vt:lpstr>
      <vt:lpstr>Raamantennes: Bouw en Gebruik</vt:lpstr>
      <vt:lpstr>Wat gaan we doen vanavond?</vt:lpstr>
      <vt:lpstr>1. Antennetheorie</vt:lpstr>
      <vt:lpstr>Antenne: Energie omzetten</vt:lpstr>
      <vt:lpstr>Electrisch of Magnetisch</vt:lpstr>
      <vt:lpstr>PowerPoint-presentatie</vt:lpstr>
      <vt:lpstr>Stralingskarakteristiek Spriet</vt:lpstr>
      <vt:lpstr>Stralingsdiagram: Gain en Null</vt:lpstr>
      <vt:lpstr>Eigenschappen Magneetantenne</vt:lpstr>
      <vt:lpstr>Raamantenne, Theoretisch</vt:lpstr>
      <vt:lpstr>Raamantenne, Practisch</vt:lpstr>
      <vt:lpstr>Raamantenne, met AGC</vt:lpstr>
      <vt:lpstr>Basisprincipe: LC-kring</vt:lpstr>
      <vt:lpstr>Energie uit omgeving bundelen</vt:lpstr>
      <vt:lpstr>Storing: E of M golf?</vt:lpstr>
      <vt:lpstr>Aanvoer Vertikaal of Horizontaal</vt:lpstr>
      <vt:lpstr>E vs M in 2021?</vt:lpstr>
      <vt:lpstr>2. Raamantenne gebruiken</vt:lpstr>
      <vt:lpstr>Demo: D2935/TelRaam</vt:lpstr>
      <vt:lpstr>Gelegenheidsantenne (Grimeton)</vt:lpstr>
      <vt:lpstr>3. Peilen</vt:lpstr>
      <vt:lpstr>Peiling Groot Nieuws (1008kHz)</vt:lpstr>
      <vt:lpstr>Veldwerk</vt:lpstr>
      <vt:lpstr>Peilstation 1930</vt:lpstr>
      <vt:lpstr>PowerPoint-presentatie</vt:lpstr>
      <vt:lpstr>4. Opletten bij constructie</vt:lpstr>
      <vt:lpstr>Tegen Antenne-effect</vt:lpstr>
      <vt:lpstr>Eigencapaciteit</vt:lpstr>
      <vt:lpstr>Bouwen met afscherming</vt:lpstr>
      <vt:lpstr>Impedantie voor koppelen</vt:lpstr>
      <vt:lpstr>5. Berekenen: LoopAnt</vt:lpstr>
      <vt:lpstr>Formules gebruiken in Excel</vt:lpstr>
      <vt:lpstr>Gebruikte formules</vt:lpstr>
      <vt:lpstr>Inductie van korte spoel</vt:lpstr>
      <vt:lpstr>Resultaat: LoopAnt.xlsx</vt:lpstr>
      <vt:lpstr>Spatiering en Fixering</vt:lpstr>
      <vt:lpstr>Resultaat RaamAnt</vt:lpstr>
      <vt:lpstr>6. Mijn Raamantennes</vt:lpstr>
      <vt:lpstr>TelRaam</vt:lpstr>
      <vt:lpstr>Tecsun AN100</vt:lpstr>
      <vt:lpstr>Gerards 80m-Loop</vt:lpstr>
      <vt:lpstr>Peilen zonder kompas?</vt:lpstr>
      <vt:lpstr>Europe Square E2</vt:lpstr>
      <vt:lpstr>Conclusies</vt:lpstr>
      <vt:lpstr>PowerPoint-presentatie</vt:lpstr>
      <vt:lpstr>PowerPoint-presentatie</vt:lpstr>
      <vt:lpstr>Meenemen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Raamantenne’s</dc:title>
  <dc:creator>Gerard</dc:creator>
  <cp:lastModifiedBy>Tel, G. (Gerard)</cp:lastModifiedBy>
  <cp:revision>75</cp:revision>
  <dcterms:created xsi:type="dcterms:W3CDTF">2017-10-21T08:43:49Z</dcterms:created>
  <dcterms:modified xsi:type="dcterms:W3CDTF">2021-05-12T17:09:53Z</dcterms:modified>
</cp:coreProperties>
</file>