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91" r:id="rId8"/>
    <p:sldId id="269" r:id="rId9"/>
    <p:sldId id="290" r:id="rId10"/>
    <p:sldId id="264" r:id="rId11"/>
    <p:sldId id="265" r:id="rId12"/>
    <p:sldId id="272" r:id="rId13"/>
    <p:sldId id="266" r:id="rId14"/>
    <p:sldId id="268" r:id="rId15"/>
    <p:sldId id="289" r:id="rId16"/>
    <p:sldId id="292" r:id="rId17"/>
    <p:sldId id="287" r:id="rId18"/>
    <p:sldId id="293" r:id="rId19"/>
    <p:sldId id="270" r:id="rId20"/>
    <p:sldId id="271" r:id="rId21"/>
    <p:sldId id="273" r:id="rId22"/>
    <p:sldId id="275" r:id="rId23"/>
    <p:sldId id="274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58" r:id="rId3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23-11-2017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23-11-2017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23-11-2017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23-11-2017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23-11-2017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23-11-2017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23-11-2017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23-11-2017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23-11-2017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23-11-2017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23-11-2017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36C07-7E76-46D3-B86B-6AF7C60E533E}" type="datetimeFigureOut">
              <a:rPr lang="nl-NL" smtClean="0"/>
              <a:t>23-11-2017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72000" y="2130425"/>
            <a:ext cx="4392488" cy="1470025"/>
          </a:xfrm>
        </p:spPr>
        <p:txBody>
          <a:bodyPr/>
          <a:lstStyle/>
          <a:p>
            <a:r>
              <a:rPr lang="en-US" dirty="0" err="1" smtClean="0"/>
              <a:t>Raamantennes</a:t>
            </a:r>
            <a:r>
              <a:rPr lang="en-US" dirty="0" smtClean="0"/>
              <a:t> 1: </a:t>
            </a:r>
            <a:r>
              <a:rPr lang="en-US" dirty="0" err="1" smtClean="0"/>
              <a:t>Ontvangen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32040" y="3886200"/>
            <a:ext cx="3168352" cy="1752600"/>
          </a:xfrm>
        </p:spPr>
        <p:txBody>
          <a:bodyPr/>
          <a:lstStyle/>
          <a:p>
            <a:r>
              <a:rPr lang="en-US" dirty="0" smtClean="0"/>
              <a:t>Gerard Tel</a:t>
            </a:r>
          </a:p>
          <a:p>
            <a:r>
              <a:rPr lang="en-US" dirty="0" err="1" smtClean="0"/>
              <a:t>RadioCafe</a:t>
            </a:r>
            <a:r>
              <a:rPr lang="en-US" dirty="0" smtClean="0"/>
              <a:t>, 28/11/2017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1570"/>
            <a:ext cx="4104456" cy="571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93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146" y="1412776"/>
            <a:ext cx="5059410" cy="475252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US" dirty="0" err="1" smtClean="0"/>
              <a:t>Stralingsdiagram</a:t>
            </a:r>
            <a:r>
              <a:rPr lang="en-US" dirty="0" smtClean="0"/>
              <a:t>: Gain </a:t>
            </a:r>
            <a:r>
              <a:rPr lang="en-US" dirty="0" err="1" smtClean="0"/>
              <a:t>en</a:t>
            </a:r>
            <a:r>
              <a:rPr lang="en-US" dirty="0" smtClean="0"/>
              <a:t> Null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525963"/>
          </a:xfrm>
        </p:spPr>
        <p:txBody>
          <a:bodyPr/>
          <a:lstStyle/>
          <a:p>
            <a:r>
              <a:rPr lang="en-US" dirty="0" err="1" smtClean="0"/>
              <a:t>Werking</a:t>
            </a:r>
            <a:r>
              <a:rPr lang="en-US" dirty="0" smtClean="0"/>
              <a:t> </a:t>
            </a:r>
            <a:r>
              <a:rPr lang="en-US" dirty="0" err="1" smtClean="0"/>
              <a:t>niet</a:t>
            </a:r>
            <a:r>
              <a:rPr lang="en-US" dirty="0" smtClean="0"/>
              <a:t> in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richtingen</a:t>
            </a:r>
            <a:r>
              <a:rPr lang="en-US" dirty="0" smtClean="0"/>
              <a:t> </a:t>
            </a:r>
            <a:r>
              <a:rPr lang="en-US" dirty="0" err="1" smtClean="0"/>
              <a:t>gelijk</a:t>
            </a:r>
            <a:endParaRPr lang="en-US" dirty="0" smtClean="0"/>
          </a:p>
          <a:p>
            <a:r>
              <a:rPr lang="en-US" dirty="0" err="1" smtClean="0"/>
              <a:t>Sterke</a:t>
            </a:r>
            <a:r>
              <a:rPr lang="en-US" dirty="0" smtClean="0"/>
              <a:t> </a:t>
            </a:r>
            <a:r>
              <a:rPr lang="en-US" dirty="0" err="1" smtClean="0"/>
              <a:t>richting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GAIN</a:t>
            </a:r>
          </a:p>
          <a:p>
            <a:r>
              <a:rPr lang="en-US" dirty="0" err="1" smtClean="0"/>
              <a:t>Zwakke</a:t>
            </a:r>
            <a:r>
              <a:rPr lang="en-US" dirty="0" smtClean="0"/>
              <a:t> </a:t>
            </a:r>
            <a:r>
              <a:rPr lang="en-US" dirty="0" err="1" smtClean="0"/>
              <a:t>richting</a:t>
            </a:r>
            <a:r>
              <a:rPr lang="en-US" dirty="0" smtClean="0"/>
              <a:t>: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DIP of NUL (NU</a:t>
            </a:r>
            <a:r>
              <a:rPr lang="nl-NL" dirty="0"/>
              <a:t>L</a:t>
            </a:r>
            <a:r>
              <a:rPr lang="nl-NL" dirty="0" smtClean="0"/>
              <a:t>L)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9370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Raamantenne</a:t>
            </a:r>
            <a:r>
              <a:rPr lang="en-US" dirty="0" smtClean="0"/>
              <a:t>, </a:t>
            </a:r>
            <a:r>
              <a:rPr lang="en-US" dirty="0" err="1" smtClean="0"/>
              <a:t>Theoretisch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525963"/>
          </a:xfrm>
        </p:spPr>
        <p:txBody>
          <a:bodyPr/>
          <a:lstStyle/>
          <a:p>
            <a:r>
              <a:rPr lang="en-US" dirty="0" err="1" smtClean="0"/>
              <a:t>Reactie</a:t>
            </a:r>
            <a:r>
              <a:rPr lang="en-US" dirty="0" smtClean="0"/>
              <a:t> sin(a):</a:t>
            </a:r>
          </a:p>
          <a:p>
            <a:pPr lvl="1"/>
            <a:r>
              <a:rPr lang="en-US" dirty="0" err="1" smtClean="0"/>
              <a:t>Veldlijn</a:t>
            </a:r>
            <a:endParaRPr lang="en-US" dirty="0" smtClean="0"/>
          </a:p>
          <a:p>
            <a:pPr lvl="1"/>
            <a:r>
              <a:rPr lang="en-US" dirty="0" err="1" smtClean="0"/>
              <a:t>Magnetische</a:t>
            </a:r>
            <a:r>
              <a:rPr lang="en-US" dirty="0" smtClean="0"/>
              <a:t> as</a:t>
            </a:r>
          </a:p>
          <a:p>
            <a:r>
              <a:rPr lang="en-US" dirty="0" err="1" smtClean="0"/>
              <a:t>Geen</a:t>
            </a:r>
            <a:r>
              <a:rPr lang="en-US" dirty="0" smtClean="0"/>
              <a:t> </a:t>
            </a:r>
            <a:r>
              <a:rPr lang="en-US" dirty="0" err="1" smtClean="0"/>
              <a:t>reactie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zender</a:t>
            </a:r>
            <a:r>
              <a:rPr lang="en-US" dirty="0" smtClean="0"/>
              <a:t> in </a:t>
            </a:r>
            <a:r>
              <a:rPr lang="en-US" dirty="0" err="1" smtClean="0"/>
              <a:t>richting</a:t>
            </a:r>
            <a:r>
              <a:rPr lang="en-US" dirty="0" smtClean="0"/>
              <a:t> van as</a:t>
            </a:r>
          </a:p>
          <a:p>
            <a:r>
              <a:rPr lang="en-US" dirty="0" err="1" smtClean="0"/>
              <a:t>Ferrietstaaf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as is </a:t>
            </a:r>
            <a:r>
              <a:rPr lang="en-US" dirty="0" err="1" smtClean="0"/>
              <a:t>staaf</a:t>
            </a:r>
            <a:endParaRPr lang="nl-NL" dirty="0"/>
          </a:p>
        </p:txBody>
      </p:sp>
      <p:sp>
        <p:nvSpPr>
          <p:cNvPr id="5" name="Ovaal 4"/>
          <p:cNvSpPr/>
          <p:nvPr/>
        </p:nvSpPr>
        <p:spPr>
          <a:xfrm>
            <a:off x="5724128" y="1628800"/>
            <a:ext cx="2016224" cy="2016224"/>
          </a:xfrm>
          <a:prstGeom prst="ellipse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/>
          <p:cNvSpPr/>
          <p:nvPr/>
        </p:nvSpPr>
        <p:spPr>
          <a:xfrm>
            <a:off x="5724128" y="3645024"/>
            <a:ext cx="2016224" cy="2016224"/>
          </a:xfrm>
          <a:prstGeom prst="ellipse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6588224" y="3068960"/>
            <a:ext cx="288032" cy="1152128"/>
          </a:xfrm>
          <a:prstGeom prst="rect">
            <a:avLst/>
          </a:prstGeom>
          <a:noFill/>
          <a:ln w="1016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9" name="Rechte verbindingslijn 8"/>
          <p:cNvCxnSpPr/>
          <p:nvPr/>
        </p:nvCxnSpPr>
        <p:spPr>
          <a:xfrm>
            <a:off x="5724128" y="3645024"/>
            <a:ext cx="2016224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/>
          <p:cNvCxnSpPr/>
          <p:nvPr/>
        </p:nvCxnSpPr>
        <p:spPr>
          <a:xfrm flipH="1">
            <a:off x="6732240" y="836712"/>
            <a:ext cx="1728192" cy="2813595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Boog 13"/>
          <p:cNvSpPr/>
          <p:nvPr/>
        </p:nvSpPr>
        <p:spPr>
          <a:xfrm flipH="1" flipV="1">
            <a:off x="5364088" y="-819472"/>
            <a:ext cx="4752528" cy="4752528"/>
          </a:xfrm>
          <a:prstGeom prst="arc">
            <a:avLst>
              <a:gd name="adj1" fmla="val 16200000"/>
              <a:gd name="adj2" fmla="val 21491141"/>
            </a:avLst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kstvak 15"/>
          <p:cNvSpPr txBox="1"/>
          <p:nvPr/>
        </p:nvSpPr>
        <p:spPr>
          <a:xfrm>
            <a:off x="8172400" y="478322"/>
            <a:ext cx="843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Zender</a:t>
            </a:r>
            <a:endParaRPr lang="nl-NL" dirty="0"/>
          </a:p>
        </p:txBody>
      </p:sp>
      <p:sp>
        <p:nvSpPr>
          <p:cNvPr id="18" name="Ovaal 17"/>
          <p:cNvSpPr/>
          <p:nvPr/>
        </p:nvSpPr>
        <p:spPr>
          <a:xfrm>
            <a:off x="5724128" y="1628800"/>
            <a:ext cx="2016224" cy="2016224"/>
          </a:xfrm>
          <a:prstGeom prst="ellipse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al 18"/>
          <p:cNvSpPr/>
          <p:nvPr/>
        </p:nvSpPr>
        <p:spPr>
          <a:xfrm>
            <a:off x="5724128" y="3645024"/>
            <a:ext cx="2016224" cy="2016224"/>
          </a:xfrm>
          <a:prstGeom prst="ellipse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/>
          <p:cNvSpPr/>
          <p:nvPr/>
        </p:nvSpPr>
        <p:spPr>
          <a:xfrm>
            <a:off x="6588224" y="3068960"/>
            <a:ext cx="288032" cy="1152128"/>
          </a:xfrm>
          <a:prstGeom prst="rect">
            <a:avLst/>
          </a:prstGeom>
          <a:noFill/>
          <a:ln w="1016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ekstvak 21"/>
          <p:cNvSpPr txBox="1"/>
          <p:nvPr/>
        </p:nvSpPr>
        <p:spPr>
          <a:xfrm>
            <a:off x="7740352" y="3460358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</a:t>
            </a:r>
            <a:endParaRPr lang="nl-NL" dirty="0"/>
          </a:p>
        </p:txBody>
      </p:sp>
      <p:sp>
        <p:nvSpPr>
          <p:cNvPr id="23" name="Tekstvak 22"/>
          <p:cNvSpPr txBox="1"/>
          <p:nvPr/>
        </p:nvSpPr>
        <p:spPr>
          <a:xfrm>
            <a:off x="4942466" y="1259468"/>
            <a:ext cx="876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</a:t>
            </a:r>
            <a:r>
              <a:rPr lang="en-US" dirty="0" err="1" smtClean="0"/>
              <a:t>eldlijn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4831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Raamantenne</a:t>
            </a:r>
            <a:r>
              <a:rPr lang="en-US" dirty="0" smtClean="0"/>
              <a:t>, </a:t>
            </a:r>
            <a:r>
              <a:rPr lang="en-US" dirty="0" err="1" smtClean="0"/>
              <a:t>Practisch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525963"/>
          </a:xfrm>
        </p:spPr>
        <p:txBody>
          <a:bodyPr/>
          <a:lstStyle/>
          <a:p>
            <a:r>
              <a:rPr lang="en-US" dirty="0" err="1" smtClean="0"/>
              <a:t>Nul</a:t>
            </a:r>
            <a:r>
              <a:rPr lang="en-US" dirty="0" smtClean="0"/>
              <a:t> </a:t>
            </a:r>
            <a:r>
              <a:rPr lang="en-US" dirty="0" err="1" smtClean="0"/>
              <a:t>nooit</a:t>
            </a:r>
            <a:r>
              <a:rPr lang="en-US" dirty="0" smtClean="0"/>
              <a:t> </a:t>
            </a:r>
            <a:r>
              <a:rPr lang="en-US" dirty="0" err="1" smtClean="0"/>
              <a:t>absoluut</a:t>
            </a:r>
            <a:endParaRPr lang="en-US" dirty="0" smtClean="0"/>
          </a:p>
          <a:p>
            <a:pPr lvl="1"/>
            <a:r>
              <a:rPr lang="en-US" dirty="0" err="1" smtClean="0"/>
              <a:t>Antennewerking</a:t>
            </a:r>
            <a:r>
              <a:rPr lang="en-US" dirty="0" smtClean="0"/>
              <a:t>: </a:t>
            </a:r>
            <a:r>
              <a:rPr lang="en-US" dirty="0" err="1" smtClean="0"/>
              <a:t>reactie</a:t>
            </a:r>
            <a:r>
              <a:rPr lang="en-US" dirty="0" smtClean="0"/>
              <a:t> E-golf</a:t>
            </a:r>
          </a:p>
          <a:p>
            <a:pPr lvl="1"/>
            <a:r>
              <a:rPr lang="en-US" dirty="0" err="1" smtClean="0"/>
              <a:t>Ruimtegolf</a:t>
            </a:r>
            <a:r>
              <a:rPr lang="en-US" dirty="0" smtClean="0"/>
              <a:t> KG</a:t>
            </a:r>
          </a:p>
          <a:p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eens</a:t>
            </a:r>
            <a:r>
              <a:rPr lang="en-US" dirty="0" smtClean="0"/>
              <a:t> </a:t>
            </a:r>
            <a:r>
              <a:rPr lang="en-US" dirty="0" err="1" smtClean="0"/>
              <a:t>symmetrisch</a:t>
            </a:r>
            <a:endParaRPr lang="en-US" dirty="0" smtClean="0"/>
          </a:p>
          <a:p>
            <a:pPr lvl="1"/>
            <a:r>
              <a:rPr lang="en-US" dirty="0" err="1" smtClean="0"/>
              <a:t>Imperfectie</a:t>
            </a:r>
            <a:r>
              <a:rPr lang="en-US" dirty="0" smtClean="0"/>
              <a:t> in </a:t>
            </a:r>
            <a:r>
              <a:rPr lang="en-US" dirty="0" err="1" smtClean="0"/>
              <a:t>constructie</a:t>
            </a:r>
            <a:endParaRPr lang="en-US" dirty="0" smtClean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556792"/>
            <a:ext cx="3244048" cy="51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44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Raamantenne</a:t>
            </a:r>
            <a:r>
              <a:rPr lang="en-US" dirty="0" smtClean="0"/>
              <a:t>, met AGC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525963"/>
          </a:xfrm>
        </p:spPr>
        <p:txBody>
          <a:bodyPr/>
          <a:lstStyle/>
          <a:p>
            <a:r>
              <a:rPr lang="en-US" dirty="0" err="1" smtClean="0"/>
              <a:t>Dichtsmeren</a:t>
            </a:r>
            <a:r>
              <a:rPr lang="en-US" dirty="0" smtClean="0"/>
              <a:t> AGC</a:t>
            </a:r>
          </a:p>
          <a:p>
            <a:pPr lvl="1"/>
            <a:r>
              <a:rPr lang="en-US" dirty="0" err="1" smtClean="0"/>
              <a:t>Regelbereik</a:t>
            </a:r>
            <a:r>
              <a:rPr lang="en-US" dirty="0" smtClean="0"/>
              <a:t> </a:t>
            </a:r>
            <a:r>
              <a:rPr lang="en-US" dirty="0" err="1" smtClean="0"/>
              <a:t>enorm</a:t>
            </a:r>
            <a:r>
              <a:rPr lang="en-US" dirty="0" smtClean="0"/>
              <a:t>!</a:t>
            </a:r>
          </a:p>
          <a:p>
            <a:pPr lvl="1"/>
            <a:r>
              <a:rPr lang="en-US" dirty="0" err="1" smtClean="0"/>
              <a:t>Vaag</a:t>
            </a:r>
            <a:r>
              <a:rPr lang="en-US" dirty="0" smtClean="0"/>
              <a:t> </a:t>
            </a:r>
            <a:r>
              <a:rPr lang="en-US" dirty="0" err="1" smtClean="0"/>
              <a:t>ruisje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DIP</a:t>
            </a:r>
          </a:p>
          <a:p>
            <a:pPr lvl="1"/>
            <a:r>
              <a:rPr lang="en-US" dirty="0" smtClean="0"/>
              <a:t>Interne </a:t>
            </a:r>
            <a:r>
              <a:rPr lang="en-US" dirty="0" err="1" smtClean="0"/>
              <a:t>antenne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schakelen</a:t>
            </a:r>
            <a:r>
              <a:rPr lang="en-US" dirty="0" smtClean="0"/>
              <a:t>?</a:t>
            </a:r>
          </a:p>
          <a:p>
            <a:r>
              <a:rPr lang="en-US" dirty="0" smtClean="0"/>
              <a:t>DF: hand gain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96752"/>
            <a:ext cx="4026024" cy="536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5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Basisprincipe</a:t>
            </a:r>
            <a:r>
              <a:rPr lang="en-US" dirty="0" smtClean="0"/>
              <a:t>: LC-</a:t>
            </a:r>
            <a:r>
              <a:rPr lang="en-US" dirty="0" err="1" smtClean="0"/>
              <a:t>kring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085" y="1556792"/>
            <a:ext cx="3826768" cy="4525963"/>
          </a:xfrm>
        </p:spPr>
        <p:txBody>
          <a:bodyPr/>
          <a:lstStyle/>
          <a:p>
            <a:r>
              <a:rPr lang="en-US" dirty="0" err="1" smtClean="0"/>
              <a:t>Resonante</a:t>
            </a:r>
            <a:r>
              <a:rPr lang="en-US" dirty="0" smtClean="0"/>
              <a:t> LC-</a:t>
            </a:r>
            <a:r>
              <a:rPr lang="en-US" dirty="0" err="1" smtClean="0"/>
              <a:t>Kring</a:t>
            </a:r>
            <a:endParaRPr lang="en-US" dirty="0" smtClean="0"/>
          </a:p>
          <a:p>
            <a:r>
              <a:rPr lang="en-US" dirty="0" err="1" smtClean="0"/>
              <a:t>Concentreert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M-</a:t>
            </a:r>
            <a:r>
              <a:rPr lang="en-US" dirty="0" err="1" smtClean="0"/>
              <a:t>Energie</a:t>
            </a:r>
            <a:endParaRPr lang="en-US" dirty="0" smtClean="0"/>
          </a:p>
          <a:p>
            <a:r>
              <a:rPr lang="en-US" dirty="0" err="1" smtClean="0"/>
              <a:t>Koppeling</a:t>
            </a:r>
            <a:r>
              <a:rPr lang="en-US" dirty="0" smtClean="0"/>
              <a:t> radio:</a:t>
            </a:r>
          </a:p>
          <a:p>
            <a:pPr lvl="1"/>
            <a:r>
              <a:rPr lang="en-US" dirty="0" err="1" smtClean="0">
                <a:solidFill>
                  <a:srgbClr val="00B050"/>
                </a:solidFill>
              </a:rPr>
              <a:t>Antennekring</a:t>
            </a:r>
            <a:endParaRPr lang="en-US" dirty="0" smtClean="0">
              <a:solidFill>
                <a:srgbClr val="00B05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Eigen </a:t>
            </a:r>
            <a:r>
              <a:rPr lang="en-US" dirty="0" err="1">
                <a:solidFill>
                  <a:srgbClr val="FF0000"/>
                </a:solidFill>
              </a:rPr>
              <a:t>ferrietstaaf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err="1" smtClean="0">
                <a:solidFill>
                  <a:srgbClr val="0070C0"/>
                </a:solidFill>
              </a:rPr>
              <a:t>Koppelspoel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412776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0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REX </a:t>
            </a:r>
            <a:r>
              <a:rPr lang="en-US" dirty="0" err="1" smtClean="0"/>
              <a:t>Raam</a:t>
            </a:r>
            <a:r>
              <a:rPr lang="en-US" dirty="0" smtClean="0"/>
              <a:t> met </a:t>
            </a:r>
            <a:r>
              <a:rPr lang="en-US" dirty="0" err="1" smtClean="0"/>
              <a:t>versterking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dirty="0" smtClean="0"/>
              <a:t>Cadre </a:t>
            </a:r>
            <a:r>
              <a:rPr lang="en-US" dirty="0" err="1" smtClean="0"/>
              <a:t>Antiparasitaire</a:t>
            </a:r>
            <a:endParaRPr lang="en-US" dirty="0" smtClean="0"/>
          </a:p>
          <a:p>
            <a:r>
              <a:rPr lang="en-US" dirty="0" smtClean="0"/>
              <a:t>Ca 1950</a:t>
            </a:r>
          </a:p>
          <a:p>
            <a:r>
              <a:rPr lang="en-US" dirty="0" smtClean="0"/>
              <a:t>EF41, </a:t>
            </a:r>
            <a:r>
              <a:rPr lang="en-US" dirty="0" err="1" smtClean="0"/>
              <a:t>voeding</a:t>
            </a:r>
            <a:r>
              <a:rPr lang="en-US" dirty="0" smtClean="0"/>
              <a:t> radio</a:t>
            </a:r>
          </a:p>
          <a:p>
            <a:r>
              <a:rPr lang="en-US" dirty="0" smtClean="0"/>
              <a:t>GO PO OC</a:t>
            </a:r>
          </a:p>
          <a:p>
            <a:endParaRPr lang="en-US" dirty="0"/>
          </a:p>
          <a:p>
            <a:r>
              <a:rPr lang="en-US" dirty="0" smtClean="0"/>
              <a:t>Nu </a:t>
            </a:r>
            <a:r>
              <a:rPr lang="en-US" dirty="0" err="1" smtClean="0"/>
              <a:t>ontvangers</a:t>
            </a:r>
            <a:r>
              <a:rPr lang="en-US" dirty="0" smtClean="0"/>
              <a:t> met </a:t>
            </a:r>
            <a:r>
              <a:rPr lang="en-US" dirty="0" err="1" smtClean="0"/>
              <a:t>voldoende</a:t>
            </a:r>
            <a:r>
              <a:rPr lang="en-US" dirty="0" smtClean="0"/>
              <a:t> gain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268760"/>
            <a:ext cx="3896562" cy="519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992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Geen</a:t>
            </a:r>
            <a:r>
              <a:rPr lang="en-US" dirty="0" smtClean="0"/>
              <a:t> </a:t>
            </a:r>
            <a:r>
              <a:rPr lang="en-US" dirty="0" err="1" smtClean="0"/>
              <a:t>Antenne-aansluiting</a:t>
            </a:r>
            <a:r>
              <a:rPr lang="en-US" dirty="0" smtClean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en-US" dirty="0" err="1" smtClean="0"/>
              <a:t>Krokodil</a:t>
            </a:r>
            <a:r>
              <a:rPr lang="en-US" dirty="0" smtClean="0"/>
              <a:t> op </a:t>
            </a:r>
            <a:r>
              <a:rPr lang="en-US" dirty="0" err="1" smtClean="0"/>
              <a:t>spriet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; </a:t>
            </a:r>
            <a:r>
              <a:rPr lang="en-US" dirty="0" err="1" smtClean="0"/>
              <a:t>Aanpassing</a:t>
            </a:r>
            <a:r>
              <a:rPr lang="en-US" dirty="0" smtClean="0"/>
              <a:t> ???</a:t>
            </a:r>
          </a:p>
          <a:p>
            <a:r>
              <a:rPr lang="en-US" dirty="0" smtClean="0"/>
              <a:t>Nog E-</a:t>
            </a:r>
            <a:r>
              <a:rPr lang="en-US" dirty="0" err="1" smtClean="0"/>
              <a:t>reactie</a:t>
            </a:r>
            <a:r>
              <a:rPr lang="en-US" dirty="0" smtClean="0"/>
              <a:t>!</a:t>
            </a:r>
          </a:p>
          <a:p>
            <a:endParaRPr lang="en-US" dirty="0" smtClean="0"/>
          </a:p>
          <a:p>
            <a:r>
              <a:rPr lang="en-US" dirty="0" err="1" smtClean="0"/>
              <a:t>Vervang</a:t>
            </a:r>
            <a:r>
              <a:rPr lang="en-US" dirty="0" smtClean="0"/>
              <a:t> </a:t>
            </a:r>
            <a:r>
              <a:rPr lang="en-US" dirty="0" err="1" smtClean="0"/>
              <a:t>spriet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door </a:t>
            </a:r>
            <a:r>
              <a:rPr lang="en-US" dirty="0" err="1" smtClean="0"/>
              <a:t>coaxplug</a:t>
            </a:r>
            <a:endParaRPr lang="en-US" dirty="0" smtClean="0"/>
          </a:p>
          <a:p>
            <a:r>
              <a:rPr lang="en-US" dirty="0" err="1" smtClean="0"/>
              <a:t>Losse</a:t>
            </a:r>
            <a:r>
              <a:rPr lang="en-US" dirty="0" smtClean="0"/>
              <a:t> </a:t>
            </a:r>
            <a:r>
              <a:rPr lang="en-US" dirty="0" err="1" smtClean="0"/>
              <a:t>draad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spriet</a:t>
            </a:r>
            <a:endParaRPr lang="en-US" dirty="0" smtClean="0"/>
          </a:p>
          <a:p>
            <a:r>
              <a:rPr lang="en-US" dirty="0" err="1" smtClean="0"/>
              <a:t>Vergelijk</a:t>
            </a:r>
            <a:endParaRPr lang="en-US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420888"/>
            <a:ext cx="5545282" cy="415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191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Energie</a:t>
            </a:r>
            <a:r>
              <a:rPr lang="en-US" dirty="0" smtClean="0"/>
              <a:t> </a:t>
            </a:r>
            <a:r>
              <a:rPr lang="en-US" dirty="0" err="1" smtClean="0"/>
              <a:t>uit</a:t>
            </a:r>
            <a:r>
              <a:rPr lang="en-US" dirty="0" smtClean="0"/>
              <a:t> </a:t>
            </a:r>
            <a:r>
              <a:rPr lang="en-US" dirty="0" err="1" smtClean="0"/>
              <a:t>omgeving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700808"/>
            <a:ext cx="4114800" cy="4680520"/>
          </a:xfrm>
        </p:spPr>
        <p:txBody>
          <a:bodyPr/>
          <a:lstStyle/>
          <a:p>
            <a:r>
              <a:rPr lang="en-US" dirty="0" smtClean="0"/>
              <a:t>Radio’s in </a:t>
            </a:r>
            <a:r>
              <a:rPr lang="en-US" dirty="0" err="1" smtClean="0"/>
              <a:t>omgeving</a:t>
            </a:r>
            <a:r>
              <a:rPr lang="nl-NL" dirty="0" smtClean="0"/>
              <a:t> kunnen zachter gaan</a:t>
            </a:r>
          </a:p>
          <a:p>
            <a:r>
              <a:rPr lang="en-US" dirty="0" smtClean="0"/>
              <a:t>Even </a:t>
            </a:r>
            <a:r>
              <a:rPr lang="en-US" dirty="0" err="1" smtClean="0"/>
              <a:t>voordoen</a:t>
            </a:r>
            <a:r>
              <a:rPr lang="en-US" dirty="0" smtClean="0"/>
              <a:t>!</a:t>
            </a:r>
          </a:p>
          <a:p>
            <a:r>
              <a:rPr lang="en-US" dirty="0" err="1" smtClean="0"/>
              <a:t>Zoek</a:t>
            </a:r>
            <a:r>
              <a:rPr lang="en-US" dirty="0" smtClean="0"/>
              <a:t> </a:t>
            </a:r>
            <a:r>
              <a:rPr lang="en-US" dirty="0" err="1" smtClean="0"/>
              <a:t>zender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slechte</a:t>
            </a:r>
            <a:r>
              <a:rPr lang="en-US" dirty="0" smtClean="0"/>
              <a:t> </a:t>
            </a:r>
            <a:r>
              <a:rPr lang="en-US" dirty="0" err="1" smtClean="0"/>
              <a:t>ontvanger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Radio in </a:t>
            </a:r>
            <a:r>
              <a:rPr lang="en-US" dirty="0" err="1" smtClean="0"/>
              <a:t>appel</a:t>
            </a:r>
            <a:r>
              <a:rPr lang="en-US" dirty="0" smtClean="0"/>
              <a:t>??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00808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35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573016"/>
            <a:ext cx="5207000" cy="30988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 </a:t>
            </a:r>
            <a:r>
              <a:rPr lang="en-US" dirty="0" err="1" smtClean="0"/>
              <a:t>Passieve</a:t>
            </a:r>
            <a:r>
              <a:rPr lang="en-US" dirty="0" smtClean="0"/>
              <a:t> </a:t>
            </a:r>
            <a:r>
              <a:rPr lang="en-US" dirty="0" err="1" smtClean="0"/>
              <a:t>Zender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700808"/>
            <a:ext cx="7488832" cy="4680520"/>
          </a:xfrm>
        </p:spPr>
        <p:txBody>
          <a:bodyPr>
            <a:normAutofit/>
          </a:bodyPr>
          <a:lstStyle/>
          <a:p>
            <a:r>
              <a:rPr lang="en-US" dirty="0" smtClean="0"/>
              <a:t>Radio’s in </a:t>
            </a:r>
            <a:r>
              <a:rPr lang="en-US" dirty="0" err="1" smtClean="0"/>
              <a:t>omgeving</a:t>
            </a:r>
            <a:r>
              <a:rPr lang="nl-NL" dirty="0"/>
              <a:t> </a:t>
            </a:r>
            <a:r>
              <a:rPr lang="nl-NL" dirty="0" smtClean="0"/>
              <a:t>worden </a:t>
            </a:r>
            <a:r>
              <a:rPr lang="nl-NL" dirty="0" err="1" smtClean="0"/>
              <a:t>beinvloed</a:t>
            </a:r>
            <a:endParaRPr lang="nl-NL" dirty="0" smtClean="0"/>
          </a:p>
          <a:p>
            <a:r>
              <a:rPr lang="en-US" dirty="0" smtClean="0"/>
              <a:t>Even </a:t>
            </a:r>
            <a:r>
              <a:rPr lang="en-US" dirty="0" err="1" smtClean="0"/>
              <a:t>voordoen</a:t>
            </a:r>
            <a:r>
              <a:rPr lang="en-US" dirty="0" smtClean="0"/>
              <a:t>!</a:t>
            </a:r>
          </a:p>
          <a:p>
            <a:r>
              <a:rPr lang="en-US" dirty="0" err="1" smtClean="0"/>
              <a:t>Passieve</a:t>
            </a:r>
            <a:r>
              <a:rPr lang="en-US" dirty="0" smtClean="0"/>
              <a:t> </a:t>
            </a:r>
            <a:r>
              <a:rPr lang="en-US" dirty="0" err="1" smtClean="0"/>
              <a:t>zender</a:t>
            </a:r>
            <a:r>
              <a:rPr lang="en-US" dirty="0" smtClean="0"/>
              <a:t>??</a:t>
            </a:r>
          </a:p>
          <a:p>
            <a:endParaRPr lang="en-US" dirty="0" smtClean="0"/>
          </a:p>
          <a:p>
            <a:r>
              <a:rPr lang="en-US" dirty="0" err="1"/>
              <a:t>RFiD</a:t>
            </a:r>
            <a:r>
              <a:rPr lang="en-US" dirty="0"/>
              <a:t> Tags </a:t>
            </a:r>
            <a:r>
              <a:rPr lang="en-US" dirty="0" smtClean="0"/>
              <a:t>(</a:t>
            </a:r>
            <a:r>
              <a:rPr lang="en-US" dirty="0" err="1" smtClean="0"/>
              <a:t>kleding</a:t>
            </a:r>
            <a:r>
              <a:rPr lang="en-US" dirty="0" smtClean="0"/>
              <a:t>)</a:t>
            </a:r>
          </a:p>
          <a:p>
            <a:r>
              <a:rPr lang="en-US" dirty="0" smtClean="0"/>
              <a:t>µP </a:t>
            </a:r>
            <a:r>
              <a:rPr lang="en-US" dirty="0" err="1" smtClean="0"/>
              <a:t>seint</a:t>
            </a:r>
            <a:r>
              <a:rPr lang="en-US" dirty="0" smtClean="0"/>
              <a:t> Id door</a:t>
            </a:r>
            <a:br>
              <a:rPr lang="en-US" dirty="0" smtClean="0"/>
            </a:br>
            <a:r>
              <a:rPr lang="en-US" dirty="0" err="1" smtClean="0"/>
              <a:t>veldmodulatie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68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lang="en-US" dirty="0" err="1" smtClean="0"/>
              <a:t>Raamantenne</a:t>
            </a:r>
            <a:r>
              <a:rPr lang="en-US" dirty="0" smtClean="0"/>
              <a:t> </a:t>
            </a:r>
            <a:r>
              <a:rPr lang="en-US" dirty="0" err="1" smtClean="0"/>
              <a:t>gebruiken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Afstemmen</a:t>
            </a:r>
            <a:r>
              <a:rPr lang="en-US" dirty="0" smtClean="0"/>
              <a:t>, </a:t>
            </a:r>
            <a:r>
              <a:rPr lang="en-US" dirty="0" err="1" smtClean="0"/>
              <a:t>Resoneren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Richten</a:t>
            </a:r>
            <a:r>
              <a:rPr lang="en-US" dirty="0" smtClean="0"/>
              <a:t> </a:t>
            </a:r>
            <a:r>
              <a:rPr lang="en-US" dirty="0" err="1" smtClean="0"/>
              <a:t>tegelijk</a:t>
            </a:r>
            <a:r>
              <a:rPr lang="en-US" dirty="0"/>
              <a:t>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Terug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“2-knopsbediening” maar nu 3!</a:t>
            </a:r>
          </a:p>
          <a:p>
            <a:r>
              <a:rPr lang="en-US" dirty="0" err="1" smtClean="0"/>
              <a:t>Ontvangen</a:t>
            </a:r>
            <a:r>
              <a:rPr lang="en-US" dirty="0" smtClean="0"/>
              <a:t> in 3 </a:t>
            </a:r>
            <a:r>
              <a:rPr lang="en-US" dirty="0" err="1" smtClean="0"/>
              <a:t>stappen</a:t>
            </a:r>
            <a:endParaRPr lang="en-US" dirty="0" smtClean="0"/>
          </a:p>
          <a:p>
            <a:pPr lvl="1"/>
            <a:r>
              <a:rPr lang="en-US" dirty="0" err="1" smtClean="0"/>
              <a:t>Zet</a:t>
            </a:r>
            <a:r>
              <a:rPr lang="en-US" dirty="0" smtClean="0"/>
              <a:t> </a:t>
            </a:r>
            <a:r>
              <a:rPr lang="en-US" dirty="0" err="1" smtClean="0"/>
              <a:t>ontvanger</a:t>
            </a:r>
            <a:r>
              <a:rPr lang="en-US" dirty="0" smtClean="0"/>
              <a:t> op </a:t>
            </a:r>
            <a:r>
              <a:rPr lang="en-US" dirty="0" err="1" smtClean="0"/>
              <a:t>frequentie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err="1" smtClean="0"/>
              <a:t>digitaal</a:t>
            </a:r>
            <a:r>
              <a:rPr lang="en-US" dirty="0" smtClean="0"/>
              <a:t> </a:t>
            </a:r>
            <a:r>
              <a:rPr lang="en-US" dirty="0" err="1" smtClean="0"/>
              <a:t>dus</a:t>
            </a:r>
            <a:r>
              <a:rPr lang="en-US" dirty="0" smtClean="0"/>
              <a:t> </a:t>
            </a:r>
            <a:r>
              <a:rPr lang="en-US" dirty="0" err="1" smtClean="0"/>
              <a:t>meteen</a:t>
            </a:r>
            <a:r>
              <a:rPr lang="en-US" dirty="0" smtClean="0"/>
              <a:t> </a:t>
            </a:r>
            <a:r>
              <a:rPr lang="en-US" dirty="0" err="1" smtClean="0"/>
              <a:t>goed</a:t>
            </a:r>
            <a:r>
              <a:rPr lang="en-US" dirty="0" smtClean="0"/>
              <a:t> </a:t>
            </a:r>
            <a:r>
              <a:rPr lang="en-US" dirty="0" err="1" smtClean="0"/>
              <a:t>afgestemd</a:t>
            </a:r>
            <a:endParaRPr lang="en-US" dirty="0" smtClean="0"/>
          </a:p>
          <a:p>
            <a:pPr lvl="1"/>
            <a:r>
              <a:rPr lang="en-US" dirty="0" err="1" smtClean="0"/>
              <a:t>Zoek</a:t>
            </a:r>
            <a:r>
              <a:rPr lang="en-US" dirty="0" smtClean="0"/>
              <a:t> </a:t>
            </a:r>
            <a:r>
              <a:rPr lang="en-US" dirty="0" err="1" smtClean="0"/>
              <a:t>ruis</a:t>
            </a:r>
            <a:r>
              <a:rPr lang="en-US" dirty="0" smtClean="0"/>
              <a:t> PIEK met </a:t>
            </a:r>
            <a:r>
              <a:rPr lang="en-US" dirty="0" err="1" smtClean="0"/>
              <a:t>antennecondensator</a:t>
            </a:r>
            <a:endParaRPr lang="en-US" dirty="0" smtClean="0"/>
          </a:p>
          <a:p>
            <a:pPr lvl="1"/>
            <a:r>
              <a:rPr lang="en-US" dirty="0" err="1" smtClean="0"/>
              <a:t>Zoek</a:t>
            </a:r>
            <a:r>
              <a:rPr lang="en-US" dirty="0" smtClean="0"/>
              <a:t> </a:t>
            </a:r>
            <a:r>
              <a:rPr lang="en-US" dirty="0" err="1" smtClean="0"/>
              <a:t>ruis</a:t>
            </a:r>
            <a:r>
              <a:rPr lang="en-US" dirty="0" smtClean="0"/>
              <a:t> DIP met </a:t>
            </a:r>
            <a:r>
              <a:rPr lang="en-US" dirty="0" err="1" smtClean="0"/>
              <a:t>antennerichting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5755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 </a:t>
            </a:r>
            <a:r>
              <a:rPr lang="en-US" dirty="0" err="1" smtClean="0"/>
              <a:t>gaan</a:t>
            </a:r>
            <a:r>
              <a:rPr lang="en-US" dirty="0" smtClean="0"/>
              <a:t> we </a:t>
            </a:r>
            <a:r>
              <a:rPr lang="en-US" dirty="0" err="1" smtClean="0"/>
              <a:t>doen</a:t>
            </a:r>
            <a:r>
              <a:rPr lang="en-US" dirty="0" smtClean="0"/>
              <a:t> </a:t>
            </a:r>
            <a:r>
              <a:rPr lang="en-US" dirty="0" err="1" smtClean="0"/>
              <a:t>vanavond</a:t>
            </a:r>
            <a:r>
              <a:rPr lang="en-US" dirty="0" smtClean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Antennetheorie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constructie</a:t>
            </a:r>
            <a:r>
              <a:rPr lang="en-US" dirty="0" smtClean="0"/>
              <a:t> van ramen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Raamantenne</a:t>
            </a:r>
            <a:r>
              <a:rPr lang="en-US" dirty="0" smtClean="0"/>
              <a:t> </a:t>
            </a:r>
            <a:r>
              <a:rPr lang="en-US" dirty="0" err="1" smtClean="0"/>
              <a:t>gebruiken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Meegebrachte</a:t>
            </a:r>
            <a:r>
              <a:rPr lang="en-US" dirty="0" smtClean="0"/>
              <a:t> </a:t>
            </a:r>
            <a:r>
              <a:rPr lang="en-US" dirty="0" err="1" smtClean="0"/>
              <a:t>antenne’s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Luister</a:t>
            </a:r>
            <a:r>
              <a:rPr lang="en-US" dirty="0" smtClean="0"/>
              <a:t>-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peil</a:t>
            </a:r>
            <a:r>
              <a:rPr lang="en-US" dirty="0" smtClean="0"/>
              <a:t>-practicum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6456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520" y="188640"/>
            <a:ext cx="3124727" cy="4166302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777565"/>
            <a:ext cx="3816424" cy="286231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</p:spPr>
        <p:txBody>
          <a:bodyPr/>
          <a:lstStyle/>
          <a:p>
            <a:r>
              <a:rPr lang="en-US" dirty="0" err="1" smtClean="0"/>
              <a:t>Voordoen</a:t>
            </a:r>
            <a:r>
              <a:rPr lang="en-US" dirty="0" smtClean="0"/>
              <a:t>: D2935/</a:t>
            </a:r>
            <a:r>
              <a:rPr lang="en-US" dirty="0" err="1" smtClean="0"/>
              <a:t>TelRaam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199"/>
            <a:ext cx="4474840" cy="5039683"/>
          </a:xfrm>
        </p:spPr>
        <p:txBody>
          <a:bodyPr>
            <a:normAutofit/>
          </a:bodyPr>
          <a:lstStyle/>
          <a:p>
            <a:r>
              <a:rPr lang="en-US" dirty="0" smtClean="0"/>
              <a:t>MW, </a:t>
            </a:r>
            <a:r>
              <a:rPr lang="en-US" dirty="0" err="1" smtClean="0"/>
              <a:t>veel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horen</a:t>
            </a:r>
            <a:endParaRPr lang="en-US" dirty="0"/>
          </a:p>
          <a:p>
            <a:r>
              <a:rPr lang="en-US" dirty="0" err="1" smtClean="0"/>
              <a:t>Piraten</a:t>
            </a:r>
            <a:r>
              <a:rPr lang="en-US" dirty="0" smtClean="0"/>
              <a:t>, 160m hams</a:t>
            </a:r>
            <a:endParaRPr lang="en-US" dirty="0" smtClean="0"/>
          </a:p>
          <a:p>
            <a:r>
              <a:rPr lang="en-US" dirty="0" err="1" smtClean="0"/>
              <a:t>Attenueren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dirty="0" smtClean="0"/>
              <a:t>dx</a:t>
            </a:r>
            <a:r>
              <a:rPr lang="en-US" dirty="0" smtClean="0"/>
              <a:t>/</a:t>
            </a:r>
            <a:r>
              <a:rPr lang="en-US" dirty="0" err="1" smtClean="0"/>
              <a:t>loc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Bereik</a:t>
            </a:r>
            <a:r>
              <a:rPr lang="en-US" dirty="0" smtClean="0"/>
              <a:t> </a:t>
            </a:r>
            <a:r>
              <a:rPr lang="en-US" dirty="0" err="1" smtClean="0"/>
              <a:t>TelRaam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500 – </a:t>
            </a:r>
            <a:r>
              <a:rPr lang="en-US" dirty="0" smtClean="0"/>
              <a:t>2000kHz</a:t>
            </a:r>
            <a:endParaRPr lang="en-US" dirty="0" smtClean="0"/>
          </a:p>
          <a:p>
            <a:r>
              <a:rPr lang="en-US" dirty="0" smtClean="0"/>
              <a:t>Na 2 a 3 </a:t>
            </a:r>
            <a:r>
              <a:rPr lang="en-US" dirty="0" err="1" smtClean="0"/>
              <a:t>kanalen</a:t>
            </a:r>
            <a:r>
              <a:rPr lang="en-US" dirty="0" smtClean="0"/>
              <a:t> </a:t>
            </a:r>
            <a:r>
              <a:rPr lang="en-US" dirty="0" err="1" smtClean="0"/>
              <a:t>surfen</a:t>
            </a:r>
            <a:r>
              <a:rPr lang="en-US" dirty="0" smtClean="0"/>
              <a:t>: </a:t>
            </a:r>
            <a:r>
              <a:rPr lang="en-US" dirty="0" err="1" smtClean="0"/>
              <a:t>bijregelen</a:t>
            </a:r>
            <a:r>
              <a:rPr lang="en-US" dirty="0" smtClean="0"/>
              <a:t>!</a:t>
            </a:r>
          </a:p>
          <a:p>
            <a:r>
              <a:rPr lang="en-US" dirty="0" err="1" smtClean="0"/>
              <a:t>Satesausdeksel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tegen</a:t>
            </a:r>
            <a:r>
              <a:rPr lang="en-US" dirty="0" smtClean="0"/>
              <a:t> </a:t>
            </a:r>
            <a:r>
              <a:rPr lang="en-US" dirty="0" err="1" smtClean="0"/>
              <a:t>handeffect</a:t>
            </a:r>
            <a:endParaRPr lang="en-US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5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Luisteren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</a:t>
            </a:r>
            <a:r>
              <a:rPr lang="en-US" dirty="0" err="1" smtClean="0"/>
              <a:t>zender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Draai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</a:t>
            </a:r>
            <a:r>
              <a:rPr lang="en-US" dirty="0" err="1" smtClean="0"/>
              <a:t>minimale</a:t>
            </a:r>
            <a:r>
              <a:rPr lang="en-US" dirty="0" smtClean="0"/>
              <a:t> </a:t>
            </a:r>
            <a:r>
              <a:rPr lang="en-US" dirty="0" smtClean="0"/>
              <a:t>storing/</a:t>
            </a:r>
            <a:r>
              <a:rPr lang="en-US" dirty="0" err="1" smtClean="0"/>
              <a:t>interferentie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</a:t>
            </a:r>
            <a:r>
              <a:rPr lang="en-US" dirty="0" err="1" smtClean="0"/>
              <a:t>maximale</a:t>
            </a:r>
            <a:r>
              <a:rPr lang="en-US" dirty="0" smtClean="0"/>
              <a:t> </a:t>
            </a:r>
            <a:r>
              <a:rPr lang="en-US" dirty="0" err="1" smtClean="0"/>
              <a:t>sterkte</a:t>
            </a:r>
            <a:r>
              <a:rPr lang="en-US" dirty="0" smtClean="0"/>
              <a:t>!!)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Draaibaar</a:t>
            </a:r>
            <a:r>
              <a:rPr lang="en-US" dirty="0" smtClean="0"/>
              <a:t> </a:t>
            </a:r>
            <a:r>
              <a:rPr lang="en-US" dirty="0" err="1" smtClean="0"/>
              <a:t>Raam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(of </a:t>
            </a:r>
            <a:r>
              <a:rPr lang="en-US" dirty="0" err="1" smtClean="0"/>
              <a:t>Ferriet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Franse</a:t>
            </a:r>
            <a:r>
              <a:rPr lang="en-US" dirty="0" smtClean="0"/>
              <a:t> radio’s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816786"/>
            <a:ext cx="5215200" cy="390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95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Hele </a:t>
            </a:r>
            <a:r>
              <a:rPr lang="en-US" dirty="0" err="1" smtClean="0"/>
              <a:t>toestel</a:t>
            </a:r>
            <a:r>
              <a:rPr lang="en-US" dirty="0" smtClean="0"/>
              <a:t> </a:t>
            </a:r>
            <a:r>
              <a:rPr lang="en-US" dirty="0" err="1" smtClean="0"/>
              <a:t>draaien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Decca </a:t>
            </a:r>
            <a:r>
              <a:rPr lang="en-US" dirty="0" err="1" smtClean="0"/>
              <a:t>batterijtoestel</a:t>
            </a:r>
            <a:endParaRPr lang="en-US" dirty="0" smtClean="0"/>
          </a:p>
          <a:p>
            <a:r>
              <a:rPr lang="en-US" dirty="0" err="1" smtClean="0"/>
              <a:t>Ook</a:t>
            </a:r>
            <a:r>
              <a:rPr lang="en-US" dirty="0" smtClean="0"/>
              <a:t>: AA5</a:t>
            </a:r>
          </a:p>
          <a:p>
            <a:r>
              <a:rPr lang="en-US" dirty="0" err="1" smtClean="0"/>
              <a:t>Toestel</a:t>
            </a:r>
            <a:r>
              <a:rPr lang="en-US" dirty="0" smtClean="0"/>
              <a:t> met</a:t>
            </a:r>
            <a:br>
              <a:rPr lang="en-US" dirty="0" smtClean="0"/>
            </a:br>
            <a:r>
              <a:rPr lang="en-US" dirty="0" err="1" smtClean="0"/>
              <a:t>vaste</a:t>
            </a:r>
            <a:r>
              <a:rPr lang="en-US" dirty="0" smtClean="0"/>
              <a:t> </a:t>
            </a:r>
            <a:r>
              <a:rPr lang="en-US" dirty="0" err="1" smtClean="0"/>
              <a:t>ferriet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522" y="2438189"/>
            <a:ext cx="5699472" cy="427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0784" cy="1143000"/>
          </a:xfrm>
        </p:spPr>
        <p:txBody>
          <a:bodyPr/>
          <a:lstStyle/>
          <a:p>
            <a:r>
              <a:rPr lang="en-US" dirty="0" err="1" smtClean="0"/>
              <a:t>Peilen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3322712" cy="4525963"/>
          </a:xfrm>
        </p:spPr>
        <p:txBody>
          <a:bodyPr/>
          <a:lstStyle/>
          <a:p>
            <a:r>
              <a:rPr lang="en-US" dirty="0" err="1" smtClean="0"/>
              <a:t>Peil</a:t>
            </a:r>
            <a:r>
              <a:rPr lang="en-US" dirty="0" smtClean="0"/>
              <a:t> op NUL, </a:t>
            </a:r>
            <a:br>
              <a:rPr lang="en-US" dirty="0" smtClean="0"/>
            </a:br>
            <a:r>
              <a:rPr lang="en-US" dirty="0" err="1" smtClean="0"/>
              <a:t>niet</a:t>
            </a:r>
            <a:r>
              <a:rPr lang="en-US" dirty="0" smtClean="0"/>
              <a:t> op MAX!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60648"/>
            <a:ext cx="4259965" cy="319497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24944"/>
            <a:ext cx="5004048" cy="3753036"/>
          </a:xfrm>
          <a:prstGeom prst="rect">
            <a:avLst/>
          </a:prstGeom>
        </p:spPr>
      </p:pic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5311858" y="3909485"/>
            <a:ext cx="3611772" cy="2768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Precisie</a:t>
            </a:r>
            <a:r>
              <a:rPr lang="en-US" dirty="0" smtClean="0"/>
              <a:t> 0,3 </a:t>
            </a:r>
            <a:r>
              <a:rPr lang="en-US" dirty="0" err="1" smtClean="0"/>
              <a:t>graad</a:t>
            </a:r>
            <a:endParaRPr lang="en-US" dirty="0" smtClean="0"/>
          </a:p>
          <a:p>
            <a:r>
              <a:rPr lang="en-US" dirty="0" smtClean="0"/>
              <a:t>Ca 1km op 100km </a:t>
            </a:r>
            <a:r>
              <a:rPr lang="en-US" dirty="0" err="1" smtClean="0"/>
              <a:t>afstand</a:t>
            </a:r>
            <a:endParaRPr lang="en-US" dirty="0" smtClean="0"/>
          </a:p>
          <a:p>
            <a:r>
              <a:rPr lang="en-US" dirty="0" err="1" smtClean="0"/>
              <a:t>Schip</a:t>
            </a:r>
            <a:r>
              <a:rPr lang="en-US" smtClean="0"/>
              <a:t> op zee: OK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352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NovaPal</a:t>
            </a:r>
            <a:r>
              <a:rPr lang="en-US" dirty="0" smtClean="0"/>
              <a:t> Direction Finder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7787208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Gebruikt</a:t>
            </a:r>
            <a:r>
              <a:rPr lang="en-US" dirty="0" smtClean="0"/>
              <a:t> op </a:t>
            </a:r>
            <a:r>
              <a:rPr lang="en-US" dirty="0" err="1" smtClean="0"/>
              <a:t>schip</a:t>
            </a:r>
            <a:r>
              <a:rPr lang="en-US" dirty="0" smtClean="0"/>
              <a:t> of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vossenjacht</a:t>
            </a:r>
            <a:endParaRPr lang="en-US" dirty="0" smtClean="0"/>
          </a:p>
          <a:p>
            <a:r>
              <a:rPr lang="en-US" dirty="0"/>
              <a:t>~</a:t>
            </a:r>
            <a:r>
              <a:rPr lang="en-US" dirty="0" smtClean="0"/>
              <a:t>1968</a:t>
            </a:r>
          </a:p>
          <a:p>
            <a:r>
              <a:rPr lang="en-US" dirty="0" smtClean="0"/>
              <a:t>9 </a:t>
            </a:r>
            <a:r>
              <a:rPr lang="en-US" dirty="0" err="1" smtClean="0"/>
              <a:t>Tr</a:t>
            </a:r>
            <a:r>
              <a:rPr lang="en-US" dirty="0" smtClean="0"/>
              <a:t>, BFO</a:t>
            </a:r>
          </a:p>
          <a:p>
            <a:r>
              <a:rPr lang="en-US" dirty="0" err="1" smtClean="0"/>
              <a:t>Ferriet</a:t>
            </a:r>
            <a:r>
              <a:rPr lang="en-US" dirty="0" smtClean="0"/>
              <a:t> </a:t>
            </a:r>
            <a:r>
              <a:rPr lang="en-US" dirty="0" err="1" smtClean="0"/>
              <a:t>dus</a:t>
            </a:r>
            <a:r>
              <a:rPr lang="en-US" dirty="0"/>
              <a:t> </a:t>
            </a:r>
            <a:r>
              <a:rPr lang="en-US" dirty="0" smtClean="0"/>
              <a:t>NUL </a:t>
            </a:r>
            <a:br>
              <a:rPr lang="en-US" dirty="0" smtClean="0"/>
            </a:br>
            <a:r>
              <a:rPr lang="en-US" dirty="0" err="1" smtClean="0"/>
              <a:t>wijst</a:t>
            </a:r>
            <a:r>
              <a:rPr lang="en-US" dirty="0" smtClean="0"/>
              <a:t> op </a:t>
            </a:r>
            <a:r>
              <a:rPr lang="en-US" dirty="0" err="1" smtClean="0"/>
              <a:t>zender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Werkt</a:t>
            </a:r>
            <a:r>
              <a:rPr lang="en-US" dirty="0" smtClean="0"/>
              <a:t> </a:t>
            </a:r>
            <a:r>
              <a:rPr lang="en-US" dirty="0" err="1" smtClean="0"/>
              <a:t>slecht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1" y="2708920"/>
            <a:ext cx="5226157" cy="391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2213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Peilpracticum</a:t>
            </a:r>
            <a:r>
              <a:rPr lang="en-US" dirty="0" smtClean="0"/>
              <a:t>: </a:t>
            </a:r>
            <a:r>
              <a:rPr lang="en-US" dirty="0" err="1" smtClean="0"/>
              <a:t>Waar</a:t>
            </a:r>
            <a:r>
              <a:rPr lang="en-US" dirty="0" smtClean="0"/>
              <a:t> </a:t>
            </a:r>
            <a:r>
              <a:rPr lang="en-US" dirty="0" err="1" smtClean="0"/>
              <a:t>staat</a:t>
            </a:r>
            <a:r>
              <a:rPr lang="en-US" dirty="0" smtClean="0"/>
              <a:t> GNR?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7715200" cy="4525963"/>
          </a:xfrm>
        </p:spPr>
        <p:txBody>
          <a:bodyPr/>
          <a:lstStyle/>
          <a:p>
            <a:r>
              <a:rPr lang="en-US" dirty="0" err="1" smtClean="0"/>
              <a:t>Vanaf</a:t>
            </a:r>
            <a:r>
              <a:rPr lang="en-US" dirty="0" smtClean="0"/>
              <a:t> Zaandam – </a:t>
            </a:r>
            <a:r>
              <a:rPr lang="en-US" dirty="0" err="1" smtClean="0"/>
              <a:t>Onderkant</a:t>
            </a:r>
            <a:r>
              <a:rPr lang="en-US" dirty="0" smtClean="0"/>
              <a:t> </a:t>
            </a:r>
            <a:r>
              <a:rPr lang="en-US" dirty="0" err="1" smtClean="0"/>
              <a:t>zwarte</a:t>
            </a:r>
            <a:r>
              <a:rPr lang="en-US" dirty="0" smtClean="0"/>
              <a:t> </a:t>
            </a:r>
            <a:r>
              <a:rPr lang="en-US" dirty="0" err="1" smtClean="0"/>
              <a:t>pijl</a:t>
            </a:r>
            <a:endParaRPr lang="en-US" dirty="0" smtClean="0"/>
          </a:p>
          <a:p>
            <a:r>
              <a:rPr lang="en-US" dirty="0" err="1" smtClean="0"/>
              <a:t>Richting</a:t>
            </a:r>
            <a:r>
              <a:rPr lang="en-US" dirty="0" smtClean="0"/>
              <a:t> </a:t>
            </a:r>
            <a:r>
              <a:rPr lang="en-US" dirty="0" err="1" smtClean="0"/>
              <a:t>meten</a:t>
            </a:r>
            <a:r>
              <a:rPr lang="en-US" dirty="0" smtClean="0"/>
              <a:t> – </a:t>
            </a:r>
            <a:r>
              <a:rPr lang="en-US" dirty="0" err="1" smtClean="0"/>
              <a:t>Kompas</a:t>
            </a:r>
            <a:r>
              <a:rPr lang="en-US" dirty="0" smtClean="0"/>
              <a:t> (</a:t>
            </a:r>
            <a:r>
              <a:rPr lang="en-US" dirty="0" err="1" smtClean="0"/>
              <a:t>bij</a:t>
            </a:r>
            <a:r>
              <a:rPr lang="en-US" dirty="0" smtClean="0"/>
              <a:t> LS??)</a:t>
            </a:r>
          </a:p>
          <a:p>
            <a:r>
              <a:rPr lang="en-US" dirty="0" smtClean="0"/>
              <a:t>Streep op </a:t>
            </a:r>
            <a:r>
              <a:rPr lang="en-US" dirty="0" err="1" smtClean="0"/>
              <a:t>kaart</a:t>
            </a:r>
            <a:endParaRPr lang="en-US" dirty="0" smtClean="0"/>
          </a:p>
          <a:p>
            <a:r>
              <a:rPr lang="en-US" dirty="0" err="1" smtClean="0"/>
              <a:t>Samen</a:t>
            </a:r>
            <a:r>
              <a:rPr lang="en-US" dirty="0" smtClean="0"/>
              <a:t> met </a:t>
            </a:r>
            <a:br>
              <a:rPr lang="en-US" dirty="0" smtClean="0"/>
            </a:br>
            <a:r>
              <a:rPr lang="en-US" dirty="0" smtClean="0"/>
              <a:t>Zeist-</a:t>
            </a:r>
            <a:r>
              <a:rPr lang="en-US" dirty="0" err="1" smtClean="0"/>
              <a:t>peiling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117204"/>
            <a:ext cx="5224016" cy="347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9966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</a:t>
            </a:r>
            <a:r>
              <a:rPr lang="en-US" dirty="0" err="1" smtClean="0"/>
              <a:t>Antenne</a:t>
            </a:r>
            <a:r>
              <a:rPr lang="en-US" dirty="0" smtClean="0"/>
              <a:t> </a:t>
            </a:r>
            <a:r>
              <a:rPr lang="en-US" dirty="0" err="1" smtClean="0"/>
              <a:t>berekenen</a:t>
            </a:r>
            <a:r>
              <a:rPr lang="en-US" dirty="0" smtClean="0"/>
              <a:t>: </a:t>
            </a:r>
            <a:r>
              <a:rPr lang="en-US" dirty="0" err="1" smtClean="0"/>
              <a:t>LoopAnt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Frequenties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LC-</a:t>
            </a:r>
            <a:r>
              <a:rPr lang="en-US" dirty="0" err="1" smtClean="0"/>
              <a:t>kring</a:t>
            </a:r>
            <a:endParaRPr lang="en-US" dirty="0" smtClean="0"/>
          </a:p>
          <a:p>
            <a:r>
              <a:rPr lang="en-US" dirty="0" err="1" smtClean="0"/>
              <a:t>Capaciteit</a:t>
            </a:r>
            <a:r>
              <a:rPr lang="en-US" dirty="0" smtClean="0"/>
              <a:t> van </a:t>
            </a:r>
            <a:r>
              <a:rPr lang="en-US" dirty="0" err="1" smtClean="0"/>
              <a:t>condensator</a:t>
            </a:r>
            <a:endParaRPr lang="en-US" dirty="0" smtClean="0"/>
          </a:p>
          <a:p>
            <a:r>
              <a:rPr lang="en-US" dirty="0" smtClean="0"/>
              <a:t>Berg </a:t>
            </a:r>
            <a:r>
              <a:rPr lang="en-US" dirty="0" err="1" smtClean="0"/>
              <a:t>natuurkundeformules</a:t>
            </a:r>
            <a:endParaRPr lang="en-US" dirty="0" smtClean="0"/>
          </a:p>
          <a:p>
            <a:r>
              <a:rPr lang="en-US" dirty="0" err="1" smtClean="0"/>
              <a:t>Bereken</a:t>
            </a:r>
            <a:r>
              <a:rPr lang="en-US" dirty="0" smtClean="0"/>
              <a:t> L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ontwerp</a:t>
            </a:r>
            <a:r>
              <a:rPr lang="en-US" dirty="0" smtClean="0"/>
              <a:t> </a:t>
            </a:r>
            <a:r>
              <a:rPr lang="en-US" dirty="0" err="1" smtClean="0"/>
              <a:t>spoel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Knelpunt</a:t>
            </a:r>
            <a:r>
              <a:rPr lang="en-US" dirty="0" smtClean="0"/>
              <a:t>: </a:t>
            </a:r>
            <a:r>
              <a:rPr lang="en-US" dirty="0" err="1" smtClean="0"/>
              <a:t>waarde</a:t>
            </a:r>
            <a:r>
              <a:rPr lang="en-US" dirty="0" smtClean="0"/>
              <a:t> van sloop-C!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43023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5" y="2194296"/>
            <a:ext cx="6156176" cy="432856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Meten</a:t>
            </a:r>
            <a:r>
              <a:rPr lang="en-US" dirty="0" smtClean="0"/>
              <a:t>! </a:t>
            </a:r>
            <a:r>
              <a:rPr lang="en-US" dirty="0" err="1" smtClean="0"/>
              <a:t>Nauwkeurigheid</a:t>
            </a:r>
            <a:r>
              <a:rPr lang="en-US" dirty="0" smtClean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Europe Square </a:t>
            </a:r>
            <a:r>
              <a:rPr lang="en-US" dirty="0" err="1" smtClean="0"/>
              <a:t>vanaf</a:t>
            </a:r>
            <a:r>
              <a:rPr lang="en-US" dirty="0" smtClean="0"/>
              <a:t> 3800 </a:t>
            </a:r>
            <a:r>
              <a:rPr lang="en-US" dirty="0" err="1" smtClean="0"/>
              <a:t>ipv</a:t>
            </a:r>
            <a:r>
              <a:rPr lang="en-US" dirty="0" smtClean="0"/>
              <a:t> 3350</a:t>
            </a:r>
          </a:p>
          <a:p>
            <a:r>
              <a:rPr lang="en-US" dirty="0" smtClean="0"/>
              <a:t>Is C </a:t>
            </a:r>
            <a:r>
              <a:rPr lang="en-US" dirty="0" err="1" smtClean="0"/>
              <a:t>wel</a:t>
            </a:r>
            <a:r>
              <a:rPr lang="en-US" dirty="0" smtClean="0"/>
              <a:t> 285?</a:t>
            </a:r>
            <a:endParaRPr lang="en-US" dirty="0"/>
          </a:p>
          <a:p>
            <a:r>
              <a:rPr lang="en-US" dirty="0" err="1" smtClean="0"/>
              <a:t>Vrolijkste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RC-meter</a:t>
            </a:r>
          </a:p>
          <a:p>
            <a:r>
              <a:rPr lang="en-US" dirty="0" smtClean="0"/>
              <a:t>R- </a:t>
            </a:r>
            <a:r>
              <a:rPr lang="en-US" dirty="0" err="1" smtClean="0"/>
              <a:t>en</a:t>
            </a:r>
            <a:r>
              <a:rPr lang="en-US" dirty="0" smtClean="0"/>
              <a:t> C-</a:t>
            </a:r>
            <a:r>
              <a:rPr lang="en-US" dirty="0" err="1" smtClean="0"/>
              <a:t>schaal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hetzelfde</a:t>
            </a:r>
            <a:endParaRPr lang="en-US" dirty="0" smtClean="0"/>
          </a:p>
          <a:p>
            <a:r>
              <a:rPr lang="en-US" dirty="0" err="1" smtClean="0"/>
              <a:t>Niet</a:t>
            </a:r>
            <a:r>
              <a:rPr lang="en-US" dirty="0" smtClean="0"/>
              <a:t> de </a:t>
            </a:r>
            <a:br>
              <a:rPr lang="en-US" dirty="0" smtClean="0"/>
            </a:br>
            <a:r>
              <a:rPr lang="en-US" dirty="0" err="1" smtClean="0"/>
              <a:t>nauwkeurigste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657864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</a:t>
            </a:r>
            <a:r>
              <a:rPr lang="en-US" dirty="0" err="1" smtClean="0"/>
              <a:t>Mijn</a:t>
            </a:r>
            <a:r>
              <a:rPr lang="en-US" dirty="0" smtClean="0"/>
              <a:t> </a:t>
            </a:r>
            <a:r>
              <a:rPr lang="en-US" dirty="0" err="1" smtClean="0"/>
              <a:t>Raamantennes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5069160"/>
          </a:xfrm>
        </p:spPr>
        <p:txBody>
          <a:bodyPr>
            <a:normAutofit/>
          </a:bodyPr>
          <a:lstStyle/>
          <a:p>
            <a:r>
              <a:rPr lang="en-US" dirty="0" err="1" smtClean="0"/>
              <a:t>TelRaam</a:t>
            </a:r>
            <a:endParaRPr lang="en-US" dirty="0" smtClean="0"/>
          </a:p>
          <a:p>
            <a:r>
              <a:rPr lang="en-US" dirty="0" err="1" smtClean="0"/>
              <a:t>Tecsun</a:t>
            </a:r>
            <a:r>
              <a:rPr lang="en-US" dirty="0" smtClean="0"/>
              <a:t> AN-100</a:t>
            </a:r>
          </a:p>
          <a:p>
            <a:r>
              <a:rPr lang="en-US" dirty="0" smtClean="0"/>
              <a:t>80m Loop</a:t>
            </a:r>
          </a:p>
          <a:p>
            <a:r>
              <a:rPr lang="en-US" dirty="0" smtClean="0"/>
              <a:t>E</a:t>
            </a:r>
            <a:r>
              <a:rPr lang="en-US" baseline="30000" dirty="0" smtClean="0"/>
              <a:t>2</a:t>
            </a:r>
            <a:r>
              <a:rPr lang="en-US" dirty="0" smtClean="0"/>
              <a:t> (Europe Square)</a:t>
            </a:r>
          </a:p>
          <a:p>
            <a:r>
              <a:rPr lang="en-US" dirty="0" err="1" smtClean="0"/>
              <a:t>MoRA</a:t>
            </a:r>
            <a:r>
              <a:rPr lang="en-US" dirty="0" smtClean="0"/>
              <a:t> (Mother of all </a:t>
            </a:r>
            <a:r>
              <a:rPr lang="en-US" dirty="0" err="1" smtClean="0"/>
              <a:t>Raam</a:t>
            </a:r>
            <a:r>
              <a:rPr lang="en-US" dirty="0" smtClean="0"/>
              <a:t> </a:t>
            </a:r>
            <a:r>
              <a:rPr lang="en-US" dirty="0" err="1" smtClean="0"/>
              <a:t>Antennes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(MW Loop 1995-99)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281581"/>
            <a:ext cx="4085072" cy="529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9309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/>
          <a:lstStyle/>
          <a:p>
            <a:r>
              <a:rPr lang="en-US" dirty="0" err="1" smtClean="0"/>
              <a:t>TelRaam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997152"/>
          </a:xfrm>
        </p:spPr>
        <p:txBody>
          <a:bodyPr/>
          <a:lstStyle/>
          <a:p>
            <a:r>
              <a:rPr lang="en-US" dirty="0" smtClean="0"/>
              <a:t>Was </a:t>
            </a:r>
            <a:r>
              <a:rPr lang="en-US" dirty="0" err="1" smtClean="0"/>
              <a:t>kristalontv</a:t>
            </a:r>
            <a:r>
              <a:rPr lang="en-US" dirty="0" smtClean="0"/>
              <a:t>, </a:t>
            </a:r>
            <a:r>
              <a:rPr lang="en-US" dirty="0" err="1" smtClean="0"/>
              <a:t>dwz</a:t>
            </a:r>
            <a:r>
              <a:rPr lang="en-US" dirty="0" smtClean="0"/>
              <a:t> met detector!</a:t>
            </a:r>
          </a:p>
          <a:p>
            <a:r>
              <a:rPr lang="en-US" dirty="0" smtClean="0"/>
              <a:t>500 – </a:t>
            </a:r>
            <a:r>
              <a:rPr lang="en-US" dirty="0" smtClean="0"/>
              <a:t>2000kHz</a:t>
            </a:r>
            <a:endParaRPr lang="en-US" dirty="0" smtClean="0"/>
          </a:p>
          <a:p>
            <a:r>
              <a:rPr lang="en-US" dirty="0" err="1" smtClean="0"/>
              <a:t>Schijf</a:t>
            </a:r>
            <a:r>
              <a:rPr lang="en-US" dirty="0" smtClean="0"/>
              <a:t> </a:t>
            </a:r>
            <a:r>
              <a:rPr lang="en-US" dirty="0" err="1" smtClean="0"/>
              <a:t>tegen</a:t>
            </a:r>
            <a:r>
              <a:rPr lang="en-US" dirty="0" smtClean="0"/>
              <a:t> </a:t>
            </a:r>
            <a:r>
              <a:rPr lang="en-US" dirty="0" err="1" smtClean="0"/>
              <a:t>handeffect</a:t>
            </a:r>
            <a:r>
              <a:rPr lang="en-US" dirty="0" smtClean="0"/>
              <a:t>!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00821"/>
            <a:ext cx="4902875" cy="653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217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Antennetheorie</a:t>
            </a:r>
            <a:r>
              <a:rPr lang="en-US" dirty="0" smtClean="0"/>
              <a:t>, </a:t>
            </a:r>
            <a:r>
              <a:rPr lang="en-US" dirty="0" err="1" smtClean="0"/>
              <a:t>constuctie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 </a:t>
            </a:r>
            <a:r>
              <a:rPr lang="en-US" dirty="0" err="1" smtClean="0"/>
              <a:t>doet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antenne</a:t>
            </a:r>
            <a:endParaRPr lang="en-US" dirty="0" smtClean="0"/>
          </a:p>
          <a:p>
            <a:r>
              <a:rPr lang="en-US" dirty="0" err="1" smtClean="0"/>
              <a:t>Soorten</a:t>
            </a:r>
            <a:endParaRPr lang="en-US" dirty="0" smtClean="0"/>
          </a:p>
          <a:p>
            <a:r>
              <a:rPr lang="en-US" dirty="0" err="1" smtClean="0"/>
              <a:t>Magneetantenne’s</a:t>
            </a:r>
            <a:endParaRPr lang="en-US" dirty="0" smtClean="0"/>
          </a:p>
          <a:p>
            <a:r>
              <a:rPr lang="en-US" dirty="0" err="1" smtClean="0"/>
              <a:t>Aandachtspunten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bouw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1664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Tecsun</a:t>
            </a:r>
            <a:r>
              <a:rPr lang="en-US" dirty="0" smtClean="0"/>
              <a:t> AN100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r>
              <a:rPr lang="en-US" dirty="0" err="1" smtClean="0"/>
              <a:t>Kopen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Ali, 25 </a:t>
            </a:r>
            <a:r>
              <a:rPr lang="en-US" dirty="0" smtClean="0"/>
              <a:t>euro, “</a:t>
            </a:r>
            <a:r>
              <a:rPr lang="en-US" dirty="0" err="1" smtClean="0"/>
              <a:t>Verbeter</a:t>
            </a:r>
            <a:r>
              <a:rPr lang="en-US" dirty="0" smtClean="0"/>
              <a:t> </a:t>
            </a:r>
            <a:r>
              <a:rPr lang="en-US" dirty="0" err="1" smtClean="0"/>
              <a:t>ontvangst</a:t>
            </a:r>
            <a:r>
              <a:rPr lang="en-US" dirty="0" smtClean="0"/>
              <a:t>”</a:t>
            </a:r>
            <a:endParaRPr lang="en-US" dirty="0" smtClean="0"/>
          </a:p>
          <a:p>
            <a:r>
              <a:rPr lang="en-US" dirty="0" err="1"/>
              <a:t>U</a:t>
            </a:r>
            <a:r>
              <a:rPr lang="en-US" dirty="0" err="1" smtClean="0"/>
              <a:t>itgang</a:t>
            </a:r>
            <a:r>
              <a:rPr lang="en-US" dirty="0" smtClean="0"/>
              <a:t> of </a:t>
            </a:r>
            <a:r>
              <a:rPr lang="en-US" dirty="0" err="1" smtClean="0"/>
              <a:t>magnetische</a:t>
            </a:r>
            <a:r>
              <a:rPr lang="en-US" dirty="0" smtClean="0"/>
              <a:t> </a:t>
            </a:r>
            <a:r>
              <a:rPr lang="en-US" dirty="0" err="1" smtClean="0"/>
              <a:t>koppeling</a:t>
            </a:r>
            <a:endParaRPr lang="en-US" dirty="0" smtClean="0"/>
          </a:p>
          <a:p>
            <a:r>
              <a:rPr lang="en-US" dirty="0" smtClean="0"/>
              <a:t>MG 480-1600</a:t>
            </a:r>
          </a:p>
          <a:p>
            <a:r>
              <a:rPr lang="en-US" dirty="0" err="1" smtClean="0"/>
              <a:t>Wikkel</a:t>
            </a:r>
            <a:r>
              <a:rPr lang="en-US" dirty="0" smtClean="0"/>
              <a:t> 30 + 3</a:t>
            </a:r>
          </a:p>
          <a:p>
            <a:endParaRPr lang="en-US" dirty="0"/>
          </a:p>
          <a:p>
            <a:r>
              <a:rPr lang="en-US" dirty="0"/>
              <a:t>M</a:t>
            </a:r>
            <a:r>
              <a:rPr lang="en-US" dirty="0" smtClean="0"/>
              <a:t>inder </a:t>
            </a:r>
            <a:r>
              <a:rPr lang="en-US" dirty="0" err="1" smtClean="0"/>
              <a:t>goed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TelRaam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kleiner</a:t>
            </a:r>
            <a:r>
              <a:rPr lang="en-US" dirty="0" smtClean="0"/>
              <a:t>?)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852936"/>
            <a:ext cx="5106144" cy="382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3922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Gerards</a:t>
            </a:r>
            <a:r>
              <a:rPr lang="en-US" dirty="0" smtClean="0"/>
              <a:t> 80m-Loop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504" y="1556792"/>
            <a:ext cx="3898776" cy="4853136"/>
          </a:xfrm>
        </p:spPr>
        <p:txBody>
          <a:bodyPr/>
          <a:lstStyle/>
          <a:p>
            <a:r>
              <a:rPr lang="en-US" dirty="0" err="1" smtClean="0"/>
              <a:t>Ontwerp</a:t>
            </a:r>
            <a:r>
              <a:rPr lang="en-US" dirty="0" smtClean="0"/>
              <a:t>: </a:t>
            </a:r>
            <a:r>
              <a:rPr lang="en-US" dirty="0" err="1" smtClean="0"/>
              <a:t>LoopAnt</a:t>
            </a:r>
            <a:endParaRPr lang="en-US" dirty="0" smtClean="0"/>
          </a:p>
          <a:p>
            <a:r>
              <a:rPr lang="en-US" dirty="0" smtClean="0"/>
              <a:t>2-Bands, </a:t>
            </a:r>
            <a:r>
              <a:rPr lang="en-US" dirty="0" err="1" smtClean="0"/>
              <a:t>zelfde</a:t>
            </a:r>
            <a:r>
              <a:rPr lang="en-US" dirty="0" smtClean="0"/>
              <a:t> L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1400</a:t>
            </a:r>
            <a:r>
              <a:rPr lang="en-US" dirty="0" smtClean="0"/>
              <a:t> </a:t>
            </a:r>
            <a:r>
              <a:rPr lang="en-US" dirty="0" smtClean="0"/>
              <a:t>– </a:t>
            </a:r>
            <a:r>
              <a:rPr lang="en-US" dirty="0" smtClean="0">
                <a:solidFill>
                  <a:srgbClr val="FF0000"/>
                </a:solidFill>
              </a:rPr>
              <a:t>7000</a:t>
            </a:r>
            <a:r>
              <a:rPr lang="en-US" dirty="0" smtClean="0"/>
              <a:t>kHz</a:t>
            </a:r>
          </a:p>
          <a:p>
            <a:r>
              <a:rPr lang="en-US" dirty="0" smtClean="0"/>
              <a:t>AM, </a:t>
            </a:r>
            <a:r>
              <a:rPr lang="en-US" dirty="0" err="1" smtClean="0"/>
              <a:t>Piraten</a:t>
            </a:r>
            <a:r>
              <a:rPr lang="en-US" dirty="0" smtClean="0"/>
              <a:t>, 160m, 80m, 49m, (40m)</a:t>
            </a:r>
          </a:p>
          <a:p>
            <a:r>
              <a:rPr lang="en-US" dirty="0" err="1" smtClean="0"/>
              <a:t>Draaibaar</a:t>
            </a:r>
            <a:r>
              <a:rPr lang="en-US" dirty="0" smtClean="0"/>
              <a:t> op </a:t>
            </a:r>
            <a:r>
              <a:rPr lang="en-US" dirty="0" err="1" smtClean="0"/>
              <a:t>onderstel</a:t>
            </a:r>
            <a:endParaRPr lang="en-US" dirty="0" smtClean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553" y="1772816"/>
            <a:ext cx="4953459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0723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 Square E</a:t>
            </a:r>
            <a:r>
              <a:rPr lang="en-US" baseline="30000" dirty="0" smtClean="0"/>
              <a:t>2</a:t>
            </a:r>
            <a:endParaRPr lang="nl-NL" baseline="30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Antenne</a:t>
            </a:r>
            <a:r>
              <a:rPr lang="en-US" dirty="0" smtClean="0"/>
              <a:t> </a:t>
            </a:r>
            <a:r>
              <a:rPr lang="en-US" dirty="0" err="1" smtClean="0"/>
              <a:t>werkt</a:t>
            </a:r>
            <a:r>
              <a:rPr lang="en-US" dirty="0" smtClean="0"/>
              <a:t> </a:t>
            </a:r>
            <a:r>
              <a:rPr lang="en-US" dirty="0" err="1" smtClean="0"/>
              <a:t>goed</a:t>
            </a:r>
            <a:endParaRPr lang="en-US" dirty="0"/>
          </a:p>
          <a:p>
            <a:r>
              <a:rPr lang="en-US" dirty="0" err="1" smtClean="0"/>
              <a:t>Banden</a:t>
            </a:r>
            <a:r>
              <a:rPr lang="en-US" dirty="0" smtClean="0"/>
              <a:t> 75m – 31m</a:t>
            </a:r>
          </a:p>
          <a:p>
            <a:r>
              <a:rPr lang="en-US" dirty="0" err="1" smtClean="0"/>
              <a:t>Wikkel</a:t>
            </a:r>
            <a:r>
              <a:rPr lang="en-US" dirty="0" smtClean="0"/>
              <a:t> 4 + 1</a:t>
            </a:r>
            <a:endParaRPr lang="en-US" dirty="0"/>
          </a:p>
          <a:p>
            <a:r>
              <a:rPr lang="en-US" dirty="0" err="1" smtClean="0"/>
              <a:t>Simpel</a:t>
            </a:r>
            <a:r>
              <a:rPr lang="en-US" dirty="0" smtClean="0"/>
              <a:t> ding</a:t>
            </a:r>
          </a:p>
          <a:p>
            <a:r>
              <a:rPr lang="en-US" dirty="0" err="1" smtClean="0"/>
              <a:t>Ziet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uit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Ontvangst</a:t>
            </a:r>
            <a:r>
              <a:rPr lang="en-US" dirty="0" smtClean="0"/>
              <a:t> </a:t>
            </a:r>
            <a:r>
              <a:rPr lang="en-US" dirty="0" err="1" smtClean="0"/>
              <a:t>beslist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beter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spriet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965" y="3140968"/>
            <a:ext cx="4698099" cy="352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1368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924944"/>
            <a:ext cx="5080000" cy="381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Mother of all </a:t>
            </a:r>
            <a:r>
              <a:rPr lang="en-US" dirty="0" err="1" smtClean="0"/>
              <a:t>Raam</a:t>
            </a:r>
            <a:r>
              <a:rPr lang="en-US" dirty="0" smtClean="0"/>
              <a:t> </a:t>
            </a:r>
            <a:r>
              <a:rPr lang="en-US" dirty="0" err="1" smtClean="0"/>
              <a:t>Antennes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r>
              <a:rPr lang="en-US" dirty="0" err="1" smtClean="0"/>
              <a:t>Drie</a:t>
            </a:r>
            <a:r>
              <a:rPr lang="en-US" dirty="0" smtClean="0"/>
              <a:t> </a:t>
            </a:r>
            <a:r>
              <a:rPr lang="en-US" dirty="0" err="1" smtClean="0"/>
              <a:t>banden</a:t>
            </a:r>
            <a:r>
              <a:rPr lang="en-US" dirty="0" smtClean="0"/>
              <a:t>, </a:t>
            </a:r>
            <a:r>
              <a:rPr lang="en-US" dirty="0" err="1" smtClean="0"/>
              <a:t>spoel</a:t>
            </a:r>
            <a:r>
              <a:rPr lang="en-US" dirty="0" smtClean="0"/>
              <a:t> </a:t>
            </a:r>
            <a:r>
              <a:rPr lang="en-US" dirty="0" err="1" smtClean="0"/>
              <a:t>geschakeld</a:t>
            </a:r>
            <a:endParaRPr lang="en-US" dirty="0" smtClean="0"/>
          </a:p>
          <a:p>
            <a:r>
              <a:rPr lang="en-US" dirty="0" err="1" smtClean="0"/>
              <a:t>Vertraagde</a:t>
            </a:r>
            <a:r>
              <a:rPr lang="en-US" dirty="0" smtClean="0"/>
              <a:t> </a:t>
            </a:r>
            <a:r>
              <a:rPr lang="en-US" dirty="0" err="1" smtClean="0"/>
              <a:t>afstemming</a:t>
            </a:r>
            <a:r>
              <a:rPr lang="en-US" dirty="0" smtClean="0"/>
              <a:t> met </a:t>
            </a:r>
            <a:r>
              <a:rPr lang="en-US" dirty="0" err="1" smtClean="0"/>
              <a:t>wijzer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schaal</a:t>
            </a:r>
            <a:endParaRPr lang="en-US" dirty="0" smtClean="0"/>
          </a:p>
          <a:p>
            <a:r>
              <a:rPr lang="en-US" dirty="0" err="1" smtClean="0"/>
              <a:t>Aansluiting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achter</a:t>
            </a:r>
            <a:r>
              <a:rPr lang="en-US" dirty="0" smtClean="0"/>
              <a:t> via C</a:t>
            </a:r>
          </a:p>
          <a:p>
            <a:r>
              <a:rPr lang="en-US" dirty="0" smtClean="0"/>
              <a:t>2,1 tot 20 MHz: </a:t>
            </a:r>
            <a:br>
              <a:rPr lang="en-US" dirty="0" smtClean="0"/>
            </a:br>
            <a:r>
              <a:rPr lang="en-US" dirty="0" smtClean="0"/>
              <a:t>1/2/4 + 1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8256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94862"/>
            <a:ext cx="2225824" cy="166936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912" y="4580198"/>
            <a:ext cx="2829272" cy="212195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844824"/>
            <a:ext cx="3472160" cy="260412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</a:t>
            </a:r>
            <a:r>
              <a:rPr lang="en-US" dirty="0" err="1" smtClean="0"/>
              <a:t>Uitproberen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196753"/>
            <a:ext cx="4402832" cy="55054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Ph</a:t>
            </a:r>
            <a:r>
              <a:rPr lang="en-US" dirty="0" smtClean="0"/>
              <a:t> D2935 + </a:t>
            </a:r>
            <a:r>
              <a:rPr lang="en-US" dirty="0" err="1" smtClean="0"/>
              <a:t>TelRaam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Lijst</a:t>
            </a:r>
            <a:r>
              <a:rPr lang="en-US" dirty="0" smtClean="0"/>
              <a:t> van MW stations</a:t>
            </a:r>
            <a:endParaRPr lang="en-US" dirty="0"/>
          </a:p>
          <a:p>
            <a:r>
              <a:rPr lang="en-US" dirty="0" smtClean="0"/>
              <a:t>MVT7100 + </a:t>
            </a:r>
            <a:r>
              <a:rPr lang="en-US" dirty="0" err="1" smtClean="0"/>
              <a:t>MoRA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Lijst</a:t>
            </a:r>
            <a:r>
              <a:rPr lang="en-US" dirty="0" smtClean="0"/>
              <a:t> </a:t>
            </a:r>
            <a:r>
              <a:rPr lang="en-US" dirty="0" err="1" smtClean="0"/>
              <a:t>Landencalls</a:t>
            </a:r>
            <a:endParaRPr lang="en-US" dirty="0"/>
          </a:p>
          <a:p>
            <a:r>
              <a:rPr lang="en-US" dirty="0" smtClean="0"/>
              <a:t>Panasonic + 80m/E2</a:t>
            </a:r>
            <a:br>
              <a:rPr lang="en-US" dirty="0" smtClean="0"/>
            </a:br>
            <a:r>
              <a:rPr lang="en-US" dirty="0" err="1" smtClean="0"/>
              <a:t>Probeer</a:t>
            </a:r>
            <a:r>
              <a:rPr lang="en-US" dirty="0" smtClean="0"/>
              <a:t> 49m, 31m</a:t>
            </a:r>
            <a:endParaRPr lang="en-US" dirty="0"/>
          </a:p>
          <a:p>
            <a:r>
              <a:rPr lang="en-US" dirty="0" err="1" smtClean="0"/>
              <a:t>NovaPal</a:t>
            </a:r>
            <a:r>
              <a:rPr lang="en-US" dirty="0" smtClean="0"/>
              <a:t>, </a:t>
            </a:r>
            <a:r>
              <a:rPr lang="en-US" dirty="0" err="1" smtClean="0"/>
              <a:t>kompas</a:t>
            </a:r>
            <a:r>
              <a:rPr lang="en-US" dirty="0" smtClean="0"/>
              <a:t>, </a:t>
            </a:r>
            <a:r>
              <a:rPr lang="en-US" dirty="0" err="1" smtClean="0"/>
              <a:t>kaart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alleen</a:t>
            </a:r>
            <a:r>
              <a:rPr lang="en-US" dirty="0" smtClean="0"/>
              <a:t> GNR </a:t>
            </a:r>
            <a:r>
              <a:rPr lang="en-US" dirty="0" smtClean="0"/>
              <a:t>1008</a:t>
            </a:r>
            <a:endParaRPr lang="en-US" dirty="0" smtClean="0"/>
          </a:p>
          <a:p>
            <a:r>
              <a:rPr lang="en-US" dirty="0" smtClean="0"/>
              <a:t>RC-Meter, 3x Cond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Veel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plezier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succes</a:t>
            </a:r>
            <a:r>
              <a:rPr lang="en-US" dirty="0" smtClean="0">
                <a:solidFill>
                  <a:srgbClr val="FF0000"/>
                </a:solidFill>
              </a:rPr>
              <a:t>!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40768"/>
            <a:ext cx="2304256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8454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Meenemen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781128"/>
          </a:xfrm>
        </p:spPr>
        <p:txBody>
          <a:bodyPr/>
          <a:lstStyle/>
          <a:p>
            <a:r>
              <a:rPr lang="en-US" dirty="0" err="1" smtClean="0"/>
              <a:t>TelRaam</a:t>
            </a:r>
            <a:r>
              <a:rPr lang="en-US" dirty="0" smtClean="0"/>
              <a:t>, </a:t>
            </a:r>
            <a:r>
              <a:rPr lang="en-US" dirty="0" err="1" smtClean="0"/>
              <a:t>MoRA</a:t>
            </a:r>
            <a:r>
              <a:rPr lang="en-US" dirty="0" smtClean="0"/>
              <a:t>, </a:t>
            </a:r>
            <a:r>
              <a:rPr lang="en-US" dirty="0" smtClean="0"/>
              <a:t>E2, 80m </a:t>
            </a:r>
            <a:r>
              <a:rPr lang="en-US" dirty="0" smtClean="0"/>
              <a:t>Loop, </a:t>
            </a:r>
            <a:r>
              <a:rPr lang="en-US" dirty="0" err="1" smtClean="0"/>
              <a:t>TecSun</a:t>
            </a:r>
            <a:endParaRPr lang="en-US" dirty="0" smtClean="0"/>
          </a:p>
          <a:p>
            <a:r>
              <a:rPr lang="en-US" dirty="0" err="1" smtClean="0"/>
              <a:t>NovaPal</a:t>
            </a:r>
            <a:r>
              <a:rPr lang="en-US" dirty="0" smtClean="0"/>
              <a:t> </a:t>
            </a:r>
            <a:r>
              <a:rPr lang="en-US" dirty="0" smtClean="0"/>
              <a:t>DF, D2935</a:t>
            </a:r>
            <a:r>
              <a:rPr lang="en-US" dirty="0" smtClean="0"/>
              <a:t>, MVT7100, </a:t>
            </a:r>
            <a:r>
              <a:rPr lang="en-US" dirty="0" err="1" smtClean="0"/>
              <a:t>Panason</a:t>
            </a:r>
            <a:endParaRPr lang="en-US" dirty="0" smtClean="0"/>
          </a:p>
          <a:p>
            <a:r>
              <a:rPr lang="en-US" dirty="0" err="1" smtClean="0"/>
              <a:t>Kabels</a:t>
            </a:r>
            <a:endParaRPr lang="en-US" dirty="0" smtClean="0"/>
          </a:p>
          <a:p>
            <a:r>
              <a:rPr lang="en-US" dirty="0" err="1" smtClean="0"/>
              <a:t>Appelradio</a:t>
            </a:r>
            <a:endParaRPr lang="en-US" dirty="0" smtClean="0"/>
          </a:p>
          <a:p>
            <a:r>
              <a:rPr lang="en-US" dirty="0" smtClean="0"/>
              <a:t>Monitor, </a:t>
            </a:r>
            <a:r>
              <a:rPr lang="en-US" dirty="0" err="1" smtClean="0"/>
              <a:t>schakel</a:t>
            </a:r>
            <a:endParaRPr lang="en-US" dirty="0" smtClean="0"/>
          </a:p>
          <a:p>
            <a:endParaRPr lang="nl-NL" dirty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4788024" y="1628800"/>
            <a:ext cx="375476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RC-Meter + C’s</a:t>
            </a:r>
          </a:p>
          <a:p>
            <a:r>
              <a:rPr lang="en-US" dirty="0" err="1" smtClean="0"/>
              <a:t>Landkaart</a:t>
            </a:r>
            <a:r>
              <a:rPr lang="en-US" dirty="0" smtClean="0"/>
              <a:t>, </a:t>
            </a:r>
            <a:r>
              <a:rPr lang="en-US" dirty="0" err="1" smtClean="0"/>
              <a:t>peiling</a:t>
            </a:r>
            <a:endParaRPr lang="en-US" dirty="0" smtClean="0"/>
          </a:p>
          <a:p>
            <a:r>
              <a:rPr lang="en-US" dirty="0" err="1" smtClean="0"/>
              <a:t>Kompas</a:t>
            </a:r>
            <a:endParaRPr lang="en-US" dirty="0" smtClean="0"/>
          </a:p>
          <a:p>
            <a:r>
              <a:rPr lang="en-US" dirty="0" err="1" smtClean="0"/>
              <a:t>Lijst</a:t>
            </a:r>
            <a:r>
              <a:rPr lang="en-US" dirty="0" smtClean="0"/>
              <a:t> MW stations</a:t>
            </a:r>
          </a:p>
          <a:p>
            <a:r>
              <a:rPr lang="en-US" dirty="0" err="1" smtClean="0"/>
              <a:t>Lijst</a:t>
            </a:r>
            <a:r>
              <a:rPr lang="en-US" dirty="0" smtClean="0"/>
              <a:t> </a:t>
            </a:r>
            <a:r>
              <a:rPr lang="en-US" dirty="0" err="1" smtClean="0"/>
              <a:t>callsigns</a:t>
            </a:r>
            <a:endParaRPr lang="en-US" dirty="0" smtClean="0"/>
          </a:p>
          <a:p>
            <a:r>
              <a:rPr lang="en-US" dirty="0" err="1" smtClean="0"/>
              <a:t>Pendule</a:t>
            </a:r>
            <a:endParaRPr lang="en-US" dirty="0" smtClean="0"/>
          </a:p>
          <a:p>
            <a:r>
              <a:rPr lang="en-US" dirty="0" err="1" smtClean="0"/>
              <a:t>Werkbladen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9366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Antenne</a:t>
            </a:r>
            <a:r>
              <a:rPr lang="en-US" dirty="0" smtClean="0"/>
              <a:t>: </a:t>
            </a:r>
            <a:r>
              <a:rPr lang="en-US" dirty="0" err="1" smtClean="0"/>
              <a:t>Energie</a:t>
            </a:r>
            <a:r>
              <a:rPr lang="en-US" dirty="0" smtClean="0"/>
              <a:t> </a:t>
            </a:r>
            <a:r>
              <a:rPr lang="en-US" dirty="0" err="1" smtClean="0"/>
              <a:t>omzetten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4005064"/>
            <a:ext cx="8229600" cy="2448272"/>
          </a:xfrm>
        </p:spPr>
        <p:txBody>
          <a:bodyPr/>
          <a:lstStyle/>
          <a:p>
            <a:r>
              <a:rPr lang="en-US" dirty="0" smtClean="0"/>
              <a:t>Van Links </a:t>
            </a:r>
            <a:r>
              <a:rPr lang="en-US" dirty="0" err="1" smtClean="0"/>
              <a:t>naar</a:t>
            </a:r>
            <a:r>
              <a:rPr lang="en-US" dirty="0" smtClean="0"/>
              <a:t> </a:t>
            </a:r>
            <a:r>
              <a:rPr lang="en-US" dirty="0" err="1"/>
              <a:t>R</a:t>
            </a:r>
            <a:r>
              <a:rPr lang="en-US" dirty="0" err="1" smtClean="0"/>
              <a:t>echts</a:t>
            </a:r>
            <a:r>
              <a:rPr lang="en-US" dirty="0" smtClean="0"/>
              <a:t>: </a:t>
            </a:r>
            <a:r>
              <a:rPr lang="en-US" dirty="0" err="1" smtClean="0"/>
              <a:t>Ontvangantenne</a:t>
            </a:r>
            <a:endParaRPr lang="en-US" dirty="0" smtClean="0"/>
          </a:p>
          <a:p>
            <a:r>
              <a:rPr lang="en-US" dirty="0" smtClean="0"/>
              <a:t>Van </a:t>
            </a:r>
            <a:r>
              <a:rPr lang="en-US" dirty="0" err="1" smtClean="0"/>
              <a:t>Rechts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Links: </a:t>
            </a:r>
            <a:r>
              <a:rPr lang="en-US" dirty="0" err="1" smtClean="0"/>
              <a:t>Zendantenne</a:t>
            </a:r>
            <a:endParaRPr lang="en-US" dirty="0" smtClean="0"/>
          </a:p>
          <a:p>
            <a:pPr lvl="1"/>
            <a:r>
              <a:rPr lang="en-US" dirty="0" smtClean="0"/>
              <a:t>Is </a:t>
            </a:r>
            <a:r>
              <a:rPr lang="en-US" dirty="0" err="1" smtClean="0"/>
              <a:t>hetzelfde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ontvangantenne</a:t>
            </a:r>
            <a:endParaRPr lang="en-US" dirty="0" smtClean="0"/>
          </a:p>
          <a:p>
            <a:pPr lvl="1"/>
            <a:r>
              <a:rPr lang="en-US" dirty="0" err="1" smtClean="0"/>
              <a:t>Gaan</a:t>
            </a:r>
            <a:r>
              <a:rPr lang="en-US" dirty="0" smtClean="0"/>
              <a:t> we het </a:t>
            </a:r>
            <a:r>
              <a:rPr lang="en-US" dirty="0" err="1" smtClean="0"/>
              <a:t>niet</a:t>
            </a:r>
            <a:r>
              <a:rPr lang="en-US" dirty="0" smtClean="0"/>
              <a:t> over </a:t>
            </a:r>
            <a:r>
              <a:rPr lang="en-US" dirty="0" err="1" smtClean="0"/>
              <a:t>hebben</a:t>
            </a:r>
            <a:endParaRPr lang="nl-NL" dirty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251520" y="1628800"/>
            <a:ext cx="3744416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 smtClean="0"/>
              <a:t>Energie</a:t>
            </a:r>
            <a:r>
              <a:rPr lang="en-US" dirty="0" smtClean="0"/>
              <a:t> in de </a:t>
            </a:r>
            <a:r>
              <a:rPr lang="en-US" dirty="0" err="1" smtClean="0"/>
              <a:t>ruimte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Electro-</a:t>
            </a:r>
            <a:r>
              <a:rPr lang="en-US" dirty="0" err="1" smtClean="0"/>
              <a:t>Magnetische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golven</a:t>
            </a:r>
            <a:endParaRPr lang="nl-NL" dirty="0"/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5364088" y="1628800"/>
            <a:ext cx="3456384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 smtClean="0"/>
              <a:t>Energie</a:t>
            </a:r>
            <a:r>
              <a:rPr lang="en-US" dirty="0" smtClean="0"/>
              <a:t> in de radio:</a:t>
            </a:r>
          </a:p>
          <a:p>
            <a:pPr marL="0" indent="0">
              <a:buNone/>
            </a:pPr>
            <a:r>
              <a:rPr lang="en-US" dirty="0" smtClean="0"/>
              <a:t>HF </a:t>
            </a:r>
            <a:r>
              <a:rPr lang="en-US" dirty="0" err="1" smtClean="0"/>
              <a:t>Wisselspanning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-</a:t>
            </a:r>
            <a:r>
              <a:rPr lang="en-US" dirty="0" err="1" smtClean="0"/>
              <a:t>stromen</a:t>
            </a:r>
            <a:endParaRPr lang="nl-NL" dirty="0"/>
          </a:p>
        </p:txBody>
      </p:sp>
      <p:sp>
        <p:nvSpPr>
          <p:cNvPr id="6" name="PIJL-LINKS en -RECHTS 5"/>
          <p:cNvSpPr/>
          <p:nvPr/>
        </p:nvSpPr>
        <p:spPr>
          <a:xfrm>
            <a:off x="3851920" y="2216573"/>
            <a:ext cx="1512168" cy="7200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060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Electrisch</a:t>
            </a:r>
            <a:r>
              <a:rPr lang="en-US" dirty="0" smtClean="0"/>
              <a:t> of </a:t>
            </a:r>
            <a:r>
              <a:rPr lang="en-US" dirty="0" err="1" smtClean="0"/>
              <a:t>Magnetisch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3"/>
          </a:xfrm>
        </p:spPr>
        <p:txBody>
          <a:bodyPr>
            <a:normAutofit/>
          </a:bodyPr>
          <a:lstStyle/>
          <a:p>
            <a:r>
              <a:rPr lang="en-US" dirty="0" err="1" smtClean="0"/>
              <a:t>Electrisch</a:t>
            </a:r>
            <a:r>
              <a:rPr lang="en-US" dirty="0" smtClean="0"/>
              <a:t> veld:</a:t>
            </a:r>
          </a:p>
          <a:p>
            <a:pPr lvl="1"/>
            <a:r>
              <a:rPr lang="en-US" dirty="0" err="1" smtClean="0"/>
              <a:t>Draadantenne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err="1" smtClean="0"/>
              <a:t>condensatorwerking</a:t>
            </a:r>
            <a:r>
              <a:rPr lang="en-US" dirty="0" smtClean="0"/>
              <a:t> tov. </a:t>
            </a:r>
            <a:r>
              <a:rPr lang="en-US" dirty="0" err="1" smtClean="0"/>
              <a:t>aarde</a:t>
            </a:r>
            <a:endParaRPr lang="en-US" dirty="0" smtClean="0"/>
          </a:p>
          <a:p>
            <a:pPr lvl="1"/>
            <a:r>
              <a:rPr lang="en-US" dirty="0" err="1" smtClean="0"/>
              <a:t>Spriet</a:t>
            </a:r>
            <a:r>
              <a:rPr lang="en-US" dirty="0" smtClean="0"/>
              <a:t> of </a:t>
            </a:r>
            <a:r>
              <a:rPr lang="en-US" dirty="0" err="1" smtClean="0"/>
              <a:t>dipool</a:t>
            </a:r>
            <a:r>
              <a:rPr lang="en-US" dirty="0" smtClean="0"/>
              <a:t>: resonant</a:t>
            </a:r>
            <a:br>
              <a:rPr lang="en-US" dirty="0" smtClean="0"/>
            </a:br>
            <a:r>
              <a:rPr lang="en-US" dirty="0" err="1" smtClean="0"/>
              <a:t>Afmeting</a:t>
            </a:r>
            <a:r>
              <a:rPr lang="en-US" dirty="0" smtClean="0"/>
              <a:t> </a:t>
            </a:r>
            <a:r>
              <a:rPr lang="en-US" dirty="0" err="1" smtClean="0"/>
              <a:t>afhankelijk</a:t>
            </a:r>
            <a:r>
              <a:rPr lang="en-US" dirty="0" smtClean="0"/>
              <a:t> van </a:t>
            </a:r>
            <a:r>
              <a:rPr lang="en-US" dirty="0" err="1" smtClean="0"/>
              <a:t>golflengte</a:t>
            </a:r>
            <a:endParaRPr lang="en-US" dirty="0" smtClean="0"/>
          </a:p>
          <a:p>
            <a:r>
              <a:rPr lang="en-US" dirty="0" err="1" smtClean="0"/>
              <a:t>Magnetisch</a:t>
            </a:r>
            <a:r>
              <a:rPr lang="en-US" dirty="0" smtClean="0"/>
              <a:t> veld:</a:t>
            </a:r>
          </a:p>
          <a:p>
            <a:pPr lvl="1"/>
            <a:r>
              <a:rPr lang="en-US" dirty="0" err="1" smtClean="0"/>
              <a:t>Raamantenne</a:t>
            </a:r>
            <a:endParaRPr lang="en-US" dirty="0" smtClean="0"/>
          </a:p>
          <a:p>
            <a:pPr lvl="1"/>
            <a:r>
              <a:rPr lang="en-US" dirty="0" err="1" smtClean="0"/>
              <a:t>Ferrietantenne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585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Eigenschappen</a:t>
            </a:r>
            <a:r>
              <a:rPr lang="en-US" dirty="0" smtClean="0"/>
              <a:t> </a:t>
            </a:r>
            <a:r>
              <a:rPr lang="en-US" dirty="0" err="1" smtClean="0"/>
              <a:t>Magneetantenne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89040"/>
          </a:xfrm>
        </p:spPr>
        <p:txBody>
          <a:bodyPr/>
          <a:lstStyle/>
          <a:p>
            <a:r>
              <a:rPr lang="en-US" dirty="0" err="1" smtClean="0"/>
              <a:t>Laag</a:t>
            </a:r>
            <a:r>
              <a:rPr lang="en-US" dirty="0" smtClean="0"/>
              <a:t> </a:t>
            </a:r>
            <a:r>
              <a:rPr lang="en-US" dirty="0" err="1" smtClean="0"/>
              <a:t>uitgangssignaal</a:t>
            </a:r>
            <a:endParaRPr lang="en-US" dirty="0" smtClean="0"/>
          </a:p>
          <a:p>
            <a:pPr lvl="1"/>
            <a:r>
              <a:rPr lang="en-US" dirty="0" err="1" smtClean="0"/>
              <a:t>Veel</a:t>
            </a:r>
            <a:r>
              <a:rPr lang="en-US" dirty="0" smtClean="0"/>
              <a:t> </a:t>
            </a:r>
            <a:r>
              <a:rPr lang="en-US" dirty="0" err="1" smtClean="0"/>
              <a:t>versterking</a:t>
            </a:r>
            <a:r>
              <a:rPr lang="en-US" dirty="0" smtClean="0"/>
              <a:t> </a:t>
            </a:r>
            <a:r>
              <a:rPr lang="en-US" dirty="0" err="1" smtClean="0"/>
              <a:t>nodig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Moderne</a:t>
            </a:r>
            <a:r>
              <a:rPr lang="en-US" dirty="0" smtClean="0"/>
              <a:t> </a:t>
            </a:r>
            <a:r>
              <a:rPr lang="en-US" dirty="0" err="1" smtClean="0"/>
              <a:t>gevoelige</a:t>
            </a:r>
            <a:r>
              <a:rPr lang="en-US" dirty="0" smtClean="0"/>
              <a:t> </a:t>
            </a:r>
            <a:r>
              <a:rPr lang="en-US" dirty="0" err="1" smtClean="0"/>
              <a:t>ontvanger</a:t>
            </a:r>
            <a:r>
              <a:rPr lang="en-US" dirty="0" smtClean="0"/>
              <a:t> </a:t>
            </a:r>
            <a:r>
              <a:rPr lang="en-US" dirty="0" err="1" smtClean="0"/>
              <a:t>gebruiken</a:t>
            </a:r>
            <a:endParaRPr lang="en-US" dirty="0"/>
          </a:p>
          <a:p>
            <a:r>
              <a:rPr lang="en-US" dirty="0" err="1" smtClean="0"/>
              <a:t>Vaak</a:t>
            </a:r>
            <a:r>
              <a:rPr lang="en-US" dirty="0" smtClean="0"/>
              <a:t> is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goede</a:t>
            </a:r>
            <a:r>
              <a:rPr lang="en-US" dirty="0" smtClean="0"/>
              <a:t> </a:t>
            </a:r>
            <a:r>
              <a:rPr lang="en-US" dirty="0" err="1" smtClean="0"/>
              <a:t>buitenantenne</a:t>
            </a:r>
            <a:r>
              <a:rPr lang="en-US" dirty="0" smtClean="0"/>
              <a:t> </a:t>
            </a:r>
            <a:r>
              <a:rPr lang="en-US" dirty="0" err="1" smtClean="0"/>
              <a:t>beter</a:t>
            </a:r>
            <a:endParaRPr lang="en-US" dirty="0" smtClean="0"/>
          </a:p>
          <a:p>
            <a:pPr lvl="1"/>
            <a:r>
              <a:rPr lang="en-US" dirty="0" smtClean="0"/>
              <a:t>Storing </a:t>
            </a:r>
            <a:r>
              <a:rPr lang="en-US" dirty="0" err="1" smtClean="0"/>
              <a:t>ook</a:t>
            </a:r>
            <a:r>
              <a:rPr lang="en-US" dirty="0" smtClean="0"/>
              <a:t> </a:t>
            </a:r>
            <a:r>
              <a:rPr lang="en-US" dirty="0" err="1" smtClean="0"/>
              <a:t>buiten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1534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Eigenschappen</a:t>
            </a:r>
            <a:r>
              <a:rPr lang="en-US" dirty="0" smtClean="0"/>
              <a:t> </a:t>
            </a:r>
            <a:r>
              <a:rPr lang="en-US" dirty="0" err="1" smtClean="0"/>
              <a:t>Magneetantenne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r>
              <a:rPr lang="en-US" dirty="0" err="1" smtClean="0"/>
              <a:t>Reageert</a:t>
            </a:r>
            <a:r>
              <a:rPr lang="en-US" dirty="0" smtClean="0"/>
              <a:t> op M-component</a:t>
            </a:r>
          </a:p>
          <a:p>
            <a:pPr lvl="1"/>
            <a:r>
              <a:rPr lang="en-US" dirty="0" err="1" smtClean="0"/>
              <a:t>Veel</a:t>
            </a:r>
            <a:r>
              <a:rPr lang="en-US" dirty="0" smtClean="0"/>
              <a:t> storing is E</a:t>
            </a:r>
          </a:p>
          <a:p>
            <a:r>
              <a:rPr lang="en-US" dirty="0"/>
              <a:t>Resonant</a:t>
            </a:r>
          </a:p>
          <a:p>
            <a:pPr lvl="1"/>
            <a:r>
              <a:rPr lang="en-US" dirty="0"/>
              <a:t>Extra </a:t>
            </a:r>
            <a:r>
              <a:rPr lang="en-US" dirty="0" err="1"/>
              <a:t>afstemming</a:t>
            </a:r>
            <a:r>
              <a:rPr lang="en-US" dirty="0"/>
              <a:t>, </a:t>
            </a:r>
            <a:r>
              <a:rPr lang="en-US" dirty="0" err="1"/>
              <a:t>tweeknops</a:t>
            </a:r>
            <a:endParaRPr lang="en-US" dirty="0"/>
          </a:p>
          <a:p>
            <a:pPr lvl="1"/>
            <a:r>
              <a:rPr lang="en-US" dirty="0" err="1"/>
              <a:t>Digitale</a:t>
            </a:r>
            <a:r>
              <a:rPr lang="en-US" dirty="0"/>
              <a:t> </a:t>
            </a:r>
            <a:r>
              <a:rPr lang="en-US" dirty="0" err="1"/>
              <a:t>ontvanger</a:t>
            </a:r>
            <a:r>
              <a:rPr lang="en-US" dirty="0"/>
              <a:t> </a:t>
            </a:r>
            <a:r>
              <a:rPr lang="en-US" dirty="0" err="1"/>
              <a:t>gebruiken</a:t>
            </a:r>
            <a:endParaRPr lang="nl-NL" dirty="0"/>
          </a:p>
          <a:p>
            <a:r>
              <a:rPr lang="en-US" dirty="0" err="1" smtClean="0"/>
              <a:t>Sterk</a:t>
            </a:r>
            <a:r>
              <a:rPr lang="en-US" dirty="0" smtClean="0"/>
              <a:t> </a:t>
            </a:r>
            <a:r>
              <a:rPr lang="en-US" dirty="0" err="1" smtClean="0"/>
              <a:t>richtingsgevoelig</a:t>
            </a:r>
            <a:endParaRPr lang="en-US" dirty="0" smtClean="0"/>
          </a:p>
          <a:p>
            <a:pPr lvl="1"/>
            <a:r>
              <a:rPr lang="en-US" dirty="0" err="1" smtClean="0"/>
              <a:t>Richten</a:t>
            </a:r>
            <a:r>
              <a:rPr lang="en-US" dirty="0" smtClean="0"/>
              <a:t>, </a:t>
            </a:r>
            <a:r>
              <a:rPr lang="en-US" dirty="0" err="1" smtClean="0"/>
              <a:t>drieknops</a:t>
            </a:r>
            <a:endParaRPr lang="en-US" dirty="0" smtClean="0"/>
          </a:p>
          <a:p>
            <a:pPr lvl="1"/>
            <a:r>
              <a:rPr lang="en-US" dirty="0" smtClean="0"/>
              <a:t>Direction </a:t>
            </a:r>
            <a:r>
              <a:rPr lang="en-US" dirty="0" smtClean="0"/>
              <a:t>Finding</a:t>
            </a:r>
          </a:p>
          <a:p>
            <a:pPr lvl="1"/>
            <a:r>
              <a:rPr lang="en-US" dirty="0" smtClean="0"/>
              <a:t>Storing </a:t>
            </a:r>
            <a:r>
              <a:rPr lang="en-US" dirty="0" err="1" smtClean="0"/>
              <a:t>onderdrukken</a:t>
            </a:r>
            <a:endParaRPr lang="en-US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772816"/>
            <a:ext cx="3183818" cy="424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41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al 3"/>
          <p:cNvSpPr/>
          <p:nvPr/>
        </p:nvSpPr>
        <p:spPr>
          <a:xfrm>
            <a:off x="3779912" y="1497028"/>
            <a:ext cx="5040560" cy="4896544"/>
          </a:xfrm>
          <a:prstGeom prst="ellipse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556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Stralingskarakteristiek</a:t>
            </a:r>
            <a:r>
              <a:rPr lang="en-US" dirty="0" smtClean="0"/>
              <a:t> </a:t>
            </a:r>
            <a:r>
              <a:rPr lang="en-US" dirty="0" err="1" smtClean="0"/>
              <a:t>Spriet</a:t>
            </a:r>
            <a:endParaRPr lang="nl-NL" dirty="0"/>
          </a:p>
        </p:txBody>
      </p:sp>
      <p:sp>
        <p:nvSpPr>
          <p:cNvPr id="4" name="Ovaal 3"/>
          <p:cNvSpPr/>
          <p:nvPr/>
        </p:nvSpPr>
        <p:spPr>
          <a:xfrm>
            <a:off x="3779912" y="1497028"/>
            <a:ext cx="5040560" cy="4896544"/>
          </a:xfrm>
          <a:prstGeom prst="ellipse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8" name="Groep 7"/>
          <p:cNvGrpSpPr/>
          <p:nvPr/>
        </p:nvGrpSpPr>
        <p:grpSpPr>
          <a:xfrm>
            <a:off x="6084168" y="3140968"/>
            <a:ext cx="648072" cy="1296144"/>
            <a:chOff x="4499992" y="2852936"/>
            <a:chExt cx="648072" cy="1296144"/>
          </a:xfrm>
        </p:grpSpPr>
        <p:sp>
          <p:nvSpPr>
            <p:cNvPr id="5" name="Rechthoek 4"/>
            <p:cNvSpPr/>
            <p:nvPr/>
          </p:nvSpPr>
          <p:spPr>
            <a:xfrm>
              <a:off x="4499992" y="3717032"/>
              <a:ext cx="648072" cy="432048"/>
            </a:xfrm>
            <a:prstGeom prst="rect">
              <a:avLst/>
            </a:prstGeom>
            <a:noFill/>
            <a:ln w="1016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7" name="Rechte verbindingslijn met pijl 6"/>
            <p:cNvCxnSpPr/>
            <p:nvPr/>
          </p:nvCxnSpPr>
          <p:spPr>
            <a:xfrm flipV="1">
              <a:off x="4499992" y="2852936"/>
              <a:ext cx="0" cy="864096"/>
            </a:xfrm>
            <a:prstGeom prst="straightConnector1">
              <a:avLst/>
            </a:prstGeom>
            <a:ln w="1016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3034680" cy="4525963"/>
          </a:xfrm>
        </p:spPr>
        <p:txBody>
          <a:bodyPr/>
          <a:lstStyle/>
          <a:p>
            <a:r>
              <a:rPr lang="en-US" dirty="0" err="1" smtClean="0"/>
              <a:t>Rondlopen</a:t>
            </a:r>
            <a:r>
              <a:rPr lang="en-US" dirty="0" smtClean="0"/>
              <a:t> met </a:t>
            </a:r>
            <a:r>
              <a:rPr lang="en-US" dirty="0" err="1" smtClean="0"/>
              <a:t>zender</a:t>
            </a:r>
            <a:endParaRPr lang="en-US" dirty="0" smtClean="0"/>
          </a:p>
          <a:p>
            <a:r>
              <a:rPr lang="en-US" dirty="0" smtClean="0"/>
              <a:t>Per </a:t>
            </a:r>
            <a:r>
              <a:rPr lang="en-US" dirty="0" err="1" smtClean="0"/>
              <a:t>richting</a:t>
            </a:r>
            <a:r>
              <a:rPr lang="en-US" dirty="0" smtClean="0"/>
              <a:t> effect</a:t>
            </a:r>
          </a:p>
          <a:p>
            <a:r>
              <a:rPr lang="en-US" dirty="0" err="1" smtClean="0"/>
              <a:t>Ronddraaien</a:t>
            </a:r>
            <a:r>
              <a:rPr lang="en-US" dirty="0" smtClean="0"/>
              <a:t> van </a:t>
            </a:r>
            <a:r>
              <a:rPr lang="en-US" dirty="0" err="1" smtClean="0"/>
              <a:t>antenne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23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626</Words>
  <Application>Microsoft Office PowerPoint</Application>
  <PresentationFormat>Diavoorstelling (4:3)</PresentationFormat>
  <Paragraphs>219</Paragraphs>
  <Slides>35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35</vt:i4>
      </vt:variant>
    </vt:vector>
  </HeadingPairs>
  <TitlesOfParts>
    <vt:vector size="36" baseType="lpstr">
      <vt:lpstr>Office-thema</vt:lpstr>
      <vt:lpstr>Raamantennes 1: Ontvangen</vt:lpstr>
      <vt:lpstr>Wat gaan we doen vanavond?</vt:lpstr>
      <vt:lpstr>1. Antennetheorie, constuctie</vt:lpstr>
      <vt:lpstr>Antenne: Energie omzetten</vt:lpstr>
      <vt:lpstr>Electrisch of Magnetisch</vt:lpstr>
      <vt:lpstr>Eigenschappen Magneetantenne</vt:lpstr>
      <vt:lpstr>Eigenschappen Magneetantenne</vt:lpstr>
      <vt:lpstr>PowerPoint-presentatie</vt:lpstr>
      <vt:lpstr>Stralingskarakteristiek Spriet</vt:lpstr>
      <vt:lpstr>Stralingsdiagram: Gain en Null</vt:lpstr>
      <vt:lpstr>Raamantenne, Theoretisch</vt:lpstr>
      <vt:lpstr>Raamantenne, Practisch</vt:lpstr>
      <vt:lpstr>Raamantenne, met AGC</vt:lpstr>
      <vt:lpstr>Basisprincipe: LC-kring</vt:lpstr>
      <vt:lpstr>REX Raam met versterking</vt:lpstr>
      <vt:lpstr>Geen Antenne-aansluiting?</vt:lpstr>
      <vt:lpstr>Energie uit omgeving</vt:lpstr>
      <vt:lpstr>De Passieve Zender</vt:lpstr>
      <vt:lpstr>2. Raamantenne gebruiken</vt:lpstr>
      <vt:lpstr>Voordoen: D2935/TelRaam</vt:lpstr>
      <vt:lpstr>Luisteren naar zender</vt:lpstr>
      <vt:lpstr>Hele toestel draaien</vt:lpstr>
      <vt:lpstr>Peilen</vt:lpstr>
      <vt:lpstr>NovaPal Direction Finder</vt:lpstr>
      <vt:lpstr>Peilpracticum: Waar staat GNR?</vt:lpstr>
      <vt:lpstr>3. Antenne berekenen: LoopAnt</vt:lpstr>
      <vt:lpstr>Meten! Nauwkeurigheid?</vt:lpstr>
      <vt:lpstr>4. Mijn Raamantennes</vt:lpstr>
      <vt:lpstr>TelRaam</vt:lpstr>
      <vt:lpstr>Tecsun AN100</vt:lpstr>
      <vt:lpstr>Gerards 80m-Loop</vt:lpstr>
      <vt:lpstr>Europe Square E2</vt:lpstr>
      <vt:lpstr>Mother of all Raam Antennes</vt:lpstr>
      <vt:lpstr>5. Uitproberen</vt:lpstr>
      <vt:lpstr>Meenemen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Raamantenne’s</dc:title>
  <dc:creator>Gerard</dc:creator>
  <cp:lastModifiedBy>Gerard</cp:lastModifiedBy>
  <cp:revision>34</cp:revision>
  <dcterms:created xsi:type="dcterms:W3CDTF">2017-10-21T08:43:49Z</dcterms:created>
  <dcterms:modified xsi:type="dcterms:W3CDTF">2017-11-23T13:37:59Z</dcterms:modified>
</cp:coreProperties>
</file>