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media/image40.jpg" ContentType="image/png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95" r:id="rId3"/>
    <p:sldId id="257" r:id="rId4"/>
    <p:sldId id="297" r:id="rId5"/>
    <p:sldId id="258" r:id="rId6"/>
    <p:sldId id="261" r:id="rId7"/>
    <p:sldId id="262" r:id="rId8"/>
    <p:sldId id="263" r:id="rId9"/>
    <p:sldId id="299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2" r:id="rId22"/>
    <p:sldId id="276" r:id="rId23"/>
    <p:sldId id="300" r:id="rId24"/>
    <p:sldId id="278" r:id="rId25"/>
    <p:sldId id="298" r:id="rId26"/>
    <p:sldId id="305" r:id="rId27"/>
    <p:sldId id="279" r:id="rId28"/>
    <p:sldId id="280" r:id="rId29"/>
    <p:sldId id="304" r:id="rId30"/>
    <p:sldId id="281" r:id="rId31"/>
    <p:sldId id="282" r:id="rId32"/>
    <p:sldId id="283" r:id="rId33"/>
    <p:sldId id="284" r:id="rId34"/>
    <p:sldId id="296" r:id="rId35"/>
    <p:sldId id="301" r:id="rId36"/>
    <p:sldId id="285" r:id="rId37"/>
    <p:sldId id="303" r:id="rId38"/>
    <p:sldId id="302" r:id="rId39"/>
    <p:sldId id="286" r:id="rId40"/>
    <p:sldId id="288" r:id="rId41"/>
    <p:sldId id="287" r:id="rId42"/>
    <p:sldId id="289" r:id="rId43"/>
    <p:sldId id="290" r:id="rId44"/>
    <p:sldId id="291" r:id="rId45"/>
    <p:sldId id="293" r:id="rId46"/>
    <p:sldId id="294" r:id="rId47"/>
    <p:sldId id="259" r:id="rId48"/>
    <p:sldId id="260" r:id="rId4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296" autoAdjust="0"/>
  </p:normalViewPr>
  <p:slideViewPr>
    <p:cSldViewPr>
      <p:cViewPr varScale="1">
        <p:scale>
          <a:sx n="68" d="100"/>
          <a:sy n="68" d="100"/>
        </p:scale>
        <p:origin x="96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CABD9-C22B-4C6C-AA36-67BD0BC92C39}" type="datetimeFigureOut">
              <a:rPr lang="nl-NL" smtClean="0"/>
              <a:t>10-9-2020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3572A-B848-4808-95B4-691819B96E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8352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Sinds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voorjaar</a:t>
            </a:r>
            <a:r>
              <a:rPr lang="en-US" dirty="0"/>
              <a:t> is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Cz</a:t>
            </a:r>
            <a:r>
              <a:rPr lang="en-US" dirty="0"/>
              <a:t> </a:t>
            </a:r>
            <a:r>
              <a:rPr lang="en-US" dirty="0" err="1"/>
              <a:t>bijgekomen</a:t>
            </a:r>
            <a:r>
              <a:rPr lang="en-US" dirty="0"/>
              <a:t> </a:t>
            </a:r>
            <a:r>
              <a:rPr lang="en-US" dirty="0" err="1"/>
              <a:t>omdat</a:t>
            </a:r>
            <a:r>
              <a:rPr lang="en-US" dirty="0"/>
              <a:t> </a:t>
            </a:r>
            <a:r>
              <a:rPr lang="en-US" dirty="0" err="1"/>
              <a:t>ik</a:t>
            </a:r>
            <a:r>
              <a:rPr lang="en-US" dirty="0"/>
              <a:t> in de </a:t>
            </a:r>
            <a:r>
              <a:rPr lang="en-US" dirty="0" err="1"/>
              <a:t>zomer</a:t>
            </a:r>
            <a:r>
              <a:rPr lang="en-US" dirty="0"/>
              <a:t> van 2015 in </a:t>
            </a:r>
            <a:r>
              <a:rPr lang="en-US" dirty="0" err="1"/>
              <a:t>Tsjechie</a:t>
            </a:r>
            <a:r>
              <a:rPr lang="en-US" dirty="0"/>
              <a:t> op </a:t>
            </a:r>
            <a:r>
              <a:rPr lang="en-US" dirty="0" err="1"/>
              <a:t>vakantie</a:t>
            </a:r>
            <a:r>
              <a:rPr lang="en-US" dirty="0"/>
              <a:t> ben </a:t>
            </a:r>
            <a:r>
              <a:rPr lang="en-US" dirty="0" err="1"/>
              <a:t>geweest</a:t>
            </a:r>
            <a:r>
              <a:rPr lang="en-US" dirty="0"/>
              <a:t>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3572A-B848-4808-95B4-691819B96EA9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8036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 wat </a:t>
            </a:r>
            <a:r>
              <a:rPr lang="en-US" dirty="0" err="1"/>
              <a:t>grauwige</a:t>
            </a:r>
            <a:r>
              <a:rPr lang="en-US" dirty="0"/>
              <a:t>, </a:t>
            </a:r>
            <a:r>
              <a:rPr lang="en-US" dirty="0" err="1"/>
              <a:t>betonblokkerige</a:t>
            </a:r>
            <a:r>
              <a:rPr lang="en-US" dirty="0"/>
              <a:t> flat </a:t>
            </a:r>
            <a:r>
              <a:rPr lang="en-US" dirty="0" err="1"/>
              <a:t>waar</a:t>
            </a:r>
            <a:r>
              <a:rPr lang="en-US" dirty="0"/>
              <a:t> </a:t>
            </a:r>
            <a:r>
              <a:rPr lang="en-US" dirty="0" err="1"/>
              <a:t>ik</a:t>
            </a:r>
            <a:r>
              <a:rPr lang="en-US" dirty="0"/>
              <a:t> </a:t>
            </a:r>
            <a:r>
              <a:rPr lang="en-US" dirty="0" err="1"/>
              <a:t>logeerde</a:t>
            </a:r>
            <a:r>
              <a:rPr lang="en-US" dirty="0"/>
              <a:t>.</a:t>
            </a:r>
          </a:p>
          <a:p>
            <a:r>
              <a:rPr lang="en-US" dirty="0" err="1"/>
              <a:t>Ik</a:t>
            </a:r>
            <a:r>
              <a:rPr lang="en-US" dirty="0"/>
              <a:t> </a:t>
            </a:r>
            <a:r>
              <a:rPr lang="en-US" dirty="0" err="1"/>
              <a:t>bevestig</a:t>
            </a:r>
            <a:r>
              <a:rPr lang="en-US" dirty="0"/>
              <a:t> </a:t>
            </a:r>
            <a:r>
              <a:rPr lang="en-US" dirty="0" err="1"/>
              <a:t>hiermee</a:t>
            </a:r>
            <a:r>
              <a:rPr lang="en-US" dirty="0"/>
              <a:t> </a:t>
            </a:r>
            <a:r>
              <a:rPr lang="en-US" dirty="0" err="1"/>
              <a:t>misschien</a:t>
            </a:r>
            <a:r>
              <a:rPr lang="en-US" dirty="0"/>
              <a:t> het </a:t>
            </a:r>
            <a:r>
              <a:rPr lang="en-US" dirty="0" err="1"/>
              <a:t>beeld</a:t>
            </a:r>
            <a:r>
              <a:rPr lang="en-US" dirty="0"/>
              <a:t> van </a:t>
            </a:r>
            <a:r>
              <a:rPr lang="en-US" dirty="0" err="1"/>
              <a:t>kleurloosheid</a:t>
            </a:r>
            <a:r>
              <a:rPr lang="en-US" dirty="0"/>
              <a:t> van de MOE </a:t>
            </a:r>
            <a:r>
              <a:rPr lang="en-US" dirty="0" err="1"/>
              <a:t>landen</a:t>
            </a:r>
            <a:r>
              <a:rPr lang="en-US" dirty="0"/>
              <a:t>.</a:t>
            </a:r>
          </a:p>
          <a:p>
            <a:r>
              <a:rPr lang="en-US" dirty="0"/>
              <a:t>De </a:t>
            </a:r>
            <a:r>
              <a:rPr lang="en-US" dirty="0" err="1"/>
              <a:t>nieuwere</a:t>
            </a:r>
            <a:r>
              <a:rPr lang="en-US" dirty="0"/>
              <a:t> </a:t>
            </a:r>
            <a:r>
              <a:rPr lang="en-US" dirty="0" err="1"/>
              <a:t>gebouwen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wat </a:t>
            </a:r>
            <a:r>
              <a:rPr lang="en-US" dirty="0" err="1"/>
              <a:t>afwisselender</a:t>
            </a:r>
            <a:r>
              <a:rPr lang="en-US" dirty="0"/>
              <a:t> </a:t>
            </a:r>
            <a:r>
              <a:rPr lang="en-US" dirty="0" err="1"/>
              <a:t>gebouwd</a:t>
            </a:r>
            <a:r>
              <a:rPr lang="en-US" dirty="0"/>
              <a:t> </a:t>
            </a:r>
            <a:r>
              <a:rPr lang="en-US" dirty="0" err="1"/>
              <a:t>hoor</a:t>
            </a:r>
            <a:r>
              <a:rPr lang="en-US" dirty="0"/>
              <a:t>!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3572A-B848-4808-95B4-691819B96EA9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4532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2007 zag je de Trabant nog </a:t>
            </a:r>
            <a:r>
              <a:rPr lang="en-US" dirty="0" err="1"/>
              <a:t>wel</a:t>
            </a:r>
            <a:r>
              <a:rPr lang="en-US" dirty="0"/>
              <a:t> </a:t>
            </a:r>
            <a:r>
              <a:rPr lang="en-US" dirty="0" err="1"/>
              <a:t>regelmatig</a:t>
            </a:r>
            <a:r>
              <a:rPr lang="en-US" dirty="0"/>
              <a:t>, nu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het </a:t>
            </a:r>
            <a:r>
              <a:rPr lang="en-US" dirty="0" err="1"/>
              <a:t>straatbeeld</a:t>
            </a:r>
            <a:r>
              <a:rPr lang="en-US" dirty="0"/>
              <a:t> </a:t>
            </a:r>
            <a:r>
              <a:rPr lang="en-US" dirty="0" err="1"/>
              <a:t>verdwenen</a:t>
            </a:r>
            <a:r>
              <a:rPr lang="en-US" dirty="0"/>
              <a:t>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3572A-B848-4808-95B4-691819B96EA9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0236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Opstelling</a:t>
            </a:r>
            <a:r>
              <a:rPr lang="en-US" dirty="0"/>
              <a:t> van de </a:t>
            </a:r>
            <a:r>
              <a:rPr lang="en-US" dirty="0" err="1"/>
              <a:t>draaicondensator</a:t>
            </a:r>
            <a:r>
              <a:rPr lang="en-US" dirty="0"/>
              <a:t>: met de as </a:t>
            </a:r>
            <a:r>
              <a:rPr lang="en-US" dirty="0" err="1"/>
              <a:t>vertikaal</a:t>
            </a:r>
            <a:r>
              <a:rPr lang="en-US" dirty="0"/>
              <a:t>!!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3572A-B848-4808-95B4-691819B96EA9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8653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 de </a:t>
            </a:r>
            <a:r>
              <a:rPr lang="en-US" dirty="0" err="1"/>
              <a:t>pauze</a:t>
            </a:r>
            <a:r>
              <a:rPr lang="en-US" dirty="0"/>
              <a:t> </a:t>
            </a:r>
            <a:r>
              <a:rPr lang="en-US" dirty="0" err="1"/>
              <a:t>vertel</a:t>
            </a:r>
            <a:r>
              <a:rPr lang="en-US" dirty="0"/>
              <a:t> </a:t>
            </a:r>
            <a:r>
              <a:rPr lang="en-US" dirty="0" err="1"/>
              <a:t>ik</a:t>
            </a:r>
            <a:r>
              <a:rPr lang="en-US" dirty="0"/>
              <a:t> wat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bijzonder</a:t>
            </a:r>
            <a:r>
              <a:rPr lang="en-US" dirty="0"/>
              <a:t> </a:t>
            </a:r>
            <a:r>
              <a:rPr lang="en-US" dirty="0" err="1"/>
              <a:t>dingetje</a:t>
            </a:r>
            <a:r>
              <a:rPr lang="en-US" dirty="0"/>
              <a:t> is.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3572A-B848-4808-95B4-691819B96EA9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4692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 </a:t>
            </a:r>
            <a:r>
              <a:rPr lang="en-US" dirty="0" err="1"/>
              <a:t>kunt</a:t>
            </a:r>
            <a:r>
              <a:rPr lang="en-US" dirty="0"/>
              <a:t> in </a:t>
            </a:r>
            <a:r>
              <a:rPr lang="en-US" dirty="0" err="1"/>
              <a:t>Tsjechie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Oekraine</a:t>
            </a:r>
            <a:r>
              <a:rPr lang="en-US" dirty="0"/>
              <a:t> nog steeds </a:t>
            </a:r>
            <a:r>
              <a:rPr lang="en-US" dirty="0" err="1"/>
              <a:t>radiootjes</a:t>
            </a:r>
            <a:r>
              <a:rPr lang="en-US" dirty="0"/>
              <a:t> </a:t>
            </a:r>
            <a:r>
              <a:rPr lang="en-US" dirty="0" err="1"/>
              <a:t>kopen</a:t>
            </a:r>
            <a:r>
              <a:rPr lang="en-US" dirty="0"/>
              <a:t> met </a:t>
            </a:r>
            <a:r>
              <a:rPr lang="en-US" dirty="0" err="1"/>
              <a:t>deze</a:t>
            </a:r>
            <a:r>
              <a:rPr lang="en-US" dirty="0"/>
              <a:t> band </a:t>
            </a:r>
            <a:r>
              <a:rPr lang="en-US" dirty="0" err="1"/>
              <a:t>erop</a:t>
            </a:r>
            <a:r>
              <a:rPr lang="en-US" dirty="0"/>
              <a:t>,</a:t>
            </a:r>
          </a:p>
          <a:p>
            <a:r>
              <a:rPr lang="en-US" dirty="0"/>
              <a:t>Al </a:t>
            </a:r>
            <a:r>
              <a:rPr lang="en-US" dirty="0" err="1"/>
              <a:t>zal</a:t>
            </a:r>
            <a:r>
              <a:rPr lang="en-US" dirty="0"/>
              <a:t> het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“TV-</a:t>
            </a:r>
            <a:r>
              <a:rPr lang="en-US" dirty="0" err="1"/>
              <a:t>ontvanger</a:t>
            </a:r>
            <a:r>
              <a:rPr lang="en-US" dirty="0"/>
              <a:t>” </a:t>
            </a:r>
            <a:r>
              <a:rPr lang="en-US" dirty="0" err="1"/>
              <a:t>heten</a:t>
            </a:r>
            <a:r>
              <a:rPr lang="en-US" dirty="0"/>
              <a:t>.!</a:t>
            </a:r>
          </a:p>
          <a:p>
            <a:r>
              <a:rPr lang="en-US" dirty="0" err="1"/>
              <a:t>Rusland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Wit-</a:t>
            </a:r>
            <a:r>
              <a:rPr lang="en-US" dirty="0" err="1"/>
              <a:t>Rusland</a:t>
            </a:r>
            <a:r>
              <a:rPr lang="en-US" dirty="0"/>
              <a:t> </a:t>
            </a:r>
            <a:r>
              <a:rPr lang="en-US" dirty="0" err="1"/>
              <a:t>gebruiken</a:t>
            </a:r>
            <a:r>
              <a:rPr lang="en-US" dirty="0"/>
              <a:t> hem nog steeds.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3572A-B848-4808-95B4-691819B96EA9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48033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Het prototype </a:t>
            </a:r>
            <a:r>
              <a:rPr lang="en-US" dirty="0" err="1"/>
              <a:t>uit</a:t>
            </a:r>
            <a:r>
              <a:rPr lang="en-US" dirty="0"/>
              <a:t> 1960, in </a:t>
            </a:r>
            <a:r>
              <a:rPr lang="en-US" dirty="0" err="1"/>
              <a:t>kleine</a:t>
            </a:r>
            <a:r>
              <a:rPr lang="en-US" dirty="0"/>
              <a:t> </a:t>
            </a:r>
            <a:r>
              <a:rPr lang="en-US" dirty="0" err="1"/>
              <a:t>oplage</a:t>
            </a:r>
            <a:r>
              <a:rPr lang="en-US" dirty="0"/>
              <a:t> </a:t>
            </a:r>
            <a:r>
              <a:rPr lang="en-US" dirty="0" err="1"/>
              <a:t>verkocht</a:t>
            </a:r>
            <a:r>
              <a:rPr lang="en-US" dirty="0"/>
              <a:t>, had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schaal</a:t>
            </a:r>
            <a:r>
              <a:rPr lang="en-US" dirty="0"/>
              <a:t>.</a:t>
            </a:r>
          </a:p>
          <a:p>
            <a:r>
              <a:rPr lang="en-US" dirty="0" err="1"/>
              <a:t>Namelijk</a:t>
            </a:r>
            <a:r>
              <a:rPr lang="en-US" dirty="0"/>
              <a:t> </a:t>
            </a:r>
            <a:r>
              <a:rPr lang="en-US" dirty="0" err="1"/>
              <a:t>waarbij</a:t>
            </a:r>
            <a:r>
              <a:rPr lang="en-US" dirty="0"/>
              <a:t> de </a:t>
            </a:r>
            <a:r>
              <a:rPr lang="en-US" dirty="0" err="1"/>
              <a:t>schalen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op de carousel </a:t>
            </a:r>
            <a:r>
              <a:rPr lang="en-US" dirty="0" err="1"/>
              <a:t>zaten</a:t>
            </a:r>
            <a:r>
              <a:rPr lang="en-US" dirty="0"/>
              <a:t>,</a:t>
            </a:r>
            <a:r>
              <a:rPr lang="en-US" baseline="0" dirty="0"/>
              <a:t> </a:t>
            </a:r>
            <a:r>
              <a:rPr lang="en-US" baseline="0" dirty="0" err="1"/>
              <a:t>en</a:t>
            </a:r>
            <a:r>
              <a:rPr lang="en-US" baseline="0" dirty="0"/>
              <a:t> je </a:t>
            </a:r>
            <a:r>
              <a:rPr lang="en-US" baseline="0" dirty="0" err="1"/>
              <a:t>er</a:t>
            </a:r>
            <a:r>
              <a:rPr lang="en-US" baseline="0" dirty="0"/>
              <a:t> steeds maar </a:t>
            </a:r>
            <a:r>
              <a:rPr lang="en-US" baseline="0" dirty="0" err="1"/>
              <a:t>eentje</a:t>
            </a:r>
            <a:r>
              <a:rPr lang="en-US" baseline="0" dirty="0"/>
              <a:t> </a:t>
            </a:r>
            <a:r>
              <a:rPr lang="en-US" baseline="0" dirty="0" err="1"/>
              <a:t>ziet</a:t>
            </a:r>
            <a:r>
              <a:rPr lang="en-US" baseline="0" dirty="0"/>
              <a:t>.</a:t>
            </a:r>
          </a:p>
          <a:p>
            <a:r>
              <a:rPr lang="en-US" baseline="0" dirty="0"/>
              <a:t>Net </a:t>
            </a:r>
            <a:r>
              <a:rPr lang="en-US" baseline="0" dirty="0" err="1"/>
              <a:t>als</a:t>
            </a:r>
            <a:r>
              <a:rPr lang="en-US" baseline="0" dirty="0"/>
              <a:t> </a:t>
            </a:r>
            <a:r>
              <a:rPr lang="en-US" baseline="0" dirty="0" err="1"/>
              <a:t>bij</a:t>
            </a:r>
            <a:r>
              <a:rPr lang="en-US" baseline="0" dirty="0"/>
              <a:t> de KG </a:t>
            </a:r>
            <a:r>
              <a:rPr lang="en-US" baseline="0" dirty="0" err="1"/>
              <a:t>schaal</a:t>
            </a:r>
            <a:r>
              <a:rPr lang="en-US" baseline="0" dirty="0"/>
              <a:t> van </a:t>
            </a:r>
            <a:r>
              <a:rPr lang="en-US" baseline="0" dirty="0" err="1"/>
              <a:t>een</a:t>
            </a:r>
            <a:r>
              <a:rPr lang="en-US" baseline="0" dirty="0"/>
              <a:t> </a:t>
            </a:r>
            <a:r>
              <a:rPr lang="en-US" baseline="0" dirty="0" err="1"/>
              <a:t>Grundig</a:t>
            </a:r>
            <a:r>
              <a:rPr lang="en-US" baseline="0" dirty="0"/>
              <a:t> </a:t>
            </a:r>
            <a:r>
              <a:rPr lang="en-US" baseline="0" dirty="0" err="1"/>
              <a:t>Satelit</a:t>
            </a:r>
            <a:r>
              <a:rPr lang="en-US" baseline="0" dirty="0"/>
              <a:t> 2100.</a:t>
            </a:r>
          </a:p>
          <a:p>
            <a:r>
              <a:rPr lang="en-US" baseline="0" dirty="0" err="1"/>
              <a:t>Zeker</a:t>
            </a:r>
            <a:r>
              <a:rPr lang="en-US" baseline="0" dirty="0"/>
              <a:t> </a:t>
            </a:r>
            <a:r>
              <a:rPr lang="en-US" baseline="0" dirty="0" err="1"/>
              <a:t>bijzonderder</a:t>
            </a:r>
            <a:r>
              <a:rPr lang="en-US" baseline="0" dirty="0"/>
              <a:t>, maar of het </a:t>
            </a:r>
            <a:r>
              <a:rPr lang="en-US" baseline="0" dirty="0" err="1"/>
              <a:t>ook</a:t>
            </a:r>
            <a:r>
              <a:rPr lang="en-US" baseline="0" dirty="0"/>
              <a:t> </a:t>
            </a:r>
            <a:r>
              <a:rPr lang="en-US" baseline="0" dirty="0" err="1"/>
              <a:t>mooier</a:t>
            </a:r>
            <a:r>
              <a:rPr lang="en-US" baseline="0" dirty="0"/>
              <a:t> is, is </a:t>
            </a:r>
            <a:r>
              <a:rPr lang="en-US" baseline="0" dirty="0" err="1"/>
              <a:t>een</a:t>
            </a:r>
            <a:r>
              <a:rPr lang="en-US" baseline="0" dirty="0"/>
              <a:t> </a:t>
            </a:r>
            <a:r>
              <a:rPr lang="en-US" baseline="0" dirty="0" err="1"/>
              <a:t>tweede</a:t>
            </a:r>
            <a:r>
              <a:rPr lang="en-US" baseline="0" dirty="0"/>
              <a:t>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3572A-B848-4808-95B4-691819B96EA9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2496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Daar</a:t>
            </a:r>
            <a:r>
              <a:rPr lang="en-US" dirty="0"/>
              <a:t> de radio’s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rusten</a:t>
            </a:r>
            <a:r>
              <a:rPr lang="en-US" dirty="0"/>
              <a:t> met </a:t>
            </a:r>
            <a:r>
              <a:rPr lang="en-US" dirty="0" err="1"/>
              <a:t>zo’n</a:t>
            </a:r>
            <a:r>
              <a:rPr lang="en-US" dirty="0"/>
              <a:t> </a:t>
            </a:r>
            <a:r>
              <a:rPr lang="en-US" dirty="0" err="1"/>
              <a:t>schakelwals</a:t>
            </a:r>
            <a:r>
              <a:rPr lang="en-US" dirty="0"/>
              <a:t>,</a:t>
            </a:r>
            <a:r>
              <a:rPr lang="en-US" baseline="0" dirty="0"/>
              <a:t> was het </a:t>
            </a:r>
            <a:r>
              <a:rPr lang="en-US" baseline="0" dirty="0" err="1"/>
              <a:t>vrij</a:t>
            </a:r>
            <a:r>
              <a:rPr lang="en-US" baseline="0" dirty="0"/>
              <a:t> </a:t>
            </a:r>
            <a:r>
              <a:rPr lang="en-US" baseline="0" dirty="0" err="1"/>
              <a:t>gemakkelijk</a:t>
            </a:r>
            <a:r>
              <a:rPr lang="en-US" baseline="0" dirty="0"/>
              <a:t> om de </a:t>
            </a:r>
            <a:r>
              <a:rPr lang="en-US" baseline="0" dirty="0" err="1"/>
              <a:t>banddekking</a:t>
            </a:r>
            <a:r>
              <a:rPr lang="en-US" baseline="0" dirty="0"/>
              <a:t> </a:t>
            </a:r>
            <a:r>
              <a:rPr lang="en-US" baseline="0" dirty="0" err="1"/>
              <a:t>aan</a:t>
            </a:r>
            <a:r>
              <a:rPr lang="en-US" baseline="0" dirty="0"/>
              <a:t> </a:t>
            </a:r>
            <a:r>
              <a:rPr lang="en-US" baseline="0" dirty="0" err="1"/>
              <a:t>te</a:t>
            </a:r>
            <a:r>
              <a:rPr lang="en-US" baseline="0" dirty="0"/>
              <a:t> </a:t>
            </a:r>
            <a:r>
              <a:rPr lang="en-US" baseline="0" dirty="0" err="1"/>
              <a:t>passen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Zeker</a:t>
            </a:r>
            <a:r>
              <a:rPr lang="en-US" baseline="0" dirty="0"/>
              <a:t> </a:t>
            </a:r>
            <a:r>
              <a:rPr lang="en-US" baseline="0" dirty="0" err="1"/>
              <a:t>bij</a:t>
            </a:r>
            <a:r>
              <a:rPr lang="en-US" baseline="0" dirty="0"/>
              <a:t> de types met </a:t>
            </a:r>
            <a:r>
              <a:rPr lang="en-US" baseline="0" dirty="0" err="1"/>
              <a:t>roterende</a:t>
            </a:r>
            <a:r>
              <a:rPr lang="en-US" baseline="0" dirty="0"/>
              <a:t> </a:t>
            </a:r>
            <a:r>
              <a:rPr lang="en-US" baseline="0" dirty="0" err="1"/>
              <a:t>schaal</a:t>
            </a:r>
            <a:r>
              <a:rPr lang="en-US" baseline="0" dirty="0"/>
              <a:t>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3572A-B848-4808-95B4-691819B96EA9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71716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 al het </a:t>
            </a:r>
            <a:r>
              <a:rPr lang="en-US" dirty="0" err="1"/>
              <a:t>geklaag</a:t>
            </a:r>
            <a:r>
              <a:rPr lang="en-US" dirty="0"/>
              <a:t> over het </a:t>
            </a:r>
            <a:r>
              <a:rPr lang="en-US" dirty="0" err="1"/>
              <a:t>afdanken</a:t>
            </a:r>
            <a:r>
              <a:rPr lang="en-US" dirty="0"/>
              <a:t> van radio’s door DAB-</a:t>
            </a:r>
            <a:r>
              <a:rPr lang="en-US" dirty="0" err="1"/>
              <a:t>critici</a:t>
            </a:r>
            <a:r>
              <a:rPr lang="en-US" dirty="0"/>
              <a:t> </a:t>
            </a:r>
            <a:r>
              <a:rPr lang="en-US" dirty="0" err="1"/>
              <a:t>ging</a:t>
            </a:r>
            <a:r>
              <a:rPr lang="en-US" dirty="0"/>
              <a:t> </a:t>
            </a:r>
            <a:r>
              <a:rPr lang="en-US" dirty="0" err="1"/>
              <a:t>ik</a:t>
            </a:r>
            <a:r>
              <a:rPr lang="en-US" dirty="0"/>
              <a:t> </a:t>
            </a:r>
            <a:r>
              <a:rPr lang="en-US" dirty="0" err="1"/>
              <a:t>mijn</a:t>
            </a:r>
            <a:r>
              <a:rPr lang="en-US" dirty="0"/>
              <a:t> </a:t>
            </a:r>
            <a:r>
              <a:rPr lang="en-US" dirty="0" err="1"/>
              <a:t>verzameling</a:t>
            </a:r>
            <a:r>
              <a:rPr lang="en-US" dirty="0"/>
              <a:t> </a:t>
            </a:r>
            <a:r>
              <a:rPr lang="en-US" dirty="0" err="1"/>
              <a:t>eens</a:t>
            </a:r>
            <a:r>
              <a:rPr lang="en-US" dirty="0"/>
              <a:t> </a:t>
            </a:r>
            <a:r>
              <a:rPr lang="en-US" dirty="0" err="1"/>
              <a:t>doorspitten</a:t>
            </a:r>
            <a:r>
              <a:rPr lang="en-US" dirty="0"/>
              <a:t> op FM-</a:t>
            </a:r>
            <a:r>
              <a:rPr lang="en-US" dirty="0" err="1"/>
              <a:t>loze</a:t>
            </a:r>
            <a:r>
              <a:rPr lang="en-US" dirty="0"/>
              <a:t> radios.  </a:t>
            </a:r>
            <a:r>
              <a:rPr lang="en-US" dirty="0" err="1"/>
              <a:t>Afgezien</a:t>
            </a:r>
            <a:r>
              <a:rPr lang="en-US" dirty="0"/>
              <a:t> van </a:t>
            </a:r>
            <a:r>
              <a:rPr lang="en-US" dirty="0" err="1"/>
              <a:t>zelfbouw</a:t>
            </a:r>
            <a:r>
              <a:rPr lang="en-US" baseline="0" dirty="0"/>
              <a:t> </a:t>
            </a:r>
            <a:r>
              <a:rPr lang="en-US" baseline="0" dirty="0" err="1"/>
              <a:t>en</a:t>
            </a:r>
            <a:r>
              <a:rPr lang="en-US" baseline="0" dirty="0"/>
              <a:t> 1 </a:t>
            </a:r>
            <a:r>
              <a:rPr lang="en-US" baseline="0" dirty="0" err="1"/>
              <a:t>Chinees</a:t>
            </a:r>
            <a:r>
              <a:rPr lang="en-US" baseline="0" dirty="0"/>
              <a:t> </a:t>
            </a:r>
            <a:r>
              <a:rPr lang="en-US" baseline="0" dirty="0" err="1"/>
              <a:t>kwartjesgeval</a:t>
            </a:r>
            <a:r>
              <a:rPr lang="en-US" baseline="0" dirty="0"/>
              <a:t> was de </a:t>
            </a:r>
            <a:r>
              <a:rPr lang="en-US" baseline="0" dirty="0" err="1"/>
              <a:t>Spidola</a:t>
            </a:r>
            <a:r>
              <a:rPr lang="en-US" baseline="0" dirty="0"/>
              <a:t> 232 </a:t>
            </a:r>
            <a:r>
              <a:rPr lang="en-US" baseline="0" dirty="0" err="1"/>
              <a:t>uit</a:t>
            </a:r>
            <a:r>
              <a:rPr lang="en-US" baseline="0" dirty="0"/>
              <a:t> 1983 de </a:t>
            </a:r>
            <a:r>
              <a:rPr lang="en-US" baseline="0" dirty="0" err="1"/>
              <a:t>recentste</a:t>
            </a:r>
            <a:r>
              <a:rPr lang="en-US" baseline="0" dirty="0"/>
              <a:t> FM-</a:t>
            </a:r>
            <a:r>
              <a:rPr lang="en-US" baseline="0" dirty="0" err="1"/>
              <a:t>loze</a:t>
            </a:r>
            <a:r>
              <a:rPr lang="en-US" baseline="0" dirty="0"/>
              <a:t> radio! 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3572A-B848-4808-95B4-691819B96EA9}" type="slidenum">
              <a:rPr lang="nl-NL" smtClean="0"/>
              <a:t>40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88123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 meters </a:t>
            </a:r>
            <a:r>
              <a:rPr lang="en-US" dirty="0" err="1"/>
              <a:t>meten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slecht</a:t>
            </a:r>
            <a:r>
              <a:rPr lang="en-US" dirty="0"/>
              <a:t>!  </a:t>
            </a:r>
            <a:r>
              <a:rPr lang="en-US" dirty="0" err="1"/>
              <a:t>Gevoeligheden</a:t>
            </a:r>
            <a:r>
              <a:rPr lang="en-US" dirty="0"/>
              <a:t> </a:t>
            </a:r>
            <a:r>
              <a:rPr lang="en-US" dirty="0" err="1"/>
              <a:t>liggen</a:t>
            </a:r>
            <a:r>
              <a:rPr lang="en-US" dirty="0"/>
              <a:t> </a:t>
            </a:r>
            <a:r>
              <a:rPr lang="en-US" dirty="0" err="1"/>
              <a:t>rond</a:t>
            </a:r>
            <a:r>
              <a:rPr lang="en-US" dirty="0"/>
              <a:t> de 20kOhm</a:t>
            </a:r>
            <a:r>
              <a:rPr lang="en-US" baseline="0" dirty="0"/>
              <a:t> </a:t>
            </a:r>
            <a:r>
              <a:rPr lang="en-US" baseline="0" dirty="0" err="1"/>
              <a:t>dus</a:t>
            </a:r>
            <a:r>
              <a:rPr lang="en-US" baseline="0" dirty="0"/>
              <a:t> 50uA/V.</a:t>
            </a:r>
          </a:p>
          <a:p>
            <a:r>
              <a:rPr lang="en-US" baseline="0" dirty="0" err="1"/>
              <a:t>Condensators</a:t>
            </a:r>
            <a:r>
              <a:rPr lang="en-US" baseline="0" dirty="0"/>
              <a:t> meet je </a:t>
            </a:r>
            <a:r>
              <a:rPr lang="en-US" baseline="0" dirty="0" err="1"/>
              <a:t>gewoon</a:t>
            </a:r>
            <a:r>
              <a:rPr lang="en-US" baseline="0" dirty="0"/>
              <a:t> door </a:t>
            </a:r>
            <a:r>
              <a:rPr lang="en-US" baseline="0" dirty="0" err="1"/>
              <a:t>ze</a:t>
            </a:r>
            <a:r>
              <a:rPr lang="en-US" baseline="0" dirty="0"/>
              <a:t> in </a:t>
            </a:r>
            <a:r>
              <a:rPr lang="en-US" baseline="0" dirty="0" err="1"/>
              <a:t>serie</a:t>
            </a:r>
            <a:r>
              <a:rPr lang="en-US" baseline="0" dirty="0"/>
              <a:t> met het </a:t>
            </a:r>
            <a:r>
              <a:rPr lang="en-US" baseline="0" dirty="0" err="1"/>
              <a:t>lichtnet</a:t>
            </a:r>
            <a:r>
              <a:rPr lang="en-US" baseline="0" dirty="0"/>
              <a:t> </a:t>
            </a:r>
            <a:r>
              <a:rPr lang="en-US" baseline="0" dirty="0" err="1"/>
              <a:t>aan</a:t>
            </a:r>
            <a:r>
              <a:rPr lang="en-US" baseline="0" dirty="0"/>
              <a:t> </a:t>
            </a:r>
            <a:r>
              <a:rPr lang="en-US" baseline="0" dirty="0" err="1"/>
              <a:t>te</a:t>
            </a:r>
            <a:r>
              <a:rPr lang="en-US" baseline="0" dirty="0"/>
              <a:t> </a:t>
            </a:r>
            <a:r>
              <a:rPr lang="en-US" baseline="0" dirty="0" err="1"/>
              <a:t>sluiten</a:t>
            </a:r>
            <a:r>
              <a:rPr lang="en-US" baseline="0" dirty="0"/>
              <a:t> in de </a:t>
            </a:r>
            <a:r>
              <a:rPr lang="en-US" baseline="0" dirty="0" err="1"/>
              <a:t>wisselstroomstand</a:t>
            </a:r>
            <a:r>
              <a:rPr lang="en-US" baseline="0" dirty="0"/>
              <a:t>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3572A-B848-4808-95B4-691819B96EA9}" type="slidenum">
              <a:rPr lang="nl-NL" smtClean="0"/>
              <a:t>45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240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toestel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1938 </a:t>
            </a:r>
            <a:r>
              <a:rPr lang="en-US" dirty="0" err="1"/>
              <a:t>lijkt</a:t>
            </a:r>
            <a:r>
              <a:rPr lang="en-US" dirty="0"/>
              <a:t> </a:t>
            </a:r>
            <a:r>
              <a:rPr lang="en-US" dirty="0" err="1"/>
              <a:t>toch</a:t>
            </a:r>
            <a:r>
              <a:rPr lang="en-US" dirty="0"/>
              <a:t> </a:t>
            </a:r>
            <a:r>
              <a:rPr lang="en-US" dirty="0" err="1"/>
              <a:t>wel</a:t>
            </a:r>
            <a:r>
              <a:rPr lang="en-US" dirty="0"/>
              <a:t> wat </a:t>
            </a:r>
            <a:r>
              <a:rPr lang="en-US" dirty="0" err="1"/>
              <a:t>achter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lopen</a:t>
            </a:r>
            <a:endParaRPr lang="en-US" dirty="0"/>
          </a:p>
          <a:p>
            <a:r>
              <a:rPr lang="en-US" dirty="0"/>
              <a:t>Het </a:t>
            </a:r>
            <a:r>
              <a:rPr lang="en-US" dirty="0" err="1"/>
              <a:t>idee</a:t>
            </a:r>
            <a:r>
              <a:rPr lang="en-US" dirty="0"/>
              <a:t> van </a:t>
            </a:r>
            <a:r>
              <a:rPr lang="en-US" dirty="0" err="1"/>
              <a:t>teruggekoppelde</a:t>
            </a:r>
            <a:r>
              <a:rPr lang="en-US" dirty="0"/>
              <a:t> </a:t>
            </a:r>
            <a:r>
              <a:rPr lang="en-US" dirty="0" err="1"/>
              <a:t>eenkringer</a:t>
            </a:r>
            <a:r>
              <a:rPr lang="en-US" dirty="0"/>
              <a:t> </a:t>
            </a:r>
            <a:r>
              <a:rPr lang="en-US" dirty="0" err="1"/>
              <a:t>werd</a:t>
            </a:r>
            <a:r>
              <a:rPr lang="en-US" dirty="0"/>
              <a:t> </a:t>
            </a:r>
            <a:r>
              <a:rPr lang="en-US" dirty="0" err="1"/>
              <a:t>dacht</a:t>
            </a:r>
            <a:r>
              <a:rPr lang="en-US" dirty="0"/>
              <a:t> </a:t>
            </a:r>
            <a:r>
              <a:rPr lang="en-US" dirty="0" err="1"/>
              <a:t>ik</a:t>
            </a:r>
            <a:r>
              <a:rPr lang="en-US" dirty="0"/>
              <a:t> in het </a:t>
            </a:r>
            <a:r>
              <a:rPr lang="en-US" dirty="0" err="1"/>
              <a:t>westen</a:t>
            </a:r>
            <a:r>
              <a:rPr lang="en-US" dirty="0"/>
              <a:t> in 1939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commercieel</a:t>
            </a:r>
            <a:r>
              <a:rPr lang="en-US" dirty="0"/>
              <a:t> </a:t>
            </a:r>
            <a:r>
              <a:rPr lang="en-US" dirty="0" err="1"/>
              <a:t>toegepast</a:t>
            </a:r>
            <a:r>
              <a:rPr lang="en-US" dirty="0"/>
              <a:t>.</a:t>
            </a:r>
          </a:p>
          <a:p>
            <a:r>
              <a:rPr lang="en-US" dirty="0"/>
              <a:t>Maar </a:t>
            </a:r>
            <a:r>
              <a:rPr lang="en-US" dirty="0" err="1"/>
              <a:t>dit</a:t>
            </a:r>
            <a:r>
              <a:rPr lang="en-US" dirty="0"/>
              <a:t> was </a:t>
            </a:r>
            <a:r>
              <a:rPr lang="en-US" dirty="0" err="1"/>
              <a:t>voor</a:t>
            </a:r>
            <a:r>
              <a:rPr lang="en-US" dirty="0"/>
              <a:t> de </a:t>
            </a:r>
            <a:r>
              <a:rPr lang="en-US" dirty="0" err="1"/>
              <a:t>oorlog</a:t>
            </a:r>
            <a:r>
              <a:rPr lang="en-US" dirty="0"/>
              <a:t>, </a:t>
            </a:r>
            <a:r>
              <a:rPr lang="en-US" dirty="0" err="1"/>
              <a:t>toen</a:t>
            </a:r>
            <a:r>
              <a:rPr lang="en-US" dirty="0"/>
              <a:t> </a:t>
            </a:r>
            <a:r>
              <a:rPr lang="en-US" dirty="0" err="1"/>
              <a:t>Tsjechoslowakije</a:t>
            </a:r>
            <a:r>
              <a:rPr lang="en-US" dirty="0"/>
              <a:t> </a:t>
            </a:r>
            <a:r>
              <a:rPr lang="en-US" dirty="0" err="1"/>
              <a:t>sowieso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achterliep</a:t>
            </a:r>
            <a:r>
              <a:rPr lang="en-US" dirty="0"/>
              <a:t> op “het </a:t>
            </a:r>
            <a:r>
              <a:rPr lang="en-US" dirty="0" err="1"/>
              <a:t>westen</a:t>
            </a:r>
            <a:r>
              <a:rPr lang="en-US" dirty="0"/>
              <a:t>”!</a:t>
            </a:r>
          </a:p>
          <a:p>
            <a:r>
              <a:rPr lang="en-US" dirty="0"/>
              <a:t>Het is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driebander</a:t>
            </a:r>
            <a:r>
              <a:rPr lang="en-US" dirty="0"/>
              <a:t>, maar op </a:t>
            </a:r>
            <a:r>
              <a:rPr lang="en-US" dirty="0" err="1"/>
              <a:t>kortegolf</a:t>
            </a:r>
            <a:r>
              <a:rPr lang="en-US" dirty="0"/>
              <a:t> </a:t>
            </a:r>
            <a:r>
              <a:rPr lang="en-US" dirty="0" err="1"/>
              <a:t>werkt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ontvangprincipe</a:t>
            </a:r>
            <a:r>
              <a:rPr lang="en-US" dirty="0"/>
              <a:t> </a:t>
            </a:r>
            <a:r>
              <a:rPr lang="en-US" dirty="0" err="1"/>
              <a:t>natuurlijk</a:t>
            </a:r>
            <a:r>
              <a:rPr lang="en-US" dirty="0"/>
              <a:t> al heel </a:t>
            </a:r>
            <a:r>
              <a:rPr lang="en-US" dirty="0" err="1"/>
              <a:t>slecht</a:t>
            </a:r>
            <a:r>
              <a:rPr lang="en-US" dirty="0"/>
              <a:t>.</a:t>
            </a:r>
          </a:p>
          <a:p>
            <a:r>
              <a:rPr lang="en-US" dirty="0" err="1"/>
              <a:t>Volumeregelaar</a:t>
            </a:r>
            <a:r>
              <a:rPr lang="en-US" dirty="0"/>
              <a:t> is </a:t>
            </a:r>
            <a:r>
              <a:rPr lang="en-US" dirty="0" err="1"/>
              <a:t>terugkoppeling</a:t>
            </a:r>
            <a:r>
              <a:rPr lang="en-US" dirty="0"/>
              <a:t>, </a:t>
            </a:r>
            <a:r>
              <a:rPr lang="en-US" dirty="0" err="1"/>
              <a:t>dus</a:t>
            </a:r>
            <a:r>
              <a:rPr lang="en-US" dirty="0"/>
              <a:t> </a:t>
            </a:r>
            <a:r>
              <a:rPr lang="en-US" dirty="0" err="1"/>
              <a:t>condensator</a:t>
            </a:r>
            <a:r>
              <a:rPr lang="en-US" dirty="0"/>
              <a:t> met </a:t>
            </a:r>
            <a:r>
              <a:rPr lang="en-US" dirty="0" err="1"/>
              <a:t>netschakelaar</a:t>
            </a:r>
            <a:r>
              <a:rPr lang="en-US" dirty="0"/>
              <a:t>!!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3572A-B848-4808-95B4-691819B96EA9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6325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modelletje</a:t>
            </a:r>
            <a:r>
              <a:rPr lang="en-US" dirty="0"/>
              <a:t> is heel </a:t>
            </a:r>
            <a:r>
              <a:rPr lang="en-US" dirty="0" err="1"/>
              <a:t>bekend</a:t>
            </a:r>
            <a:r>
              <a:rPr lang="en-US" dirty="0"/>
              <a:t>.</a:t>
            </a:r>
          </a:p>
          <a:p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na-oorlogse</a:t>
            </a:r>
            <a:r>
              <a:rPr lang="en-US" dirty="0"/>
              <a:t> </a:t>
            </a:r>
            <a:r>
              <a:rPr lang="en-US" dirty="0" err="1"/>
              <a:t>driebander</a:t>
            </a:r>
            <a:r>
              <a:rPr lang="en-US" dirty="0"/>
              <a:t>,</a:t>
            </a:r>
            <a:r>
              <a:rPr lang="en-US" baseline="0" dirty="0"/>
              <a:t> </a:t>
            </a:r>
            <a:r>
              <a:rPr lang="en-US" baseline="0" dirty="0" err="1"/>
              <a:t>gebaseerd</a:t>
            </a:r>
            <a:r>
              <a:rPr lang="en-US" baseline="0" dirty="0"/>
              <a:t> op het </a:t>
            </a:r>
            <a:r>
              <a:rPr lang="en-US" baseline="0" dirty="0" err="1"/>
              <a:t>ontwerp</a:t>
            </a:r>
            <a:r>
              <a:rPr lang="en-US" baseline="0" dirty="0"/>
              <a:t> van de </a:t>
            </a:r>
            <a:r>
              <a:rPr lang="en-US" baseline="0" dirty="0" err="1"/>
              <a:t>Philipsjes</a:t>
            </a:r>
            <a:r>
              <a:rPr lang="en-US" baseline="0" dirty="0"/>
              <a:t>.</a:t>
            </a:r>
          </a:p>
          <a:p>
            <a:r>
              <a:rPr lang="en-US" baseline="0" dirty="0"/>
              <a:t>Het is </a:t>
            </a:r>
            <a:r>
              <a:rPr lang="en-US" baseline="0" dirty="0" err="1"/>
              <a:t>ongeveer</a:t>
            </a:r>
            <a:r>
              <a:rPr lang="en-US" baseline="0" dirty="0"/>
              <a:t> </a:t>
            </a:r>
            <a:r>
              <a:rPr lang="en-US" baseline="0" dirty="0" err="1"/>
              <a:t>tien</a:t>
            </a:r>
            <a:r>
              <a:rPr lang="en-US" baseline="0" dirty="0"/>
              <a:t> </a:t>
            </a:r>
            <a:r>
              <a:rPr lang="en-US" baseline="0" dirty="0" err="1"/>
              <a:t>jaar</a:t>
            </a:r>
            <a:r>
              <a:rPr lang="en-US" baseline="0" dirty="0"/>
              <a:t> in </a:t>
            </a:r>
            <a:r>
              <a:rPr lang="en-US" baseline="0" dirty="0" err="1"/>
              <a:t>productie</a:t>
            </a:r>
            <a:r>
              <a:rPr lang="en-US" baseline="0" dirty="0"/>
              <a:t> </a:t>
            </a:r>
            <a:r>
              <a:rPr lang="en-US" baseline="0" dirty="0" err="1"/>
              <a:t>geweest</a:t>
            </a:r>
            <a:r>
              <a:rPr lang="en-US" baseline="0" dirty="0"/>
              <a:t>, </a:t>
            </a:r>
            <a:r>
              <a:rPr lang="en-US" baseline="0" dirty="0" err="1"/>
              <a:t>een</a:t>
            </a:r>
            <a:r>
              <a:rPr lang="en-US" baseline="0" dirty="0"/>
              <a:t> </a:t>
            </a:r>
            <a:r>
              <a:rPr lang="en-US" baseline="0" dirty="0" err="1"/>
              <a:t>miljoen</a:t>
            </a:r>
            <a:r>
              <a:rPr lang="en-US" baseline="0" dirty="0"/>
              <a:t> </a:t>
            </a:r>
            <a:r>
              <a:rPr lang="en-US" baseline="0" dirty="0" err="1"/>
              <a:t>exemplaren</a:t>
            </a:r>
            <a:r>
              <a:rPr lang="en-US" baseline="0" dirty="0"/>
              <a:t>.</a:t>
            </a:r>
          </a:p>
          <a:p>
            <a:r>
              <a:rPr lang="en-US" baseline="0" dirty="0"/>
              <a:t>Het </a:t>
            </a:r>
            <a:r>
              <a:rPr lang="en-US" baseline="0" dirty="0" err="1"/>
              <a:t>gebruikt</a:t>
            </a:r>
            <a:r>
              <a:rPr lang="en-US" baseline="0" dirty="0"/>
              <a:t> twee </a:t>
            </a:r>
            <a:r>
              <a:rPr lang="en-US" baseline="0" dirty="0" err="1"/>
              <a:t>mengbuizen</a:t>
            </a:r>
            <a:r>
              <a:rPr lang="en-US" baseline="0" dirty="0"/>
              <a:t>, </a:t>
            </a:r>
            <a:r>
              <a:rPr lang="en-US" baseline="0" dirty="0" err="1"/>
              <a:t>een</a:t>
            </a:r>
            <a:r>
              <a:rPr lang="en-US" baseline="0" dirty="0"/>
              <a:t> </a:t>
            </a:r>
            <a:r>
              <a:rPr lang="en-US" baseline="0" dirty="0" err="1"/>
              <a:t>tweede</a:t>
            </a:r>
            <a:r>
              <a:rPr lang="en-US" baseline="0" dirty="0"/>
              <a:t> UCH21 </a:t>
            </a:r>
            <a:r>
              <a:rPr lang="en-US" baseline="0" dirty="0" err="1"/>
              <a:t>voor</a:t>
            </a:r>
            <a:r>
              <a:rPr lang="en-US" baseline="0" dirty="0"/>
              <a:t> MF </a:t>
            </a:r>
            <a:r>
              <a:rPr lang="en-US" baseline="0" dirty="0" err="1"/>
              <a:t>en</a:t>
            </a:r>
            <a:r>
              <a:rPr lang="en-US" baseline="0" dirty="0"/>
              <a:t> AF </a:t>
            </a:r>
            <a:r>
              <a:rPr lang="en-US" baseline="0" dirty="0" err="1"/>
              <a:t>versterking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Dit</a:t>
            </a:r>
            <a:r>
              <a:rPr lang="en-US" baseline="0" dirty="0"/>
              <a:t> </a:t>
            </a:r>
            <a:r>
              <a:rPr lang="en-US" baseline="0" dirty="0" err="1"/>
              <a:t>idee</a:t>
            </a:r>
            <a:r>
              <a:rPr lang="en-US" baseline="0" dirty="0"/>
              <a:t> is door Philips </a:t>
            </a:r>
            <a:r>
              <a:rPr lang="en-US" baseline="0" dirty="0" err="1"/>
              <a:t>ontwikkeld</a:t>
            </a:r>
            <a:r>
              <a:rPr lang="en-US" baseline="0" dirty="0"/>
              <a:t> om het </a:t>
            </a:r>
            <a:r>
              <a:rPr lang="en-US" baseline="0" dirty="0" err="1"/>
              <a:t>aantal</a:t>
            </a:r>
            <a:r>
              <a:rPr lang="en-US" baseline="0" dirty="0"/>
              <a:t> </a:t>
            </a:r>
            <a:r>
              <a:rPr lang="en-US" baseline="0" dirty="0" err="1"/>
              <a:t>verschillende</a:t>
            </a:r>
            <a:r>
              <a:rPr lang="en-US" baseline="0" dirty="0"/>
              <a:t> </a:t>
            </a:r>
            <a:r>
              <a:rPr lang="en-US" baseline="0" dirty="0" err="1"/>
              <a:t>buizen</a:t>
            </a:r>
            <a:r>
              <a:rPr lang="en-US" baseline="0" dirty="0"/>
              <a:t> </a:t>
            </a:r>
            <a:r>
              <a:rPr lang="en-US" baseline="0" dirty="0" err="1"/>
              <a:t>terug</a:t>
            </a:r>
            <a:r>
              <a:rPr lang="en-US" baseline="0" dirty="0"/>
              <a:t> </a:t>
            </a:r>
            <a:r>
              <a:rPr lang="en-US" baseline="0" dirty="0" err="1"/>
              <a:t>te</a:t>
            </a:r>
            <a:r>
              <a:rPr lang="en-US" baseline="0" dirty="0"/>
              <a:t> </a:t>
            </a:r>
            <a:r>
              <a:rPr lang="en-US" baseline="0" dirty="0" err="1"/>
              <a:t>dringen</a:t>
            </a:r>
            <a:r>
              <a:rPr lang="en-US" baseline="0" dirty="0"/>
              <a:t>, maar </a:t>
            </a:r>
            <a:r>
              <a:rPr lang="en-US" baseline="0" dirty="0" err="1"/>
              <a:t>vanaf</a:t>
            </a:r>
            <a:r>
              <a:rPr lang="en-US" baseline="0" dirty="0"/>
              <a:t> </a:t>
            </a:r>
            <a:r>
              <a:rPr lang="en-US" baseline="0" dirty="0" err="1"/>
              <a:t>ongeveer</a:t>
            </a:r>
            <a:r>
              <a:rPr lang="en-US" baseline="0" dirty="0"/>
              <a:t> 1950 </a:t>
            </a:r>
            <a:r>
              <a:rPr lang="en-US" baseline="0" dirty="0" err="1"/>
              <a:t>werd</a:t>
            </a:r>
            <a:r>
              <a:rPr lang="en-US" baseline="0" dirty="0"/>
              <a:t> het in west </a:t>
            </a:r>
            <a:r>
              <a:rPr lang="en-US" baseline="0" dirty="0" err="1"/>
              <a:t>europa</a:t>
            </a:r>
            <a:r>
              <a:rPr lang="en-US" baseline="0" dirty="0"/>
              <a:t> </a:t>
            </a:r>
            <a:r>
              <a:rPr lang="en-US" baseline="0" dirty="0" err="1"/>
              <a:t>nauwelijks</a:t>
            </a:r>
            <a:r>
              <a:rPr lang="en-US" baseline="0" dirty="0"/>
              <a:t> </a:t>
            </a:r>
            <a:r>
              <a:rPr lang="en-US" baseline="0" dirty="0" err="1"/>
              <a:t>meer</a:t>
            </a:r>
            <a:r>
              <a:rPr lang="en-US" baseline="0" dirty="0"/>
              <a:t> </a:t>
            </a:r>
            <a:r>
              <a:rPr lang="en-US" baseline="0" dirty="0" err="1"/>
              <a:t>toegepast</a:t>
            </a:r>
            <a:r>
              <a:rPr lang="en-US" baseline="0" dirty="0"/>
              <a:t>.</a:t>
            </a:r>
          </a:p>
          <a:p>
            <a:r>
              <a:rPr lang="en-US" baseline="0" dirty="0"/>
              <a:t>De 305 had </a:t>
            </a:r>
            <a:r>
              <a:rPr lang="en-US" baseline="0" dirty="0" err="1"/>
              <a:t>een</a:t>
            </a:r>
            <a:r>
              <a:rPr lang="en-US" baseline="0" dirty="0"/>
              <a:t> </a:t>
            </a:r>
            <a:r>
              <a:rPr lang="en-US" baseline="0" dirty="0" err="1"/>
              <a:t>rechte</a:t>
            </a:r>
            <a:r>
              <a:rPr lang="en-US" baseline="0" dirty="0"/>
              <a:t> </a:t>
            </a:r>
            <a:r>
              <a:rPr lang="en-US" baseline="0" dirty="0" err="1"/>
              <a:t>schaal</a:t>
            </a:r>
            <a:r>
              <a:rPr lang="en-US" baseline="0" dirty="0"/>
              <a:t>, </a:t>
            </a:r>
          </a:p>
          <a:p>
            <a:r>
              <a:rPr lang="en-US" baseline="0" dirty="0"/>
              <a:t>de 307 had </a:t>
            </a:r>
            <a:r>
              <a:rPr lang="en-US" baseline="0" dirty="0" err="1"/>
              <a:t>een</a:t>
            </a:r>
            <a:r>
              <a:rPr lang="en-US" baseline="0" dirty="0"/>
              <a:t> </a:t>
            </a:r>
            <a:r>
              <a:rPr lang="en-US" baseline="0" dirty="0" err="1"/>
              <a:t>symmetrische</a:t>
            </a:r>
            <a:r>
              <a:rPr lang="en-US" baseline="0" dirty="0"/>
              <a:t> </a:t>
            </a:r>
            <a:r>
              <a:rPr lang="en-US" baseline="0" dirty="0" err="1"/>
              <a:t>vorm</a:t>
            </a:r>
            <a:r>
              <a:rPr lang="en-US" baseline="0" dirty="0"/>
              <a:t> </a:t>
            </a:r>
            <a:r>
              <a:rPr lang="en-US" baseline="0" dirty="0" err="1"/>
              <a:t>als</a:t>
            </a:r>
            <a:r>
              <a:rPr lang="en-US" baseline="0" dirty="0"/>
              <a:t> </a:t>
            </a:r>
            <a:r>
              <a:rPr lang="en-US" baseline="0" dirty="0" err="1"/>
              <a:t>deze</a:t>
            </a:r>
            <a:r>
              <a:rPr lang="en-US" baseline="0" dirty="0"/>
              <a:t> maar </a:t>
            </a:r>
            <a:r>
              <a:rPr lang="en-US" baseline="0" dirty="0" err="1"/>
              <a:t>rondere</a:t>
            </a:r>
            <a:r>
              <a:rPr lang="en-US" baseline="0" dirty="0"/>
              <a:t> </a:t>
            </a:r>
            <a:r>
              <a:rPr lang="en-US" baseline="0" dirty="0" err="1"/>
              <a:t>zijkanten</a:t>
            </a:r>
            <a:r>
              <a:rPr lang="en-US" baseline="0" dirty="0"/>
              <a:t>, </a:t>
            </a:r>
          </a:p>
          <a:p>
            <a:r>
              <a:rPr lang="en-US" baseline="0" dirty="0"/>
              <a:t>de 308 had </a:t>
            </a:r>
            <a:r>
              <a:rPr lang="en-US" baseline="0" dirty="0" err="1"/>
              <a:t>een</a:t>
            </a:r>
            <a:r>
              <a:rPr lang="en-US" baseline="0" dirty="0"/>
              <a:t> </a:t>
            </a:r>
            <a:r>
              <a:rPr lang="en-US" baseline="0" dirty="0" err="1"/>
              <a:t>rodere</a:t>
            </a:r>
            <a:r>
              <a:rPr lang="en-US" baseline="0" dirty="0"/>
              <a:t> </a:t>
            </a:r>
            <a:r>
              <a:rPr lang="en-US" baseline="0" dirty="0" err="1"/>
              <a:t>kleur</a:t>
            </a:r>
            <a:r>
              <a:rPr lang="en-US" baseline="0" dirty="0"/>
              <a:t> </a:t>
            </a:r>
            <a:r>
              <a:rPr lang="en-US" baseline="0" dirty="0" err="1"/>
              <a:t>en</a:t>
            </a:r>
            <a:r>
              <a:rPr lang="en-US" baseline="0" dirty="0"/>
              <a:t> </a:t>
            </a:r>
            <a:r>
              <a:rPr lang="en-US" baseline="0" dirty="0" err="1"/>
              <a:t>schuine</a:t>
            </a:r>
            <a:r>
              <a:rPr lang="en-US" baseline="0" dirty="0"/>
              <a:t> </a:t>
            </a:r>
            <a:r>
              <a:rPr lang="en-US" baseline="0" dirty="0" err="1"/>
              <a:t>bovenkant</a:t>
            </a:r>
            <a:r>
              <a:rPr lang="en-US" baseline="0" dirty="0"/>
              <a:t>, de bullet.</a:t>
            </a:r>
          </a:p>
          <a:p>
            <a:r>
              <a:rPr lang="en-US" baseline="0" dirty="0"/>
              <a:t>In </a:t>
            </a:r>
            <a:r>
              <a:rPr lang="en-US" baseline="0" dirty="0" err="1"/>
              <a:t>rommelwinkels</a:t>
            </a:r>
            <a:r>
              <a:rPr lang="en-US" baseline="0" dirty="0"/>
              <a:t> in </a:t>
            </a:r>
            <a:r>
              <a:rPr lang="en-US" baseline="0" dirty="0" err="1"/>
              <a:t>Tsjechie</a:t>
            </a:r>
            <a:r>
              <a:rPr lang="en-US" baseline="0" dirty="0"/>
              <a:t> </a:t>
            </a:r>
            <a:r>
              <a:rPr lang="en-US" baseline="0" dirty="0" err="1"/>
              <a:t>en</a:t>
            </a:r>
            <a:r>
              <a:rPr lang="en-US" baseline="0" dirty="0"/>
              <a:t> </a:t>
            </a:r>
            <a:r>
              <a:rPr lang="en-US" baseline="0" dirty="0" err="1"/>
              <a:t>Slowakije</a:t>
            </a:r>
            <a:r>
              <a:rPr lang="en-US" baseline="0" dirty="0"/>
              <a:t> (de Bazars) </a:t>
            </a:r>
            <a:r>
              <a:rPr lang="en-US" baseline="0" dirty="0" err="1"/>
              <a:t>zie</a:t>
            </a:r>
            <a:r>
              <a:rPr lang="en-US" baseline="0" dirty="0"/>
              <a:t> je </a:t>
            </a:r>
            <a:r>
              <a:rPr lang="en-US" baseline="0" dirty="0" err="1"/>
              <a:t>ze</a:t>
            </a:r>
            <a:r>
              <a:rPr lang="en-US" baseline="0" dirty="0"/>
              <a:t> nog </a:t>
            </a:r>
            <a:r>
              <a:rPr lang="en-US" baseline="0" dirty="0" err="1"/>
              <a:t>vaak</a:t>
            </a:r>
            <a:r>
              <a:rPr lang="en-US" baseline="0" dirty="0"/>
              <a:t> </a:t>
            </a:r>
            <a:r>
              <a:rPr lang="en-US" baseline="0" dirty="0" err="1"/>
              <a:t>staan</a:t>
            </a:r>
            <a:r>
              <a:rPr lang="en-US" baseline="0" dirty="0"/>
              <a:t>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3572A-B848-4808-95B4-691819B96EA9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2147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Ik</a:t>
            </a:r>
            <a:r>
              <a:rPr lang="en-US" dirty="0"/>
              <a:t> </a:t>
            </a:r>
            <a:r>
              <a:rPr lang="en-US" dirty="0" err="1"/>
              <a:t>weet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precies</a:t>
            </a:r>
            <a:r>
              <a:rPr lang="en-US" dirty="0"/>
              <a:t> of de Elektra plants </a:t>
            </a:r>
            <a:r>
              <a:rPr lang="en-US" dirty="0" err="1"/>
              <a:t>nou</a:t>
            </a:r>
            <a:r>
              <a:rPr lang="en-US" dirty="0"/>
              <a:t> </a:t>
            </a:r>
            <a:r>
              <a:rPr lang="en-US" dirty="0" err="1"/>
              <a:t>echt</a:t>
            </a:r>
            <a:r>
              <a:rPr lang="en-US" dirty="0"/>
              <a:t> van Philips </a:t>
            </a:r>
            <a:r>
              <a:rPr lang="en-US" dirty="0" err="1"/>
              <a:t>waren</a:t>
            </a:r>
            <a:endParaRPr lang="en-US" dirty="0"/>
          </a:p>
          <a:p>
            <a:r>
              <a:rPr lang="en-US" dirty="0"/>
              <a:t>Na de </a:t>
            </a:r>
            <a:r>
              <a:rPr lang="en-US" dirty="0" err="1"/>
              <a:t>oorlog</a:t>
            </a:r>
            <a:r>
              <a:rPr lang="en-US" dirty="0"/>
              <a:t> </a:t>
            </a:r>
            <a:r>
              <a:rPr lang="en-US" dirty="0" err="1"/>
              <a:t>brak</a:t>
            </a:r>
            <a:r>
              <a:rPr lang="en-US" dirty="0"/>
              <a:t> het </a:t>
            </a:r>
            <a:r>
              <a:rPr lang="en-US" dirty="0" err="1"/>
              <a:t>communisme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, </a:t>
            </a:r>
            <a:r>
              <a:rPr lang="en-US" dirty="0" err="1"/>
              <a:t>nationalisatie</a:t>
            </a:r>
            <a:r>
              <a:rPr lang="en-US" dirty="0"/>
              <a:t>.</a:t>
            </a:r>
          </a:p>
          <a:p>
            <a:r>
              <a:rPr lang="en-US" dirty="0" err="1"/>
              <a:t>Fabriek</a:t>
            </a:r>
            <a:r>
              <a:rPr lang="en-US" dirty="0"/>
              <a:t> </a:t>
            </a:r>
            <a:r>
              <a:rPr lang="en-US" dirty="0" err="1"/>
              <a:t>werd</a:t>
            </a:r>
            <a:r>
              <a:rPr lang="en-US" dirty="0"/>
              <a:t> </a:t>
            </a:r>
            <a:r>
              <a:rPr lang="en-US" dirty="0" err="1"/>
              <a:t>genoemd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Nikola Tesla, maar later </a:t>
            </a:r>
            <a:r>
              <a:rPr lang="en-US" dirty="0" err="1"/>
              <a:t>werd</a:t>
            </a:r>
            <a:r>
              <a:rPr lang="en-US" dirty="0"/>
              <a:t> het </a:t>
            </a:r>
            <a:r>
              <a:rPr lang="en-US" dirty="0" err="1"/>
              <a:t>uitgelegd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afkorting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zwakstroomtechniek</a:t>
            </a:r>
            <a:r>
              <a:rPr lang="en-US" dirty="0"/>
              <a:t>.</a:t>
            </a:r>
          </a:p>
          <a:p>
            <a:r>
              <a:rPr lang="en-US" dirty="0"/>
              <a:t>Je </a:t>
            </a:r>
            <a:r>
              <a:rPr lang="en-US" dirty="0" err="1"/>
              <a:t>vond</a:t>
            </a:r>
            <a:r>
              <a:rPr lang="en-US" dirty="0"/>
              <a:t> de </a:t>
            </a:r>
            <a:r>
              <a:rPr lang="en-US" dirty="0" err="1"/>
              <a:t>producten</a:t>
            </a:r>
            <a:r>
              <a:rPr lang="en-US" dirty="0"/>
              <a:t> door de hele </a:t>
            </a:r>
            <a:r>
              <a:rPr lang="en-US" dirty="0" err="1"/>
              <a:t>Comecon</a:t>
            </a:r>
            <a:r>
              <a:rPr lang="en-US" dirty="0"/>
              <a:t>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3572A-B848-4808-95B4-691819B96EA9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2572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Ik</a:t>
            </a:r>
            <a:r>
              <a:rPr lang="en-US" dirty="0"/>
              <a:t> </a:t>
            </a:r>
            <a:r>
              <a:rPr lang="en-US" dirty="0" err="1"/>
              <a:t>vind</a:t>
            </a:r>
            <a:r>
              <a:rPr lang="en-US" dirty="0"/>
              <a:t> het </a:t>
            </a:r>
            <a:r>
              <a:rPr lang="en-US" dirty="0" err="1"/>
              <a:t>altijd</a:t>
            </a:r>
            <a:r>
              <a:rPr lang="en-US" dirty="0"/>
              <a:t> het </a:t>
            </a:r>
            <a:r>
              <a:rPr lang="en-US" dirty="0" err="1"/>
              <a:t>leukst</a:t>
            </a:r>
            <a:r>
              <a:rPr lang="en-US" dirty="0"/>
              <a:t> om </a:t>
            </a:r>
            <a:r>
              <a:rPr lang="en-US" dirty="0" err="1"/>
              <a:t>iets</a:t>
            </a:r>
            <a:r>
              <a:rPr lang="en-US" dirty="0"/>
              <a:t> met </a:t>
            </a:r>
            <a:r>
              <a:rPr lang="en-US" dirty="0" err="1"/>
              <a:t>een</a:t>
            </a:r>
            <a:r>
              <a:rPr lang="en-US" dirty="0"/>
              <a:t> radio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doen</a:t>
            </a:r>
            <a:r>
              <a:rPr lang="en-US" dirty="0"/>
              <a:t> </a:t>
            </a:r>
            <a:r>
              <a:rPr lang="en-US" dirty="0" err="1"/>
              <a:t>waardoor</a:t>
            </a:r>
            <a:r>
              <a:rPr lang="en-US" dirty="0"/>
              <a:t> </a:t>
            </a:r>
            <a:r>
              <a:rPr lang="en-US" dirty="0" err="1"/>
              <a:t>hij</a:t>
            </a:r>
            <a:r>
              <a:rPr lang="en-US" dirty="0"/>
              <a:t> nog </a:t>
            </a:r>
            <a:r>
              <a:rPr lang="en-US" dirty="0" err="1"/>
              <a:t>gebruikt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.</a:t>
            </a:r>
          </a:p>
          <a:p>
            <a:r>
              <a:rPr lang="en-US" dirty="0"/>
              <a:t>Nu </a:t>
            </a:r>
            <a:r>
              <a:rPr lang="en-US" dirty="0" err="1"/>
              <a:t>heb</a:t>
            </a:r>
            <a:r>
              <a:rPr lang="en-US" dirty="0"/>
              <a:t> </a:t>
            </a:r>
            <a:r>
              <a:rPr lang="en-US" dirty="0" err="1"/>
              <a:t>ik</a:t>
            </a:r>
            <a:r>
              <a:rPr lang="en-US" dirty="0"/>
              <a:t> de </a:t>
            </a:r>
            <a:r>
              <a:rPr lang="en-US" dirty="0" err="1"/>
              <a:t>enige</a:t>
            </a:r>
            <a:r>
              <a:rPr lang="en-US" dirty="0"/>
              <a:t> </a:t>
            </a:r>
            <a:r>
              <a:rPr lang="en-US" dirty="0" err="1"/>
              <a:t>bluetooth</a:t>
            </a:r>
            <a:r>
              <a:rPr lang="en-US" dirty="0"/>
              <a:t> speaker met </a:t>
            </a:r>
            <a:r>
              <a:rPr lang="en-US" dirty="0" err="1"/>
              <a:t>analoge</a:t>
            </a:r>
            <a:r>
              <a:rPr lang="en-US" dirty="0"/>
              <a:t> </a:t>
            </a:r>
            <a:r>
              <a:rPr lang="en-US" dirty="0" err="1"/>
              <a:t>afstemming</a:t>
            </a:r>
            <a:r>
              <a:rPr lang="en-US" dirty="0"/>
              <a:t>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3572A-B848-4808-95B4-691819B96EA9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1693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Het </a:t>
            </a:r>
            <a:r>
              <a:rPr lang="en-US" dirty="0" err="1"/>
              <a:t>idee</a:t>
            </a:r>
            <a:r>
              <a:rPr lang="en-US" dirty="0"/>
              <a:t> van four tube was </a:t>
            </a:r>
            <a:r>
              <a:rPr lang="en-US" dirty="0" err="1"/>
              <a:t>grappig</a:t>
            </a:r>
            <a:r>
              <a:rPr lang="en-US" dirty="0"/>
              <a:t> maar </a:t>
            </a:r>
            <a:r>
              <a:rPr lang="en-US" dirty="0" err="1"/>
              <a:t>heeft</a:t>
            </a:r>
            <a:r>
              <a:rPr lang="en-US" dirty="0"/>
              <a:t> het in het </a:t>
            </a:r>
            <a:r>
              <a:rPr lang="en-US" dirty="0" err="1"/>
              <a:t>westen</a:t>
            </a:r>
            <a:r>
              <a:rPr lang="en-US" dirty="0"/>
              <a:t> maar </a:t>
            </a:r>
            <a:r>
              <a:rPr lang="en-US" dirty="0" err="1"/>
              <a:t>een</a:t>
            </a:r>
            <a:r>
              <a:rPr lang="en-US" dirty="0"/>
              <a:t> decennium </a:t>
            </a:r>
            <a:r>
              <a:rPr lang="en-US" dirty="0" err="1"/>
              <a:t>uitgehouden</a:t>
            </a:r>
            <a:r>
              <a:rPr lang="en-US" dirty="0"/>
              <a:t>.   De </a:t>
            </a:r>
            <a:r>
              <a:rPr lang="en-US" dirty="0" err="1"/>
              <a:t>Rimlock</a:t>
            </a:r>
            <a:r>
              <a:rPr lang="en-US" dirty="0"/>
              <a:t> </a:t>
            </a:r>
            <a:r>
              <a:rPr lang="en-US" dirty="0" err="1"/>
              <a:t>buizen</a:t>
            </a:r>
            <a:r>
              <a:rPr lang="en-US" dirty="0"/>
              <a:t> </a:t>
            </a:r>
            <a:r>
              <a:rPr lang="en-US" dirty="0" err="1"/>
              <a:t>luidden</a:t>
            </a:r>
            <a:r>
              <a:rPr lang="en-US" dirty="0"/>
              <a:t> de </a:t>
            </a:r>
            <a:r>
              <a:rPr lang="en-US" dirty="0" err="1"/>
              <a:t>doodsklok</a:t>
            </a:r>
            <a:r>
              <a:rPr lang="en-US" dirty="0"/>
              <a:t> </a:t>
            </a:r>
            <a:r>
              <a:rPr lang="en-US" dirty="0" err="1"/>
              <a:t>omdat</a:t>
            </a:r>
            <a:r>
              <a:rPr lang="en-US" dirty="0"/>
              <a:t> van de </a:t>
            </a:r>
            <a:r>
              <a:rPr lang="en-US" dirty="0" err="1"/>
              <a:t>mengbuis</a:t>
            </a:r>
            <a:r>
              <a:rPr lang="en-US" dirty="0"/>
              <a:t> ECH41/42 de roosters intern </a:t>
            </a:r>
            <a:r>
              <a:rPr lang="en-US" dirty="0" err="1"/>
              <a:t>verbonden</a:t>
            </a:r>
            <a:r>
              <a:rPr lang="en-US" dirty="0"/>
              <a:t> </a:t>
            </a:r>
            <a:r>
              <a:rPr lang="en-US" dirty="0" err="1"/>
              <a:t>waren</a:t>
            </a:r>
            <a:r>
              <a:rPr lang="en-US" dirty="0"/>
              <a:t>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3572A-B848-4808-95B4-691819B96EA9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3811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 de </a:t>
            </a:r>
            <a:r>
              <a:rPr lang="en-US" dirty="0" err="1"/>
              <a:t>achtpins</a:t>
            </a:r>
            <a:r>
              <a:rPr lang="en-US" dirty="0"/>
              <a:t> </a:t>
            </a:r>
            <a:r>
              <a:rPr lang="en-US" dirty="0" err="1"/>
              <a:t>buizen</a:t>
            </a:r>
            <a:r>
              <a:rPr lang="en-US" dirty="0"/>
              <a:t> </a:t>
            </a:r>
            <a:r>
              <a:rPr lang="en-US" dirty="0" err="1"/>
              <a:t>kwamen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weer</a:t>
            </a:r>
            <a:r>
              <a:rPr lang="en-US" dirty="0"/>
              <a:t> </a:t>
            </a:r>
            <a:r>
              <a:rPr lang="en-US" dirty="0" err="1"/>
              <a:t>negenpins</a:t>
            </a:r>
            <a:r>
              <a:rPr lang="en-US" dirty="0"/>
              <a:t>!!  </a:t>
            </a:r>
          </a:p>
          <a:p>
            <a:r>
              <a:rPr lang="en-US" dirty="0" err="1"/>
              <a:t>Noval</a:t>
            </a:r>
            <a:r>
              <a:rPr lang="en-US" dirty="0"/>
              <a:t> ECH81 </a:t>
            </a:r>
            <a:r>
              <a:rPr lang="en-US" dirty="0" err="1"/>
              <a:t>heeft</a:t>
            </a:r>
            <a:r>
              <a:rPr lang="en-US" dirty="0"/>
              <a:t> roosters </a:t>
            </a:r>
            <a:r>
              <a:rPr lang="en-US" dirty="0" err="1"/>
              <a:t>weer</a:t>
            </a:r>
            <a:r>
              <a:rPr lang="en-US" dirty="0"/>
              <a:t> </a:t>
            </a:r>
            <a:r>
              <a:rPr lang="en-US" dirty="0" err="1"/>
              <a:t>gescheiden</a:t>
            </a:r>
            <a:r>
              <a:rPr lang="en-US" dirty="0"/>
              <a:t>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3572A-B848-4808-95B4-691819B96EA9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2001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speciale</a:t>
            </a:r>
            <a:r>
              <a:rPr lang="en-US" dirty="0"/>
              <a:t> </a:t>
            </a:r>
            <a:r>
              <a:rPr lang="en-US" dirty="0" err="1"/>
              <a:t>zendergebouw-architectuur</a:t>
            </a:r>
            <a:endParaRPr lang="en-US" dirty="0"/>
          </a:p>
          <a:p>
            <a:r>
              <a:rPr lang="en-US" dirty="0"/>
              <a:t>Het was in de </a:t>
            </a:r>
            <a:r>
              <a:rPr lang="en-US" dirty="0" err="1"/>
              <a:t>jaren</a:t>
            </a:r>
            <a:r>
              <a:rPr lang="en-US" dirty="0"/>
              <a:t> </a:t>
            </a:r>
            <a:r>
              <a:rPr lang="en-US" dirty="0" err="1"/>
              <a:t>dertig</a:t>
            </a:r>
            <a:r>
              <a:rPr lang="en-US" dirty="0"/>
              <a:t> de </a:t>
            </a:r>
            <a:r>
              <a:rPr lang="en-US" dirty="0" err="1"/>
              <a:t>bedoeling</a:t>
            </a:r>
            <a:r>
              <a:rPr lang="en-US" dirty="0"/>
              <a:t> om </a:t>
            </a:r>
            <a:r>
              <a:rPr lang="en-US" dirty="0" err="1"/>
              <a:t>zenders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herkenbaarheid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geven</a:t>
            </a:r>
            <a:r>
              <a:rPr lang="en-US" dirty="0"/>
              <a:t>, net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scholen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kerken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hebben</a:t>
            </a:r>
            <a:r>
              <a:rPr lang="en-US" dirty="0"/>
              <a:t>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3572A-B848-4808-95B4-691819B96EA9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2911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 Tesla 420U is het </a:t>
            </a:r>
            <a:r>
              <a:rPr lang="en-US" dirty="0" err="1"/>
              <a:t>lievelingstoestel</a:t>
            </a:r>
            <a:r>
              <a:rPr lang="en-US" dirty="0"/>
              <a:t> van Anton </a:t>
            </a:r>
            <a:r>
              <a:rPr lang="en-US" dirty="0" err="1"/>
              <a:t>vd</a:t>
            </a:r>
            <a:r>
              <a:rPr lang="en-US" dirty="0"/>
              <a:t> </a:t>
            </a:r>
            <a:r>
              <a:rPr lang="en-US" dirty="0" err="1"/>
              <a:t>Oever</a:t>
            </a:r>
            <a:r>
              <a:rPr lang="en-US" dirty="0"/>
              <a:t>.</a:t>
            </a:r>
          </a:p>
          <a:p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60e </a:t>
            </a:r>
            <a:r>
              <a:rPr lang="en-US" dirty="0" err="1"/>
              <a:t>verjaardag</a:t>
            </a:r>
            <a:r>
              <a:rPr lang="en-US" dirty="0"/>
              <a:t> </a:t>
            </a:r>
            <a:r>
              <a:rPr lang="en-US" dirty="0" err="1"/>
              <a:t>werd</a:t>
            </a:r>
            <a:r>
              <a:rPr lang="en-US" dirty="0"/>
              <a:t> het van </a:t>
            </a:r>
            <a:r>
              <a:rPr lang="en-US" dirty="0" err="1"/>
              <a:t>taart</a:t>
            </a:r>
            <a:r>
              <a:rPr lang="en-US" dirty="0"/>
              <a:t> </a:t>
            </a:r>
            <a:r>
              <a:rPr lang="en-US" dirty="0" err="1"/>
              <a:t>nagemaakt</a:t>
            </a:r>
            <a:r>
              <a:rPr lang="en-US" dirty="0"/>
              <a:t>, </a:t>
            </a:r>
          </a:p>
          <a:p>
            <a:r>
              <a:rPr lang="en-US" dirty="0" err="1"/>
              <a:t>Waarbij</a:t>
            </a:r>
            <a:r>
              <a:rPr lang="en-US" dirty="0"/>
              <a:t> </a:t>
            </a:r>
            <a:r>
              <a:rPr lang="en-US" dirty="0" err="1"/>
              <a:t>foto’s</a:t>
            </a:r>
            <a:r>
              <a:rPr lang="en-US" dirty="0"/>
              <a:t> van </a:t>
            </a:r>
            <a:r>
              <a:rPr lang="en-US" dirty="0" err="1"/>
              <a:t>mijn</a:t>
            </a:r>
            <a:r>
              <a:rPr lang="en-US" baseline="0" dirty="0"/>
              <a:t> </a:t>
            </a:r>
            <a:r>
              <a:rPr lang="en-US" baseline="0" dirty="0" err="1"/>
              <a:t>toestel</a:t>
            </a:r>
            <a:r>
              <a:rPr lang="en-US" baseline="0" dirty="0"/>
              <a:t> </a:t>
            </a:r>
            <a:r>
              <a:rPr lang="en-US" baseline="0" dirty="0" err="1"/>
              <a:t>werden</a:t>
            </a:r>
            <a:r>
              <a:rPr lang="en-US" baseline="0" dirty="0"/>
              <a:t> </a:t>
            </a:r>
            <a:r>
              <a:rPr lang="en-US" baseline="0" dirty="0" err="1"/>
              <a:t>gebruikt</a:t>
            </a:r>
            <a:r>
              <a:rPr lang="en-US" baseline="0" dirty="0"/>
              <a:t>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3572A-B848-4808-95B4-691819B96EA9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4124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C6DC-5D0E-4095-8F3F-465DFF9F33C0}" type="datetimeFigureOut">
              <a:rPr lang="nl-NL" smtClean="0"/>
              <a:t>10-9-2020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834A-09EE-4BAD-BA2A-F1DD1E6D37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9416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C6DC-5D0E-4095-8F3F-465DFF9F33C0}" type="datetimeFigureOut">
              <a:rPr lang="nl-NL" smtClean="0"/>
              <a:t>10-9-2020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834A-09EE-4BAD-BA2A-F1DD1E6D37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6705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C6DC-5D0E-4095-8F3F-465DFF9F33C0}" type="datetimeFigureOut">
              <a:rPr lang="nl-NL" smtClean="0"/>
              <a:t>10-9-2020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834A-09EE-4BAD-BA2A-F1DD1E6D37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384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C6DC-5D0E-4095-8F3F-465DFF9F33C0}" type="datetimeFigureOut">
              <a:rPr lang="nl-NL" smtClean="0"/>
              <a:t>10-9-2020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834A-09EE-4BAD-BA2A-F1DD1E6D37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8258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C6DC-5D0E-4095-8F3F-465DFF9F33C0}" type="datetimeFigureOut">
              <a:rPr lang="nl-NL" smtClean="0"/>
              <a:t>10-9-2020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834A-09EE-4BAD-BA2A-F1DD1E6D37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5144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C6DC-5D0E-4095-8F3F-465DFF9F33C0}" type="datetimeFigureOut">
              <a:rPr lang="nl-NL" smtClean="0"/>
              <a:t>10-9-2020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834A-09EE-4BAD-BA2A-F1DD1E6D37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2594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C6DC-5D0E-4095-8F3F-465DFF9F33C0}" type="datetimeFigureOut">
              <a:rPr lang="nl-NL" smtClean="0"/>
              <a:t>10-9-2020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834A-09EE-4BAD-BA2A-F1DD1E6D37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4420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C6DC-5D0E-4095-8F3F-465DFF9F33C0}" type="datetimeFigureOut">
              <a:rPr lang="nl-NL" smtClean="0"/>
              <a:t>10-9-2020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834A-09EE-4BAD-BA2A-F1DD1E6D37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1737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C6DC-5D0E-4095-8F3F-465DFF9F33C0}" type="datetimeFigureOut">
              <a:rPr lang="nl-NL" smtClean="0"/>
              <a:t>10-9-2020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834A-09EE-4BAD-BA2A-F1DD1E6D37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1245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C6DC-5D0E-4095-8F3F-465DFF9F33C0}" type="datetimeFigureOut">
              <a:rPr lang="nl-NL" smtClean="0"/>
              <a:t>10-9-2020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834A-09EE-4BAD-BA2A-F1DD1E6D37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666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C6DC-5D0E-4095-8F3F-465DFF9F33C0}" type="datetimeFigureOut">
              <a:rPr lang="nl-NL" smtClean="0"/>
              <a:t>10-9-2020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834A-09EE-4BAD-BA2A-F1DD1E6D37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5485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FC6DC-5D0E-4095-8F3F-465DFF9F33C0}" type="datetimeFigureOut">
              <a:rPr lang="nl-NL" smtClean="0"/>
              <a:t>10-9-2020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6834A-09EE-4BAD-BA2A-F1DD1E6D37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6793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14.png"/><Relationship Id="rId4" Type="http://schemas.openxmlformats.org/officeDocument/2006/relationships/image" Target="../media/image2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5.png"/><Relationship Id="rId4" Type="http://schemas.openxmlformats.org/officeDocument/2006/relationships/image" Target="../media/image3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79504" y="2708920"/>
            <a:ext cx="4064496" cy="891530"/>
          </a:xfrm>
        </p:spPr>
        <p:txBody>
          <a:bodyPr/>
          <a:lstStyle/>
          <a:p>
            <a:r>
              <a:rPr lang="en-US" dirty="0"/>
              <a:t>Radio MOE??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079504" y="4221088"/>
            <a:ext cx="4064496" cy="1752600"/>
          </a:xfrm>
        </p:spPr>
        <p:txBody>
          <a:bodyPr>
            <a:normAutofit fontScale="92500"/>
          </a:bodyPr>
          <a:lstStyle/>
          <a:p>
            <a:r>
              <a:rPr lang="en-US" dirty="0"/>
              <a:t>Gerard Tel</a:t>
            </a:r>
          </a:p>
          <a:p>
            <a:r>
              <a:rPr lang="en-US" dirty="0" err="1"/>
              <a:t>RadioCaf</a:t>
            </a:r>
            <a:r>
              <a:rPr lang="nl-NL" dirty="0"/>
              <a:t>é, 3 nov 2015</a:t>
            </a:r>
          </a:p>
          <a:p>
            <a:r>
              <a:rPr lang="nl-NL" dirty="0"/>
              <a:t>En LC-Kring, 9 sept 2020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43793A0-4C60-4AE8-94CC-C26542FE0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76" y="2390686"/>
            <a:ext cx="4752528" cy="358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05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Tesla Romance, 1949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n-US" dirty="0"/>
              <a:t>2x EF22, AZ11, EM11, ..</a:t>
            </a:r>
          </a:p>
          <a:p>
            <a:r>
              <a:rPr lang="en-US" dirty="0"/>
              <a:t>Souvenir 2013</a:t>
            </a:r>
          </a:p>
          <a:p>
            <a:r>
              <a:rPr lang="en-US" dirty="0"/>
              <a:t>Philips </a:t>
            </a:r>
            <a:r>
              <a:rPr lang="en-US" dirty="0" err="1"/>
              <a:t>schaal</a:t>
            </a:r>
            <a:r>
              <a:rPr lang="en-US" dirty="0"/>
              <a:t>, nep?</a:t>
            </a:r>
            <a:br>
              <a:rPr lang="en-US" dirty="0"/>
            </a:br>
            <a:r>
              <a:rPr lang="en-US" dirty="0" err="1"/>
              <a:t>Buurman</a:t>
            </a:r>
            <a:r>
              <a:rPr lang="en-US" dirty="0"/>
              <a:t> &amp; </a:t>
            </a:r>
            <a:r>
              <a:rPr lang="en-US" dirty="0" err="1"/>
              <a:t>Buurman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965685"/>
            <a:ext cx="3672408" cy="275430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783" y="1412776"/>
            <a:ext cx="3980411" cy="530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19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/>
              <a:t>The Four Tube Circuit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980728"/>
            <a:ext cx="8229600" cy="5760640"/>
          </a:xfrm>
        </p:spPr>
        <p:txBody>
          <a:bodyPr>
            <a:normAutofit/>
          </a:bodyPr>
          <a:lstStyle/>
          <a:p>
            <a:r>
              <a:rPr lang="en-US" dirty="0" err="1"/>
              <a:t>Dubbel</a:t>
            </a:r>
            <a:r>
              <a:rPr lang="en-US" dirty="0"/>
              <a:t> </a:t>
            </a:r>
            <a:r>
              <a:rPr lang="en-US" dirty="0" err="1"/>
              <a:t>gebruik</a:t>
            </a:r>
            <a:r>
              <a:rPr lang="en-US" dirty="0"/>
              <a:t> van </a:t>
            </a:r>
            <a:r>
              <a:rPr lang="en-US" dirty="0" err="1"/>
              <a:t>mengbuis</a:t>
            </a:r>
            <a:r>
              <a:rPr lang="en-US" dirty="0"/>
              <a:t>, </a:t>
            </a:r>
            <a:r>
              <a:rPr lang="en-US" dirty="0" err="1"/>
              <a:t>spaart</a:t>
            </a:r>
            <a:r>
              <a:rPr lang="en-US" dirty="0"/>
              <a:t> 1 </a:t>
            </a:r>
            <a:r>
              <a:rPr lang="en-US" dirty="0" err="1"/>
              <a:t>buis</a:t>
            </a:r>
            <a:endParaRPr lang="en-US" dirty="0"/>
          </a:p>
          <a:p>
            <a:r>
              <a:rPr lang="en-US" dirty="0"/>
              <a:t>5: Meng CH, MF F, </a:t>
            </a:r>
            <a:r>
              <a:rPr lang="en-US" dirty="0" err="1"/>
              <a:t>Aud</a:t>
            </a:r>
            <a:r>
              <a:rPr lang="en-US" dirty="0"/>
              <a:t> C, Eind L, </a:t>
            </a:r>
            <a:r>
              <a:rPr lang="en-US" dirty="0" err="1"/>
              <a:t>Gelijkr</a:t>
            </a:r>
            <a:r>
              <a:rPr lang="en-US" dirty="0"/>
              <a:t> Z/Y</a:t>
            </a:r>
          </a:p>
          <a:p>
            <a:r>
              <a:rPr lang="en-US" dirty="0"/>
              <a:t>2xECH21/EBL21/AZ1 of 2xUCH21/UBL21/UY1</a:t>
            </a:r>
          </a:p>
          <a:p>
            <a:r>
              <a:rPr lang="en-US" dirty="0"/>
              <a:t>Philips 1941, 203U, 208U, </a:t>
            </a:r>
            <a:r>
              <a:rPr lang="en-US" dirty="0" err="1"/>
              <a:t>Klaagmuur</a:t>
            </a:r>
            <a:r>
              <a:rPr lang="en-US" dirty="0"/>
              <a:t> (ECH4)</a:t>
            </a:r>
          </a:p>
          <a:p>
            <a:r>
              <a:rPr lang="en-US" dirty="0"/>
              <a:t>High end: </a:t>
            </a:r>
            <a:r>
              <a:rPr lang="en-US" dirty="0" err="1"/>
              <a:t>Siera</a:t>
            </a:r>
            <a:r>
              <a:rPr lang="en-US" dirty="0"/>
              <a:t> 223, ‘49, </a:t>
            </a:r>
            <a:br>
              <a:rPr lang="en-US" dirty="0"/>
            </a:br>
            <a:r>
              <a:rPr lang="en-US" dirty="0"/>
              <a:t>5banden, 6buis, pp.</a:t>
            </a:r>
          </a:p>
          <a:p>
            <a:r>
              <a:rPr lang="en-US" dirty="0"/>
              <a:t>Na 1950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meer</a:t>
            </a:r>
            <a:endParaRPr lang="en-US" dirty="0"/>
          </a:p>
          <a:p>
            <a:r>
              <a:rPr lang="en-US" dirty="0" err="1"/>
              <a:t>Rimlock</a:t>
            </a:r>
            <a:r>
              <a:rPr lang="en-US" dirty="0"/>
              <a:t> ECH41, </a:t>
            </a:r>
            <a:br>
              <a:rPr lang="en-US" dirty="0"/>
            </a:br>
            <a:r>
              <a:rPr lang="en-US" dirty="0"/>
              <a:t>roosters intern!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01008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609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Tube in MOE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Talisman 305/6/7/8, 1949-1958, UCH21</a:t>
            </a:r>
          </a:p>
          <a:p>
            <a:r>
              <a:rPr lang="en-US" dirty="0"/>
              <a:t>Orion </a:t>
            </a:r>
            <a:r>
              <a:rPr lang="en-US" dirty="0" err="1"/>
              <a:t>Velence</a:t>
            </a:r>
            <a:r>
              <a:rPr lang="en-US" dirty="0"/>
              <a:t>, 1959, 2xECH81/EBL21/EZ80</a:t>
            </a:r>
          </a:p>
          <a:p>
            <a:endParaRPr lang="en-US" dirty="0"/>
          </a:p>
          <a:p>
            <a:r>
              <a:rPr lang="en-US" dirty="0"/>
              <a:t>Sonatina 6175,</a:t>
            </a:r>
            <a:br>
              <a:rPr lang="en-US" dirty="0"/>
            </a:br>
            <a:r>
              <a:rPr lang="en-US" dirty="0"/>
              <a:t>PL 1959: U*21,</a:t>
            </a:r>
            <a:br>
              <a:rPr lang="en-US" dirty="0"/>
            </a:br>
            <a:r>
              <a:rPr lang="en-US" dirty="0"/>
              <a:t>L M1 (540-1000)</a:t>
            </a:r>
            <a:br>
              <a:rPr lang="en-US" dirty="0"/>
            </a:br>
            <a:r>
              <a:rPr lang="en-US" dirty="0"/>
              <a:t>M2 (1000-1611) K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993771"/>
            <a:ext cx="5034136" cy="3775602"/>
          </a:xfrm>
          <a:prstGeom prst="rect">
            <a:avLst/>
          </a:prstGeom>
        </p:spPr>
      </p:pic>
      <p:pic>
        <p:nvPicPr>
          <p:cNvPr id="5" name="Orion63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04448" y="20608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41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Banska</a:t>
            </a:r>
            <a:r>
              <a:rPr lang="en-US" dirty="0"/>
              <a:t> </a:t>
            </a:r>
            <a:r>
              <a:rPr lang="en-US" dirty="0" err="1"/>
              <a:t>Bystrica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Staat</a:t>
            </a:r>
            <a:r>
              <a:rPr lang="en-US" dirty="0"/>
              <a:t> op </a:t>
            </a:r>
            <a:r>
              <a:rPr lang="en-US" dirty="0" err="1"/>
              <a:t>radioschalen</a:t>
            </a:r>
            <a:endParaRPr lang="en-US" dirty="0"/>
          </a:p>
          <a:p>
            <a:r>
              <a:rPr lang="en-US" dirty="0" err="1"/>
              <a:t>Gastcolleges</a:t>
            </a:r>
            <a:r>
              <a:rPr lang="en-US" dirty="0"/>
              <a:t> 2008</a:t>
            </a:r>
          </a:p>
          <a:p>
            <a:r>
              <a:rPr lang="en-US" dirty="0" err="1"/>
              <a:t>Zender</a:t>
            </a:r>
            <a:r>
              <a:rPr lang="en-US" dirty="0"/>
              <a:t> </a:t>
            </a:r>
            <a:r>
              <a:rPr lang="en-US" dirty="0" err="1"/>
              <a:t>nonactief</a:t>
            </a:r>
            <a:br>
              <a:rPr lang="en-US" dirty="0"/>
            </a:br>
            <a:r>
              <a:rPr lang="en-US" dirty="0" err="1"/>
              <a:t>sinds</a:t>
            </a:r>
            <a:r>
              <a:rPr lang="en-US" dirty="0"/>
              <a:t> 2005</a:t>
            </a:r>
          </a:p>
          <a:p>
            <a:r>
              <a:rPr lang="en-US" dirty="0" err="1"/>
              <a:t>Bewaakt</a:t>
            </a:r>
            <a:r>
              <a:rPr lang="en-US" dirty="0"/>
              <a:t> </a:t>
            </a:r>
            <a:r>
              <a:rPr lang="en-US" dirty="0" err="1"/>
              <a:t>terrein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84784"/>
            <a:ext cx="3814778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47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 het </a:t>
            </a:r>
            <a:r>
              <a:rPr lang="en-US" dirty="0" err="1"/>
              <a:t>terrein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241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3240360" cy="922114"/>
          </a:xfrm>
        </p:spPr>
        <p:txBody>
          <a:bodyPr/>
          <a:lstStyle/>
          <a:p>
            <a:r>
              <a:rPr lang="en-US" dirty="0" err="1"/>
              <a:t>Aan</a:t>
            </a:r>
            <a:r>
              <a:rPr lang="en-US" dirty="0"/>
              <a:t> de </a:t>
            </a:r>
            <a:r>
              <a:rPr lang="en-US" dirty="0" err="1"/>
              <a:t>voet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22287"/>
            <a:ext cx="4968551" cy="6624734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4" y="2371369"/>
            <a:ext cx="4536216" cy="4330024"/>
          </a:xfrm>
          <a:prstGeom prst="rect">
            <a:avLst/>
          </a:prstGeo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390508" y="1600201"/>
            <a:ext cx="3106688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 = </a:t>
            </a:r>
            <a:r>
              <a:rPr lang="el-GR" dirty="0"/>
              <a:t>λ</a:t>
            </a:r>
            <a:r>
              <a:rPr lang="en-US" dirty="0"/>
              <a:t>/2 = ??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3556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1143000"/>
          </a:xfrm>
        </p:spPr>
        <p:txBody>
          <a:bodyPr/>
          <a:lstStyle/>
          <a:p>
            <a:r>
              <a:rPr lang="en-US" dirty="0"/>
              <a:t>Hoe </a:t>
            </a:r>
            <a:r>
              <a:rPr lang="en-US" dirty="0" err="1"/>
              <a:t>weet</a:t>
            </a:r>
            <a:r>
              <a:rPr lang="en-US" dirty="0"/>
              <a:t> je </a:t>
            </a:r>
            <a:r>
              <a:rPr lang="el-GR" dirty="0"/>
              <a:t>λ</a:t>
            </a:r>
            <a:r>
              <a:rPr lang="en-US" dirty="0"/>
              <a:t>?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3645024"/>
            <a:ext cx="8824399" cy="3024559"/>
          </a:xfr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8640"/>
            <a:ext cx="4464496" cy="3348372"/>
          </a:xfrm>
          <a:prstGeom prst="rect">
            <a:avLst/>
          </a:prstGeom>
        </p:spPr>
      </p:pic>
      <p:pic>
        <p:nvPicPr>
          <p:cNvPr id="7" name="Tesla42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91680" y="21328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76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7875" y="476672"/>
            <a:ext cx="3672408" cy="778098"/>
          </a:xfrm>
        </p:spPr>
        <p:txBody>
          <a:bodyPr/>
          <a:lstStyle/>
          <a:p>
            <a:r>
              <a:rPr lang="en-US" dirty="0"/>
              <a:t>Nu 3D </a:t>
            </a:r>
            <a:r>
              <a:rPr lang="en-US" dirty="0" err="1"/>
              <a:t>foto’s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1628800"/>
            <a:ext cx="3744416" cy="4525963"/>
          </a:xfrm>
        </p:spPr>
        <p:txBody>
          <a:bodyPr/>
          <a:lstStyle/>
          <a:p>
            <a:r>
              <a:rPr lang="en-US" dirty="0" err="1"/>
              <a:t>Brilletje</a:t>
            </a:r>
            <a:endParaRPr lang="en-US" dirty="0"/>
          </a:p>
          <a:p>
            <a:r>
              <a:rPr lang="en-US" dirty="0"/>
              <a:t>Half-tone anaglyph</a:t>
            </a:r>
          </a:p>
          <a:p>
            <a:r>
              <a:rPr lang="en-US" dirty="0" err="1"/>
              <a:t>Als</a:t>
            </a:r>
            <a:r>
              <a:rPr lang="en-US" dirty="0"/>
              <a:t> je ‘t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ziet</a:t>
            </a:r>
            <a:br>
              <a:rPr lang="en-US" dirty="0"/>
            </a:br>
            <a:r>
              <a:rPr lang="en-US" dirty="0" err="1"/>
              <a:t>gewoon</a:t>
            </a:r>
            <a:r>
              <a:rPr lang="en-US" dirty="0"/>
              <a:t> </a:t>
            </a:r>
            <a:r>
              <a:rPr lang="en-US" dirty="0" err="1"/>
              <a:t>afzetten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Zendmast</a:t>
            </a:r>
            <a:r>
              <a:rPr lang="en-US" dirty="0"/>
              <a:t> met</a:t>
            </a:r>
            <a:br>
              <a:rPr lang="en-US" dirty="0"/>
            </a:br>
            <a:r>
              <a:rPr lang="en-US" dirty="0" err="1"/>
              <a:t>struiken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93480"/>
            <a:ext cx="5010511" cy="648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56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4" y="260648"/>
            <a:ext cx="8950721" cy="6336704"/>
          </a:xfrm>
        </p:spPr>
      </p:pic>
    </p:spTree>
    <p:extLst>
      <p:ext uri="{BB962C8B-B14F-4D97-AF65-F5344CB8AC3E}">
        <p14:creationId xmlns:p14="http://schemas.microsoft.com/office/powerpoint/2010/main" val="1924159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0774"/>
            <a:ext cx="8712968" cy="6534726"/>
          </a:xfrm>
        </p:spPr>
      </p:pic>
    </p:spTree>
    <p:extLst>
      <p:ext uri="{BB962C8B-B14F-4D97-AF65-F5344CB8AC3E}">
        <p14:creationId xmlns:p14="http://schemas.microsoft.com/office/powerpoint/2010/main" val="2658101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Samenvatting</a:t>
            </a:r>
            <a:r>
              <a:rPr lang="en-US" dirty="0"/>
              <a:t> Radio-MOE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 </a:t>
            </a:r>
            <a:r>
              <a:rPr lang="en-US" dirty="0" err="1"/>
              <a:t>lezing</a:t>
            </a:r>
            <a:r>
              <a:rPr lang="en-US" dirty="0"/>
              <a:t> </a:t>
            </a:r>
            <a:r>
              <a:rPr lang="en-US" dirty="0" err="1"/>
              <a:t>behandelt</a:t>
            </a:r>
            <a:r>
              <a:rPr lang="en-US" dirty="0"/>
              <a:t> radio’s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Midden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Oost Europa.  </a:t>
            </a:r>
            <a:r>
              <a:rPr lang="en-US" dirty="0" err="1"/>
              <a:t>Waarin</a:t>
            </a:r>
            <a:r>
              <a:rPr lang="en-US" dirty="0"/>
              <a:t> </a:t>
            </a:r>
            <a:r>
              <a:rPr lang="en-US" dirty="0" err="1"/>
              <a:t>verschillen</a:t>
            </a:r>
            <a:r>
              <a:rPr lang="en-US" dirty="0"/>
              <a:t> die van </a:t>
            </a:r>
            <a:r>
              <a:rPr lang="en-US" dirty="0" err="1"/>
              <a:t>Westerse</a:t>
            </a:r>
            <a:r>
              <a:rPr lang="en-US" dirty="0"/>
              <a:t> </a:t>
            </a:r>
            <a:r>
              <a:rPr lang="en-US" dirty="0" err="1"/>
              <a:t>modellen</a:t>
            </a:r>
            <a:r>
              <a:rPr lang="en-US" dirty="0"/>
              <a:t>?  De </a:t>
            </a:r>
            <a:r>
              <a:rPr lang="en-US" dirty="0" err="1"/>
              <a:t>belangrijkste</a:t>
            </a:r>
            <a:r>
              <a:rPr lang="en-US" dirty="0"/>
              <a:t> </a:t>
            </a:r>
            <a:r>
              <a:rPr lang="en-US" dirty="0" err="1"/>
              <a:t>fabrikanten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Tesla </a:t>
            </a:r>
            <a:r>
              <a:rPr lang="en-US" dirty="0" err="1"/>
              <a:t>en</a:t>
            </a:r>
            <a:r>
              <a:rPr lang="en-US" dirty="0"/>
              <a:t> VEF.  </a:t>
            </a:r>
            <a:r>
              <a:rPr lang="en-US" dirty="0" err="1"/>
              <a:t>Uit</a:t>
            </a:r>
            <a:r>
              <a:rPr lang="en-US" dirty="0"/>
              <a:t> diverse “</a:t>
            </a:r>
            <a:r>
              <a:rPr lang="en-US" dirty="0" err="1"/>
              <a:t>Oostblok</a:t>
            </a:r>
            <a:r>
              <a:rPr lang="en-US" dirty="0"/>
              <a:t>”-</a:t>
            </a:r>
            <a:r>
              <a:rPr lang="en-US" dirty="0" err="1"/>
              <a:t>landen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toestellen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zien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lezing</a:t>
            </a:r>
            <a:r>
              <a:rPr lang="en-US" dirty="0"/>
              <a:t> met DIEPTE, maar </a:t>
            </a:r>
            <a:r>
              <a:rPr lang="en-US" dirty="0" err="1"/>
              <a:t>misschien</a:t>
            </a:r>
            <a:r>
              <a:rPr lang="en-US" dirty="0"/>
              <a:t> </a:t>
            </a:r>
            <a:r>
              <a:rPr lang="en-US" dirty="0" err="1"/>
              <a:t>anders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je </a:t>
            </a:r>
            <a:r>
              <a:rPr lang="en-US" dirty="0" err="1"/>
              <a:t>verwacht</a:t>
            </a:r>
            <a:r>
              <a:rPr lang="en-US" dirty="0"/>
              <a:t>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939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688"/>
            <a:ext cx="8856984" cy="6704368"/>
          </a:xfrm>
        </p:spPr>
      </p:pic>
    </p:spTree>
    <p:extLst>
      <p:ext uri="{BB962C8B-B14F-4D97-AF65-F5344CB8AC3E}">
        <p14:creationId xmlns:p14="http://schemas.microsoft.com/office/powerpoint/2010/main" val="2905045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32" y="112939"/>
            <a:ext cx="8776648" cy="6669903"/>
          </a:xfrm>
        </p:spPr>
      </p:pic>
    </p:spTree>
    <p:extLst>
      <p:ext uri="{BB962C8B-B14F-4D97-AF65-F5344CB8AC3E}">
        <p14:creationId xmlns:p14="http://schemas.microsoft.com/office/powerpoint/2010/main" val="1592435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645"/>
            <a:ext cx="8708942" cy="6645379"/>
          </a:xfrm>
        </p:spPr>
      </p:pic>
    </p:spTree>
    <p:extLst>
      <p:ext uri="{BB962C8B-B14F-4D97-AF65-F5344CB8AC3E}">
        <p14:creationId xmlns:p14="http://schemas.microsoft.com/office/powerpoint/2010/main" val="2058092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Bakeliet</a:t>
            </a:r>
            <a:r>
              <a:rPr lang="en-US" dirty="0"/>
              <a:t> of . . .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33170"/>
            <a:ext cx="7200800" cy="5060021"/>
          </a:xfrm>
        </p:spPr>
      </p:pic>
    </p:spTree>
    <p:extLst>
      <p:ext uri="{BB962C8B-B14F-4D97-AF65-F5344CB8AC3E}">
        <p14:creationId xmlns:p14="http://schemas.microsoft.com/office/powerpoint/2010/main" val="13587376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PAUZE 10min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22" y="1378906"/>
            <a:ext cx="6861918" cy="5146438"/>
          </a:xfrm>
        </p:spPr>
      </p:pic>
    </p:spTree>
    <p:extLst>
      <p:ext uri="{BB962C8B-B14F-4D97-AF65-F5344CB8AC3E}">
        <p14:creationId xmlns:p14="http://schemas.microsoft.com/office/powerpoint/2010/main" val="34330971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Albanese radio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URT ~1980</a:t>
            </a:r>
          </a:p>
          <a:p>
            <a:r>
              <a:rPr lang="en-US" dirty="0"/>
              <a:t>MG / KG</a:t>
            </a:r>
          </a:p>
          <a:p>
            <a:r>
              <a:rPr lang="en-US" dirty="0"/>
              <a:t>7 </a:t>
            </a:r>
            <a:r>
              <a:rPr lang="en-US" dirty="0" err="1"/>
              <a:t>Tr</a:t>
            </a:r>
            <a:r>
              <a:rPr lang="en-US" dirty="0"/>
              <a:t> 2 Di</a:t>
            </a:r>
          </a:p>
          <a:p>
            <a:r>
              <a:rPr lang="en-US" dirty="0"/>
              <a:t>Batt 4x C</a:t>
            </a:r>
          </a:p>
          <a:p>
            <a:r>
              <a:rPr lang="en-US" dirty="0" err="1"/>
              <a:t>Milcov</a:t>
            </a:r>
            <a:r>
              <a:rPr lang="en-US" dirty="0"/>
              <a:t> (Roe)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537" y="1484784"/>
            <a:ext cx="5651467" cy="4238600"/>
          </a:xfrm>
          <a:prstGeom prst="rect">
            <a:avLst/>
          </a:prstGeom>
        </p:spPr>
      </p:pic>
      <p:pic>
        <p:nvPicPr>
          <p:cNvPr id="5" name="IliriaDurre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31640" y="51137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60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A783B3-4962-40DA-B39A-330D16F29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Roemeense radio: ITC 490N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901BDB-339D-4DAE-BB36-53F70C822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680" y="1417638"/>
            <a:ext cx="4114800" cy="4525963"/>
          </a:xfrm>
        </p:spPr>
        <p:txBody>
          <a:bodyPr/>
          <a:lstStyle/>
          <a:p>
            <a:r>
              <a:rPr lang="nl-NL" dirty="0"/>
              <a:t>Replica Lentebode</a:t>
            </a:r>
          </a:p>
          <a:p>
            <a:r>
              <a:rPr lang="nl-NL" dirty="0"/>
              <a:t>L M FM, Hout</a:t>
            </a:r>
          </a:p>
          <a:p>
            <a:r>
              <a:rPr lang="nl-NL" dirty="0"/>
              <a:t>Matige constructie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A91E8B1-10E9-4D23-9751-7A6C642F3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637150"/>
            <a:ext cx="3960440" cy="297033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304D916-D602-4764-8FE4-88FEAC13F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0" y="1472197"/>
            <a:ext cx="4603304" cy="530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507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Russische</a:t>
            </a:r>
            <a:r>
              <a:rPr lang="en-US" dirty="0"/>
              <a:t>” </a:t>
            </a:r>
            <a:r>
              <a:rPr lang="en-US" dirty="0" err="1"/>
              <a:t>zakradiootjes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637112"/>
          </a:xfrm>
        </p:spPr>
        <p:txBody>
          <a:bodyPr>
            <a:normAutofit/>
          </a:bodyPr>
          <a:lstStyle/>
          <a:p>
            <a:r>
              <a:rPr lang="en-US" dirty="0"/>
              <a:t>MW/LG, </a:t>
            </a:r>
            <a:r>
              <a:rPr lang="en-US" dirty="0" err="1"/>
              <a:t>meestal</a:t>
            </a:r>
            <a:r>
              <a:rPr lang="en-US" dirty="0"/>
              <a:t> </a:t>
            </a:r>
            <a:r>
              <a:rPr lang="en-US" dirty="0" err="1"/>
              <a:t>zwart</a:t>
            </a:r>
            <a:endParaRPr lang="en-US" dirty="0"/>
          </a:p>
          <a:p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zoveel</a:t>
            </a:r>
            <a:r>
              <a:rPr lang="en-US" dirty="0"/>
              <a:t> </a:t>
            </a:r>
            <a:r>
              <a:rPr lang="en-US" dirty="0" err="1"/>
              <a:t>variatie</a:t>
            </a:r>
            <a:r>
              <a:rPr lang="en-US" dirty="0"/>
              <a:t> qua </a:t>
            </a:r>
            <a:r>
              <a:rPr lang="en-US" dirty="0" err="1"/>
              <a:t>techniek</a:t>
            </a:r>
            <a:endParaRPr lang="en-US" dirty="0"/>
          </a:p>
          <a:p>
            <a:r>
              <a:rPr lang="en-US" dirty="0"/>
              <a:t>Komen </a:t>
            </a:r>
            <a:r>
              <a:rPr lang="en-US" i="1" dirty="0" err="1"/>
              <a:t>niet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Rusland</a:t>
            </a:r>
            <a:r>
              <a:rPr lang="en-US" dirty="0"/>
              <a:t> maar </a:t>
            </a:r>
            <a:r>
              <a:rPr lang="en-US" dirty="0" err="1"/>
              <a:t>Letland</a:t>
            </a:r>
            <a:r>
              <a:rPr lang="en-US" dirty="0"/>
              <a:t>!</a:t>
            </a:r>
          </a:p>
          <a:p>
            <a:pPr lvl="1"/>
            <a:r>
              <a:rPr lang="nl-NL" dirty="0"/>
              <a:t>VEF: Valst </a:t>
            </a:r>
            <a:r>
              <a:rPr lang="nl-NL" dirty="0" err="1"/>
              <a:t>Elektrotehniska</a:t>
            </a:r>
            <a:r>
              <a:rPr lang="nl-NL" dirty="0"/>
              <a:t> </a:t>
            </a:r>
            <a:r>
              <a:rPr lang="nl-NL" dirty="0" err="1"/>
              <a:t>Fabrika</a:t>
            </a:r>
            <a:endParaRPr lang="nl-NL" dirty="0"/>
          </a:p>
          <a:p>
            <a:pPr lvl="1"/>
            <a:r>
              <a:rPr lang="nl-NL" dirty="0"/>
              <a:t>RRR: </a:t>
            </a:r>
            <a:r>
              <a:rPr lang="nl-NL" dirty="0" err="1"/>
              <a:t>Rigas</a:t>
            </a:r>
            <a:r>
              <a:rPr lang="nl-NL" dirty="0"/>
              <a:t> Radio </a:t>
            </a:r>
            <a:r>
              <a:rPr lang="nl-NL" dirty="0" err="1"/>
              <a:t>Rupnica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340768"/>
            <a:ext cx="3559756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680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Kenmerken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Leren</a:t>
            </a:r>
            <a:r>
              <a:rPr lang="en-US" dirty="0"/>
              <a:t> </a:t>
            </a:r>
            <a:r>
              <a:rPr lang="en-US" dirty="0" err="1"/>
              <a:t>hoesje</a:t>
            </a:r>
            <a:r>
              <a:rPr lang="en-US" dirty="0"/>
              <a:t> (</a:t>
            </a:r>
            <a:r>
              <a:rPr lang="en-US" dirty="0" err="1"/>
              <a:t>datumstempel</a:t>
            </a:r>
            <a:r>
              <a:rPr lang="en-US" dirty="0"/>
              <a:t>!)</a:t>
            </a:r>
          </a:p>
          <a:p>
            <a:r>
              <a:rPr lang="en-US" dirty="0" err="1"/>
              <a:t>Antenne-aansluiting</a:t>
            </a:r>
            <a:endParaRPr lang="en-US" dirty="0"/>
          </a:p>
          <a:p>
            <a:r>
              <a:rPr lang="en-US" dirty="0" err="1"/>
              <a:t>Prijs</a:t>
            </a:r>
            <a:r>
              <a:rPr lang="en-US" dirty="0"/>
              <a:t> </a:t>
            </a:r>
            <a:r>
              <a:rPr lang="en-US" dirty="0" err="1"/>
              <a:t>ingegoten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12" y="3573016"/>
            <a:ext cx="8686595" cy="268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321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B84E480-145E-4235-98BB-3322FAB7C1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92" y="3639594"/>
            <a:ext cx="4097428" cy="3073071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A0E9BF7-1515-41C2-A257-CC42804F6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8640"/>
            <a:ext cx="4064000" cy="3048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1CC2283C-D090-406D-BC16-56E6EEE98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064000" cy="30480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7D7A14C1-C906-4C1E-BC60-26367135DC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642" y="2746114"/>
            <a:ext cx="2942435" cy="392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03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Inleiding: Gerard en MOE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en-US" dirty="0" err="1"/>
              <a:t>Ooit</a:t>
            </a:r>
            <a:r>
              <a:rPr lang="en-US" dirty="0"/>
              <a:t> </a:t>
            </a:r>
            <a:r>
              <a:rPr lang="en-US" dirty="0" err="1"/>
              <a:t>Russisch</a:t>
            </a:r>
            <a:r>
              <a:rPr lang="en-US" dirty="0"/>
              <a:t> </a:t>
            </a:r>
            <a:r>
              <a:rPr lang="en-US" dirty="0" err="1"/>
              <a:t>geleerd</a:t>
            </a:r>
            <a:endParaRPr lang="en-US" dirty="0"/>
          </a:p>
          <a:p>
            <a:r>
              <a:rPr lang="en-US" dirty="0" err="1"/>
              <a:t>Leuk</a:t>
            </a:r>
            <a:r>
              <a:rPr lang="en-US" dirty="0"/>
              <a:t> om </a:t>
            </a:r>
            <a:r>
              <a:rPr lang="en-US" dirty="0" err="1"/>
              <a:t>naar</a:t>
            </a:r>
            <a:r>
              <a:rPr lang="en-US" dirty="0"/>
              <a:t> MOE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reizen</a:t>
            </a:r>
            <a:endParaRPr lang="en-US" dirty="0"/>
          </a:p>
          <a:p>
            <a:pPr lvl="1"/>
            <a:r>
              <a:rPr lang="en-US" dirty="0"/>
              <a:t>15x CZ, 13x SK, 5x HU, 5x PL, </a:t>
            </a:r>
            <a:r>
              <a:rPr lang="nl-NL" sz="3200" b="1" dirty="0" err="1"/>
              <a:t>Visegrád</a:t>
            </a:r>
            <a:endParaRPr lang="en-US" sz="3200" dirty="0"/>
          </a:p>
          <a:p>
            <a:pPr lvl="1"/>
            <a:r>
              <a:rPr lang="en-US" dirty="0"/>
              <a:t>3x UA, 2x RU, Bel, </a:t>
            </a:r>
            <a:r>
              <a:rPr lang="en-US" b="1" dirty="0" err="1"/>
              <a:t>Sovjet-Unie</a:t>
            </a:r>
            <a:endParaRPr lang="en-US" b="1" dirty="0"/>
          </a:p>
          <a:p>
            <a:pPr lvl="1"/>
            <a:r>
              <a:rPr lang="en-US" dirty="0"/>
              <a:t>Alb, </a:t>
            </a:r>
            <a:r>
              <a:rPr lang="en-US" dirty="0" err="1"/>
              <a:t>Slo</a:t>
            </a:r>
            <a:r>
              <a:rPr lang="en-US" dirty="0"/>
              <a:t>, Cuba</a:t>
            </a:r>
          </a:p>
          <a:p>
            <a:r>
              <a:rPr lang="en-US" dirty="0" err="1"/>
              <a:t>Opbouw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communisme</a:t>
            </a:r>
            <a:endParaRPr lang="en-US" dirty="0"/>
          </a:p>
          <a:p>
            <a:r>
              <a:rPr lang="en-US" dirty="0" err="1"/>
              <a:t>Optimisme</a:t>
            </a:r>
            <a:r>
              <a:rPr lang="en-US" dirty="0"/>
              <a:t> over </a:t>
            </a:r>
            <a:r>
              <a:rPr lang="en-US" dirty="0" err="1"/>
              <a:t>Europese</a:t>
            </a:r>
            <a:r>
              <a:rPr lang="en-US" dirty="0"/>
              <a:t> </a:t>
            </a:r>
            <a:r>
              <a:rPr lang="en-US" dirty="0" err="1"/>
              <a:t>samenwerking</a:t>
            </a:r>
            <a:endParaRPr lang="en-US" dirty="0"/>
          </a:p>
          <a:p>
            <a:r>
              <a:rPr lang="en-US" dirty="0"/>
              <a:t>Open </a:t>
            </a:r>
            <a:r>
              <a:rPr lang="en-US" dirty="0" err="1"/>
              <a:t>mensen</a:t>
            </a:r>
            <a:r>
              <a:rPr lang="en-US" dirty="0"/>
              <a:t>, </a:t>
            </a:r>
            <a:r>
              <a:rPr lang="en-US" dirty="0" err="1"/>
              <a:t>goedkoop</a:t>
            </a:r>
            <a:r>
              <a:rPr lang="en-US" dirty="0"/>
              <a:t>, </a:t>
            </a:r>
            <a:r>
              <a:rPr lang="en-US" dirty="0" err="1"/>
              <a:t>lekker</a:t>
            </a:r>
            <a:r>
              <a:rPr lang="en-US" dirty="0"/>
              <a:t> </a:t>
            </a:r>
            <a:r>
              <a:rPr lang="en-US" dirty="0" err="1"/>
              <a:t>weer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07244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1DDCAE5-42E5-4B99-B92F-DD57CA10C4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413" y="1417638"/>
            <a:ext cx="6234211" cy="467565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OIRT-FM, 66-74 MHz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400" y="1598015"/>
            <a:ext cx="2602632" cy="4983162"/>
          </a:xfrm>
        </p:spPr>
        <p:txBody>
          <a:bodyPr/>
          <a:lstStyle/>
          <a:p>
            <a:r>
              <a:rPr lang="en-US" dirty="0"/>
              <a:t>Tesla 2827B, ca. 1974</a:t>
            </a:r>
          </a:p>
          <a:p>
            <a:r>
              <a:rPr lang="en-US" dirty="0"/>
              <a:t>Eigen FM </a:t>
            </a:r>
            <a:r>
              <a:rPr lang="en-US" dirty="0" err="1"/>
              <a:t>voor</a:t>
            </a:r>
            <a:r>
              <a:rPr lang="en-US" dirty="0"/>
              <a:t> MOE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Sokol 308:</a:t>
            </a:r>
          </a:p>
        </p:txBody>
      </p:sp>
      <p:pic>
        <p:nvPicPr>
          <p:cNvPr id="5" name="Sokol30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53716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4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OIRT FM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361384"/>
          </a:xfrm>
        </p:spPr>
        <p:txBody>
          <a:bodyPr>
            <a:normAutofit/>
          </a:bodyPr>
          <a:lstStyle/>
          <a:p>
            <a:r>
              <a:rPr lang="en-US" dirty="0"/>
              <a:t>65,8 – 74 MHz</a:t>
            </a:r>
          </a:p>
          <a:p>
            <a:r>
              <a:rPr lang="en-US" dirty="0" err="1"/>
              <a:t>Propagatie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KG: </a:t>
            </a:r>
            <a:r>
              <a:rPr lang="en-US" dirty="0" err="1"/>
              <a:t>groter</a:t>
            </a:r>
            <a:r>
              <a:rPr lang="en-US" dirty="0"/>
              <a:t> </a:t>
            </a:r>
            <a:r>
              <a:rPr lang="en-US" dirty="0" err="1"/>
              <a:t>bereik</a:t>
            </a:r>
            <a:endParaRPr lang="en-US" dirty="0"/>
          </a:p>
          <a:p>
            <a:r>
              <a:rPr lang="en-US" dirty="0"/>
              <a:t>Stereo (subcarrier at 31.25 kHz)</a:t>
            </a:r>
          </a:p>
          <a:p>
            <a:r>
              <a:rPr lang="en-US" dirty="0"/>
              <a:t>EU </a:t>
            </a:r>
            <a:r>
              <a:rPr lang="en-US" dirty="0" err="1"/>
              <a:t>landen</a:t>
            </a:r>
            <a:r>
              <a:rPr lang="en-US" dirty="0"/>
              <a:t> </a:t>
            </a:r>
            <a:r>
              <a:rPr lang="en-US" dirty="0" err="1"/>
              <a:t>gaan</a:t>
            </a:r>
            <a:br>
              <a:rPr lang="en-US" dirty="0"/>
            </a:br>
            <a:r>
              <a:rPr lang="en-US" dirty="0"/>
              <a:t>om (CZ 1984, </a:t>
            </a:r>
            <a:br>
              <a:rPr lang="en-US" dirty="0"/>
            </a:br>
            <a:r>
              <a:rPr lang="en-US" dirty="0"/>
              <a:t>HU 2007, </a:t>
            </a:r>
            <a:br>
              <a:rPr lang="en-US" dirty="0"/>
            </a:br>
            <a:r>
              <a:rPr lang="en-US" dirty="0"/>
              <a:t>DDR </a:t>
            </a:r>
            <a:r>
              <a:rPr lang="en-US" dirty="0" err="1"/>
              <a:t>altijd</a:t>
            </a:r>
            <a:r>
              <a:rPr lang="en-US" dirty="0"/>
              <a:t> 87-..)</a:t>
            </a:r>
          </a:p>
          <a:p>
            <a:r>
              <a:rPr lang="en-US" dirty="0" err="1"/>
              <a:t>Kipo</a:t>
            </a:r>
            <a:r>
              <a:rPr lang="en-US" dirty="0"/>
              <a:t> 380, 2011 </a:t>
            </a:r>
            <a:br>
              <a:rPr lang="en-US" dirty="0"/>
            </a:br>
            <a:r>
              <a:rPr lang="en-US" dirty="0" err="1"/>
              <a:t>markt</a:t>
            </a:r>
            <a:r>
              <a:rPr lang="en-US" dirty="0"/>
              <a:t> Brest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8F4DD05-DA26-4DED-A50A-2B03C1CDCF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945919"/>
            <a:ext cx="5195416" cy="389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733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058" y="2283010"/>
            <a:ext cx="5388430" cy="345024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Voeding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5"/>
          </a:xfrm>
        </p:spPr>
        <p:txBody>
          <a:bodyPr>
            <a:normAutofit/>
          </a:bodyPr>
          <a:lstStyle/>
          <a:p>
            <a:r>
              <a:rPr lang="en-US" dirty="0" err="1"/>
              <a:t>Standaard</a:t>
            </a:r>
            <a:r>
              <a:rPr lang="en-US" dirty="0"/>
              <a:t> </a:t>
            </a:r>
            <a:r>
              <a:rPr lang="en-US" dirty="0" err="1"/>
              <a:t>batterijen</a:t>
            </a:r>
            <a:r>
              <a:rPr lang="en-US" dirty="0"/>
              <a:t>: Penlight, 9V </a:t>
            </a:r>
            <a:r>
              <a:rPr lang="en-US" dirty="0" err="1"/>
              <a:t>blok</a:t>
            </a:r>
            <a:r>
              <a:rPr lang="en-US" dirty="0"/>
              <a:t>, C, D</a:t>
            </a:r>
          </a:p>
          <a:p>
            <a:r>
              <a:rPr lang="en-US" dirty="0"/>
              <a:t>6V </a:t>
            </a:r>
            <a:r>
              <a:rPr lang="en-US" dirty="0" err="1"/>
              <a:t>blok</a:t>
            </a:r>
            <a:endParaRPr lang="en-US" dirty="0"/>
          </a:p>
          <a:p>
            <a:r>
              <a:rPr lang="en-US" dirty="0" err="1"/>
              <a:t>Sokol</a:t>
            </a:r>
            <a:r>
              <a:rPr lang="en-US" dirty="0"/>
              <a:t> Adapter </a:t>
            </a:r>
            <a:br>
              <a:rPr lang="en-US" dirty="0"/>
            </a:br>
            <a:r>
              <a:rPr lang="en-US" dirty="0"/>
              <a:t>(“Charger”??)</a:t>
            </a:r>
          </a:p>
          <a:p>
            <a:r>
              <a:rPr lang="en-US" dirty="0" err="1"/>
              <a:t>Keuze</a:t>
            </a:r>
            <a:r>
              <a:rPr lang="en-US" dirty="0"/>
              <a:t>: 6xC</a:t>
            </a:r>
            <a:br>
              <a:rPr lang="en-US" dirty="0"/>
            </a:br>
            <a:r>
              <a:rPr lang="en-US" dirty="0"/>
              <a:t>of 2x 4,5V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Ph</a:t>
            </a:r>
            <a:r>
              <a:rPr lang="en-US" dirty="0"/>
              <a:t> L3X02T)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32504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VEF </a:t>
            </a:r>
            <a:r>
              <a:rPr lang="en-US" dirty="0" err="1"/>
              <a:t>Spidola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Multiband portable met </a:t>
            </a:r>
            <a:br>
              <a:rPr lang="en-US" dirty="0"/>
            </a:br>
            <a:r>
              <a:rPr lang="en-US" dirty="0" err="1"/>
              <a:t>bandcarousel</a:t>
            </a:r>
            <a:endParaRPr lang="en-US" dirty="0"/>
          </a:p>
          <a:p>
            <a:r>
              <a:rPr lang="en-US" dirty="0"/>
              <a:t>LG, MG, 5/6x KG</a:t>
            </a:r>
          </a:p>
          <a:p>
            <a:r>
              <a:rPr lang="en-US" dirty="0"/>
              <a:t>10 (later 12) transistors</a:t>
            </a:r>
          </a:p>
          <a:p>
            <a:r>
              <a:rPr lang="en-US" dirty="0" err="1"/>
              <a:t>Introductie</a:t>
            </a:r>
            <a:r>
              <a:rPr lang="en-US" dirty="0"/>
              <a:t> 1960</a:t>
            </a:r>
          </a:p>
          <a:p>
            <a:r>
              <a:rPr lang="en-US" dirty="0" err="1"/>
              <a:t>Spidola</a:t>
            </a:r>
            <a:r>
              <a:rPr lang="en-US" dirty="0"/>
              <a:t> (MPM60), </a:t>
            </a:r>
            <a:r>
              <a:rPr lang="en-US" dirty="0" err="1"/>
              <a:t>Spidola</a:t>
            </a:r>
            <a:r>
              <a:rPr lang="en-US" dirty="0"/>
              <a:t> 10, VEF12, VEF202, VEF204, VEF206, </a:t>
            </a:r>
            <a:r>
              <a:rPr lang="en-US" dirty="0" err="1"/>
              <a:t>Spidola</a:t>
            </a:r>
            <a:r>
              <a:rPr lang="en-US" dirty="0"/>
              <a:t> 232, Selena</a:t>
            </a:r>
          </a:p>
          <a:p>
            <a:r>
              <a:rPr lang="en-US" dirty="0"/>
              <a:t>Cuba 1989: VEF206 </a:t>
            </a:r>
            <a:r>
              <a:rPr lang="en-US" dirty="0" err="1"/>
              <a:t>nieuw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koop</a:t>
            </a:r>
            <a:endParaRPr lang="en-US" dirty="0"/>
          </a:p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3513" y="1573204"/>
            <a:ext cx="3818544" cy="2863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1298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err="1"/>
              <a:t>Binnenin</a:t>
            </a:r>
            <a:r>
              <a:rPr lang="en-US" dirty="0"/>
              <a:t> de </a:t>
            </a:r>
            <a:r>
              <a:rPr lang="en-US" dirty="0" err="1"/>
              <a:t>Spidola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en-US" dirty="0" err="1"/>
              <a:t>Batterij</a:t>
            </a:r>
            <a:r>
              <a:rPr lang="en-US" dirty="0"/>
              <a:t>: 2x4,5 </a:t>
            </a:r>
            <a:br>
              <a:rPr lang="en-US" dirty="0"/>
            </a:br>
            <a:r>
              <a:rPr lang="en-US" dirty="0"/>
              <a:t>of 6xD</a:t>
            </a:r>
          </a:p>
          <a:p>
            <a:r>
              <a:rPr lang="en-US" dirty="0" err="1"/>
              <a:t>Banden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 err="1"/>
              <a:t>wals</a:t>
            </a:r>
            <a:r>
              <a:rPr lang="en-US" dirty="0"/>
              <a:t>, </a:t>
            </a:r>
            <a:r>
              <a:rPr lang="en-US" dirty="0" err="1"/>
              <a:t>variatie</a:t>
            </a:r>
            <a:endParaRPr lang="en-US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501409"/>
            <a:ext cx="5296024" cy="397201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26C0E61-BD6E-4555-9667-D972C431CD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39" y="3717032"/>
            <a:ext cx="3765356" cy="297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154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VEF 202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85F1F84-CF0A-44BD-AE78-5B13E2589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2386608" cy="4525963"/>
          </a:xfrm>
        </p:spPr>
        <p:txBody>
          <a:bodyPr/>
          <a:lstStyle/>
          <a:p>
            <a:r>
              <a:rPr lang="nl-NL" dirty="0"/>
              <a:t>Ca 1980, 99Rub</a:t>
            </a:r>
          </a:p>
          <a:p>
            <a:r>
              <a:rPr lang="nl-NL" dirty="0"/>
              <a:t>L M 5K</a:t>
            </a:r>
          </a:p>
          <a:p>
            <a:r>
              <a:rPr lang="nl-NL" dirty="0"/>
              <a:t>Cyrillisch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312F6A1-4638-4F5F-B659-0AD049018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844824"/>
            <a:ext cx="6502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922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37" y="47455"/>
            <a:ext cx="8697159" cy="6810546"/>
          </a:xfrm>
        </p:spPr>
      </p:pic>
    </p:spTree>
    <p:extLst>
      <p:ext uri="{BB962C8B-B14F-4D97-AF65-F5344CB8AC3E}">
        <p14:creationId xmlns:p14="http://schemas.microsoft.com/office/powerpoint/2010/main" val="34476991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93F766D-6DDA-4AC5-9374-486AF1DB1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95564"/>
            <a:ext cx="7380312" cy="553523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86C845C-1949-4594-804D-5DC29DD19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Selena B212, Minsk 1975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59CB85-36D2-4FDB-8D1E-115CD5E18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 M 5K</a:t>
            </a:r>
          </a:p>
          <a:p>
            <a:r>
              <a:rPr lang="nl-NL" dirty="0"/>
              <a:t>Hout</a:t>
            </a:r>
          </a:p>
          <a:p>
            <a:r>
              <a:rPr lang="nl-NL" dirty="0"/>
              <a:t>FM 88+</a:t>
            </a:r>
          </a:p>
          <a:p>
            <a:r>
              <a:rPr lang="nl-NL" dirty="0"/>
              <a:t>Tropen</a:t>
            </a:r>
            <a:br>
              <a:rPr lang="nl-NL" dirty="0"/>
            </a:br>
            <a:r>
              <a:rPr lang="nl-NL" dirty="0"/>
              <a:t>120/90m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60366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C64EEC-496C-4FF1-8CB5-DFEDA44A3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nl-NL" dirty="0" err="1"/>
              <a:t>Spidola</a:t>
            </a:r>
            <a:r>
              <a:rPr lang="nl-NL" dirty="0"/>
              <a:t> 232 (1983)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6EA4B1-392E-4ADE-A33D-36B781DA1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0640"/>
          </a:xfrm>
        </p:spPr>
        <p:txBody>
          <a:bodyPr>
            <a:normAutofit/>
          </a:bodyPr>
          <a:lstStyle/>
          <a:p>
            <a:r>
              <a:rPr lang="nl-NL" dirty="0"/>
              <a:t>L, 2x MG, 25, 31, 41, 49, 52 (Tropen 60/75m)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Indicator met 4x LED, gaan UIT</a:t>
            </a:r>
          </a:p>
          <a:p>
            <a:r>
              <a:rPr lang="nl-NL" dirty="0"/>
              <a:t>Geschenkje van Andrej </a:t>
            </a:r>
            <a:r>
              <a:rPr lang="nl-NL" dirty="0" err="1"/>
              <a:t>Smirnov</a:t>
            </a:r>
            <a:r>
              <a:rPr lang="nl-NL" dirty="0"/>
              <a:t> (2011)</a:t>
            </a:r>
          </a:p>
          <a:p>
            <a:r>
              <a:rPr lang="nl-NL" dirty="0"/>
              <a:t>Vreselijke vervorming, alleen gekras</a:t>
            </a:r>
            <a:br>
              <a:rPr lang="nl-NL" dirty="0"/>
            </a:br>
            <a:r>
              <a:rPr lang="nl-NL" dirty="0"/>
              <a:t>AVC-condensator </a:t>
            </a:r>
            <a:r>
              <a:rPr lang="nl-NL" dirty="0" err="1"/>
              <a:t>capaciteitsloos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7B4F083-04E7-4E05-8A40-6FE57FA8B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01" y="1686818"/>
            <a:ext cx="8015847" cy="278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362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76" y="188640"/>
            <a:ext cx="8643804" cy="6482853"/>
          </a:xfrm>
        </p:spPr>
      </p:pic>
    </p:spTree>
    <p:extLst>
      <p:ext uri="{BB962C8B-B14F-4D97-AF65-F5344CB8AC3E}">
        <p14:creationId xmlns:p14="http://schemas.microsoft.com/office/powerpoint/2010/main" val="1538163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 Star-54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2890664" cy="4525963"/>
          </a:xfrm>
        </p:spPr>
        <p:txBody>
          <a:bodyPr/>
          <a:lstStyle/>
          <a:p>
            <a:r>
              <a:rPr lang="en-US" dirty="0" err="1"/>
              <a:t>Vijf</a:t>
            </a:r>
            <a:r>
              <a:rPr lang="en-US" dirty="0"/>
              <a:t> </a:t>
            </a:r>
            <a:r>
              <a:rPr lang="en-US" dirty="0" err="1"/>
              <a:t>banden</a:t>
            </a:r>
            <a:endParaRPr lang="en-US" dirty="0"/>
          </a:p>
          <a:p>
            <a:r>
              <a:rPr lang="en-US" dirty="0" err="1"/>
              <a:t>Zeven</a:t>
            </a:r>
            <a:r>
              <a:rPr lang="en-US" dirty="0"/>
              <a:t> </a:t>
            </a:r>
            <a:r>
              <a:rPr lang="en-US" dirty="0" err="1"/>
              <a:t>buizen</a:t>
            </a:r>
            <a:br>
              <a:rPr lang="en-US" dirty="0"/>
            </a:br>
            <a:r>
              <a:rPr lang="en-US" dirty="0"/>
              <a:t>K F B F L M Z</a:t>
            </a:r>
          </a:p>
          <a:p>
            <a:r>
              <a:rPr lang="en-US" dirty="0"/>
              <a:t>SNR </a:t>
            </a:r>
            <a:r>
              <a:rPr lang="en-US" dirty="0" err="1"/>
              <a:t>Excelcior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298" y="1916832"/>
            <a:ext cx="5448393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064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601831"/>
          </a:xfrm>
        </p:spPr>
      </p:pic>
    </p:spTree>
    <p:extLst>
      <p:ext uri="{BB962C8B-B14F-4D97-AF65-F5344CB8AC3E}">
        <p14:creationId xmlns:p14="http://schemas.microsoft.com/office/powerpoint/2010/main" val="28765772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568952" cy="6534256"/>
          </a:xfrm>
        </p:spPr>
      </p:pic>
    </p:spTree>
    <p:extLst>
      <p:ext uri="{BB962C8B-B14F-4D97-AF65-F5344CB8AC3E}">
        <p14:creationId xmlns:p14="http://schemas.microsoft.com/office/powerpoint/2010/main" val="40462487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88640"/>
            <a:ext cx="8690896" cy="6552728"/>
          </a:xfrm>
        </p:spPr>
      </p:pic>
    </p:spTree>
    <p:extLst>
      <p:ext uri="{BB962C8B-B14F-4D97-AF65-F5344CB8AC3E}">
        <p14:creationId xmlns:p14="http://schemas.microsoft.com/office/powerpoint/2010/main" val="23896812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16632"/>
            <a:ext cx="8872571" cy="6624736"/>
          </a:xfrm>
        </p:spPr>
      </p:pic>
    </p:spTree>
    <p:extLst>
      <p:ext uri="{BB962C8B-B14F-4D97-AF65-F5344CB8AC3E}">
        <p14:creationId xmlns:p14="http://schemas.microsoft.com/office/powerpoint/2010/main" val="36520484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Meetapparaten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Goedkope</a:t>
            </a:r>
            <a:r>
              <a:rPr lang="en-US" dirty="0"/>
              <a:t> </a:t>
            </a:r>
            <a:r>
              <a:rPr lang="en-US" dirty="0" err="1"/>
              <a:t>alternatieven</a:t>
            </a:r>
            <a:r>
              <a:rPr lang="en-US" dirty="0"/>
              <a:t> </a:t>
            </a:r>
            <a:r>
              <a:rPr lang="en-US" dirty="0" err="1"/>
              <a:t>jaren</a:t>
            </a:r>
            <a:r>
              <a:rPr lang="en-US" dirty="0"/>
              <a:t> </a:t>
            </a:r>
            <a:r>
              <a:rPr lang="en-US" dirty="0" err="1"/>
              <a:t>zeventig</a:t>
            </a:r>
            <a:endParaRPr lang="en-US" dirty="0"/>
          </a:p>
          <a:p>
            <a:r>
              <a:rPr lang="en-US" dirty="0" err="1"/>
              <a:t>Multimeters</a:t>
            </a:r>
            <a:r>
              <a:rPr lang="en-US" dirty="0"/>
              <a:t>, Scopes</a:t>
            </a:r>
          </a:p>
          <a:p>
            <a:r>
              <a:rPr lang="en-US" dirty="0" err="1"/>
              <a:t>Verhaal</a:t>
            </a:r>
            <a:r>
              <a:rPr lang="en-US" dirty="0"/>
              <a:t>:  </a:t>
            </a:r>
            <a:r>
              <a:rPr lang="en-US" dirty="0" err="1"/>
              <a:t>Dumppartijen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betaling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export </a:t>
            </a:r>
            <a:r>
              <a:rPr lang="en-US" dirty="0" err="1"/>
              <a:t>naar</a:t>
            </a:r>
            <a:r>
              <a:rPr lang="en-US" dirty="0"/>
              <a:t> Oost-Europa</a:t>
            </a:r>
            <a:br>
              <a:rPr lang="en-US" dirty="0"/>
            </a:br>
            <a:r>
              <a:rPr lang="en-US" dirty="0" err="1"/>
              <a:t>Waarschijnlijk</a:t>
            </a:r>
            <a:r>
              <a:rPr lang="en-US" dirty="0"/>
              <a:t> </a:t>
            </a:r>
            <a:r>
              <a:rPr lang="en-US" dirty="0" err="1"/>
              <a:t>broodje</a:t>
            </a:r>
            <a:r>
              <a:rPr lang="en-US" dirty="0"/>
              <a:t> </a:t>
            </a:r>
            <a:r>
              <a:rPr lang="en-US" dirty="0" err="1"/>
              <a:t>aap</a:t>
            </a:r>
            <a:r>
              <a:rPr lang="en-US" dirty="0"/>
              <a:t>: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bewijs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34109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Tse4315, 1983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2776"/>
            <a:ext cx="8454258" cy="4119335"/>
          </a:xfrm>
        </p:spPr>
        <p:txBody>
          <a:bodyPr/>
          <a:lstStyle/>
          <a:p>
            <a:r>
              <a:rPr lang="en-US" dirty="0" err="1"/>
              <a:t>Combinatie</a:t>
            </a:r>
            <a:r>
              <a:rPr lang="en-US" dirty="0"/>
              <a:t>-instrument  in </a:t>
            </a:r>
            <a:r>
              <a:rPr lang="en-US" dirty="0" err="1"/>
              <a:t>stalen</a:t>
            </a:r>
            <a:r>
              <a:rPr lang="en-US" dirty="0"/>
              <a:t> </a:t>
            </a:r>
            <a:r>
              <a:rPr lang="en-US" dirty="0" err="1"/>
              <a:t>kist</a:t>
            </a:r>
            <a:endParaRPr lang="en-US" dirty="0"/>
          </a:p>
          <a:p>
            <a:r>
              <a:rPr lang="en-US" dirty="0"/>
              <a:t>20kΩ/V</a:t>
            </a:r>
          </a:p>
          <a:p>
            <a:r>
              <a:rPr lang="en-US" dirty="0"/>
              <a:t>V/A/</a:t>
            </a:r>
            <a:r>
              <a:rPr lang="el-GR" dirty="0"/>
              <a:t>Ω</a:t>
            </a:r>
            <a:endParaRPr lang="en-US" dirty="0"/>
          </a:p>
          <a:p>
            <a:r>
              <a:rPr lang="en-US" dirty="0"/>
              <a:t>C:  220V!!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063" y="2406008"/>
            <a:ext cx="5967395" cy="411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646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RFT EO1/71a scoop, 1967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991762B3-7119-46CC-A299-7D226A3E22E2}"/>
              </a:ext>
            </a:extLst>
          </p:cNvPr>
          <p:cNvSpPr txBox="1">
            <a:spLocks/>
          </p:cNvSpPr>
          <p:nvPr/>
        </p:nvSpPr>
        <p:spPr>
          <a:xfrm>
            <a:off x="6372200" y="1556792"/>
            <a:ext cx="2592288" cy="4119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err="1"/>
              <a:t>Univ</a:t>
            </a:r>
            <a:r>
              <a:rPr lang="nl-NL" dirty="0"/>
              <a:t> </a:t>
            </a:r>
            <a:r>
              <a:rPr lang="nl-NL" dirty="0" err="1"/>
              <a:t>Utr</a:t>
            </a:r>
            <a:endParaRPr lang="nl-NL" dirty="0"/>
          </a:p>
          <a:p>
            <a:r>
              <a:rPr lang="nl-NL" dirty="0"/>
              <a:t>2 voor </a:t>
            </a:r>
            <a:r>
              <a:rPr lang="nl-NL" dirty="0" err="1"/>
              <a:t>fl</a:t>
            </a:r>
            <a:r>
              <a:rPr lang="nl-NL" dirty="0"/>
              <a:t> 10</a:t>
            </a:r>
          </a:p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2B44381-9E67-492A-8AFB-151F2FC4C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6067887" cy="4550916"/>
          </a:xfrm>
          <a:prstGeom prst="rect">
            <a:avLst/>
          </a:prstGeom>
        </p:spPr>
      </p:pic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589363"/>
            <a:ext cx="4104456" cy="3078342"/>
          </a:xfrm>
        </p:spPr>
      </p:pic>
    </p:spTree>
    <p:extLst>
      <p:ext uri="{BB962C8B-B14F-4D97-AF65-F5344CB8AC3E}">
        <p14:creationId xmlns:p14="http://schemas.microsoft.com/office/powerpoint/2010/main" val="41532258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Conclusie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Kwaliteit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per se </a:t>
            </a:r>
            <a:r>
              <a:rPr lang="en-US" dirty="0" err="1"/>
              <a:t>slecht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 err="1"/>
              <a:t>Wel</a:t>
            </a:r>
            <a:r>
              <a:rPr lang="en-US" dirty="0"/>
              <a:t>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categorie</a:t>
            </a:r>
            <a:r>
              <a:rPr lang="en-US" dirty="0"/>
              <a:t> “</a:t>
            </a:r>
            <a:r>
              <a:rPr lang="en-US" dirty="0" err="1"/>
              <a:t>Goedkoop</a:t>
            </a:r>
            <a:r>
              <a:rPr lang="en-US" dirty="0"/>
              <a:t>”</a:t>
            </a:r>
          </a:p>
          <a:p>
            <a:r>
              <a:rPr lang="en-US" dirty="0" err="1"/>
              <a:t>Weinig</a:t>
            </a:r>
            <a:r>
              <a:rPr lang="en-US" dirty="0"/>
              <a:t> </a:t>
            </a:r>
            <a:r>
              <a:rPr lang="en-US" dirty="0" err="1"/>
              <a:t>innovatief</a:t>
            </a:r>
            <a:r>
              <a:rPr lang="en-US" dirty="0"/>
              <a:t>, </a:t>
            </a:r>
            <a:r>
              <a:rPr lang="en-US" dirty="0" err="1"/>
              <a:t>weinig</a:t>
            </a:r>
            <a:r>
              <a:rPr lang="en-US" dirty="0"/>
              <a:t> </a:t>
            </a:r>
            <a:r>
              <a:rPr lang="en-US" dirty="0" err="1"/>
              <a:t>variatie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63" y="3429000"/>
            <a:ext cx="4205816" cy="315436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804" y="3429000"/>
            <a:ext cx="4205816" cy="315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5335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Meenemen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MOE </a:t>
            </a:r>
            <a:r>
              <a:rPr lang="en-US" dirty="0" err="1"/>
              <a:t>lezing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 numCol="2">
            <a:normAutofit/>
          </a:bodyPr>
          <a:lstStyle/>
          <a:p>
            <a:r>
              <a:rPr lang="en-US" dirty="0" err="1"/>
              <a:t>Stereobril</a:t>
            </a:r>
            <a:endParaRPr lang="en-US" dirty="0"/>
          </a:p>
          <a:p>
            <a:r>
              <a:rPr lang="en-US" dirty="0"/>
              <a:t>BAM</a:t>
            </a:r>
          </a:p>
          <a:p>
            <a:r>
              <a:rPr lang="en-US" dirty="0" err="1"/>
              <a:t>Berlijns</a:t>
            </a:r>
            <a:r>
              <a:rPr lang="en-US" dirty="0"/>
              <a:t> </a:t>
            </a:r>
            <a:r>
              <a:rPr lang="en-US" dirty="0" err="1"/>
              <a:t>brokje</a:t>
            </a:r>
            <a:endParaRPr lang="en-US" dirty="0"/>
          </a:p>
          <a:p>
            <a:r>
              <a:rPr lang="en-US" dirty="0" err="1"/>
              <a:t>Condensators</a:t>
            </a:r>
            <a:r>
              <a:rPr lang="en-US" dirty="0"/>
              <a:t> Tesla</a:t>
            </a:r>
          </a:p>
          <a:p>
            <a:r>
              <a:rPr lang="en-US" dirty="0"/>
              <a:t>Medaille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Tesla 2827B</a:t>
            </a:r>
          </a:p>
          <a:p>
            <a:r>
              <a:rPr lang="en-US" dirty="0" err="1"/>
              <a:t>Spidola</a:t>
            </a:r>
            <a:r>
              <a:rPr lang="en-US" dirty="0"/>
              <a:t> 1</a:t>
            </a:r>
          </a:p>
          <a:p>
            <a:r>
              <a:rPr lang="en-US" dirty="0"/>
              <a:t>Selena B212</a:t>
            </a:r>
          </a:p>
          <a:p>
            <a:r>
              <a:rPr lang="en-US" dirty="0" err="1"/>
              <a:t>Rossia</a:t>
            </a:r>
            <a:r>
              <a:rPr lang="en-US" dirty="0"/>
              <a:t> 303</a:t>
            </a:r>
          </a:p>
          <a:p>
            <a:r>
              <a:rPr lang="en-US" dirty="0" err="1"/>
              <a:t>Olimpik</a:t>
            </a:r>
            <a:r>
              <a:rPr lang="en-US" dirty="0"/>
              <a:t> 402</a:t>
            </a:r>
          </a:p>
          <a:p>
            <a:r>
              <a:rPr lang="en-US" dirty="0"/>
              <a:t>Signal 402</a:t>
            </a:r>
          </a:p>
          <a:p>
            <a:r>
              <a:rPr lang="en-US" dirty="0"/>
              <a:t>Etude 603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3318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Onderwerpen voor vanavond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Tesla Buizenradio’s</a:t>
            </a:r>
          </a:p>
          <a:p>
            <a:r>
              <a:rPr lang="nl-NL" dirty="0"/>
              <a:t>Versterken met mengbuis (2x U/ECH)</a:t>
            </a:r>
          </a:p>
          <a:p>
            <a:r>
              <a:rPr lang="nl-NL" dirty="0"/>
              <a:t>MG zender </a:t>
            </a:r>
            <a:r>
              <a:rPr lang="nl-NL" dirty="0" err="1"/>
              <a:t>Banska</a:t>
            </a:r>
            <a:r>
              <a:rPr lang="nl-NL" dirty="0"/>
              <a:t> </a:t>
            </a:r>
            <a:r>
              <a:rPr lang="nl-NL" dirty="0" err="1"/>
              <a:t>Bystrica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PAUZE</a:t>
            </a:r>
          </a:p>
          <a:p>
            <a:r>
              <a:rPr lang="nl-NL" dirty="0"/>
              <a:t>Transistors: Zakradiootjes</a:t>
            </a:r>
          </a:p>
          <a:p>
            <a:r>
              <a:rPr lang="nl-NL" dirty="0"/>
              <a:t>De VEF serie KG radio’s</a:t>
            </a:r>
          </a:p>
          <a:p>
            <a:r>
              <a:rPr lang="nl-NL" dirty="0"/>
              <a:t>Meetgerei</a:t>
            </a:r>
          </a:p>
        </p:txBody>
      </p:sp>
    </p:spTree>
    <p:extLst>
      <p:ext uri="{BB962C8B-B14F-4D97-AF65-F5344CB8AC3E}">
        <p14:creationId xmlns:p14="http://schemas.microsoft.com/office/powerpoint/2010/main" val="150122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Loopt</a:t>
            </a:r>
            <a:r>
              <a:rPr lang="en-US" dirty="0"/>
              <a:t> men “</a:t>
            </a:r>
            <a:r>
              <a:rPr lang="en-US" dirty="0" err="1"/>
              <a:t>daar</a:t>
            </a:r>
            <a:r>
              <a:rPr lang="en-US" dirty="0"/>
              <a:t>” </a:t>
            </a:r>
            <a:r>
              <a:rPr lang="en-US" dirty="0" err="1"/>
              <a:t>achter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53" y="1412776"/>
            <a:ext cx="3914775" cy="2664295"/>
          </a:xfrm>
        </p:spPr>
        <p:txBody>
          <a:bodyPr>
            <a:normAutofit/>
          </a:bodyPr>
          <a:lstStyle/>
          <a:p>
            <a:r>
              <a:rPr lang="en-US" dirty="0"/>
              <a:t>Sigma </a:t>
            </a:r>
            <a:r>
              <a:rPr lang="en-US" dirty="0" err="1"/>
              <a:t>Rekord</a:t>
            </a:r>
            <a:r>
              <a:rPr lang="en-US" dirty="0"/>
              <a:t>, 1938</a:t>
            </a:r>
          </a:p>
          <a:p>
            <a:r>
              <a:rPr lang="en-US" dirty="0"/>
              <a:t>TRF, </a:t>
            </a:r>
            <a:r>
              <a:rPr lang="en-US" dirty="0" err="1"/>
              <a:t>vrij</a:t>
            </a:r>
            <a:r>
              <a:rPr lang="en-US" dirty="0"/>
              <a:t> </a:t>
            </a:r>
            <a:r>
              <a:rPr lang="en-US" dirty="0" err="1"/>
              <a:t>slecht</a:t>
            </a:r>
            <a:endParaRPr lang="en-US" dirty="0"/>
          </a:p>
          <a:p>
            <a:r>
              <a:rPr lang="en-US" dirty="0"/>
              <a:t>LG MG KG</a:t>
            </a:r>
          </a:p>
          <a:p>
            <a:r>
              <a:rPr lang="en-US" dirty="0"/>
              <a:t>Plzen 2005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286" y="1412776"/>
            <a:ext cx="5339432" cy="400457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4" y="4077072"/>
            <a:ext cx="3707904" cy="2780928"/>
          </a:xfrm>
          <a:prstGeom prst="rect">
            <a:avLst/>
          </a:prstGeom>
        </p:spPr>
      </p:pic>
      <p:pic>
        <p:nvPicPr>
          <p:cNvPr id="6" name="SigRek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24128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0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bekendste</a:t>
            </a:r>
            <a:r>
              <a:rPr lang="en-US" dirty="0"/>
              <a:t> Tesla??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en-US" dirty="0"/>
              <a:t>Talisman 306</a:t>
            </a:r>
          </a:p>
          <a:p>
            <a:r>
              <a:rPr lang="en-US" dirty="0"/>
              <a:t>LG MG KG</a:t>
            </a:r>
          </a:p>
          <a:p>
            <a:r>
              <a:rPr lang="en-US" dirty="0"/>
              <a:t>1949-58</a:t>
            </a:r>
          </a:p>
          <a:p>
            <a:r>
              <a:rPr lang="en-US" dirty="0" err="1"/>
              <a:t>Miljoen</a:t>
            </a:r>
            <a:endParaRPr lang="en-US" dirty="0"/>
          </a:p>
          <a:p>
            <a:r>
              <a:rPr lang="en-US" dirty="0"/>
              <a:t>2x UCH21</a:t>
            </a:r>
          </a:p>
          <a:p>
            <a:r>
              <a:rPr lang="en-US" dirty="0"/>
              <a:t>Ook 305/7/8</a:t>
            </a:r>
          </a:p>
          <a:p>
            <a:r>
              <a:rPr lang="en-US" dirty="0"/>
              <a:t>Nog </a:t>
            </a:r>
            <a:r>
              <a:rPr lang="en-US" dirty="0" err="1"/>
              <a:t>veel</a:t>
            </a:r>
            <a:r>
              <a:rPr lang="en-US" dirty="0"/>
              <a:t>!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391943"/>
            <a:ext cx="5432152" cy="407411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CA395D7-6F24-40F3-B9D9-41D1D8511E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615" y="5011859"/>
            <a:ext cx="2491569" cy="175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548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Tesla: </a:t>
            </a:r>
            <a:r>
              <a:rPr lang="nl-NL" b="1" i="1" dirty="0" err="1"/>
              <a:t>TE</a:t>
            </a:r>
            <a:r>
              <a:rPr lang="nl-NL" i="1" dirty="0" err="1"/>
              <a:t>chnika</a:t>
            </a:r>
            <a:r>
              <a:rPr lang="nl-NL" i="1" dirty="0"/>
              <a:t> </a:t>
            </a:r>
            <a:r>
              <a:rPr lang="nl-NL" b="1" i="1" dirty="0" err="1"/>
              <a:t>SLA</a:t>
            </a:r>
            <a:r>
              <a:rPr lang="nl-NL" i="1" dirty="0" err="1"/>
              <a:t>boproudá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Opgericht</a:t>
            </a:r>
            <a:r>
              <a:rPr lang="en-US" dirty="0"/>
              <a:t> 1921 Elektra, band Philips??</a:t>
            </a:r>
          </a:p>
          <a:p>
            <a:r>
              <a:rPr lang="en-US" dirty="0" err="1"/>
              <a:t>Genationaliseerd</a:t>
            </a:r>
            <a:r>
              <a:rPr lang="en-US" dirty="0"/>
              <a:t> in 1946, Tesla (Nikola?)</a:t>
            </a:r>
          </a:p>
          <a:p>
            <a:r>
              <a:rPr lang="en-US" dirty="0" err="1"/>
              <a:t>Monopolie</a:t>
            </a:r>
            <a:r>
              <a:rPr lang="en-US" dirty="0"/>
              <a:t> in </a:t>
            </a:r>
            <a:r>
              <a:rPr lang="en-US" dirty="0" err="1"/>
              <a:t>Cz</a:t>
            </a:r>
            <a:r>
              <a:rPr lang="en-US" dirty="0"/>
              <a:t>/</a:t>
            </a:r>
            <a:r>
              <a:rPr lang="en-US" dirty="0" err="1"/>
              <a:t>Sk</a:t>
            </a:r>
            <a:r>
              <a:rPr lang="en-US" dirty="0"/>
              <a:t> tot 1989</a:t>
            </a:r>
          </a:p>
          <a:p>
            <a:r>
              <a:rPr lang="en-US" dirty="0" err="1"/>
              <a:t>Produceerde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heel MOE</a:t>
            </a:r>
          </a:p>
          <a:p>
            <a:r>
              <a:rPr lang="en-US" dirty="0" err="1"/>
              <a:t>Componenten</a:t>
            </a:r>
            <a:r>
              <a:rPr lang="en-US" dirty="0"/>
              <a:t>, R/TV, </a:t>
            </a:r>
            <a:r>
              <a:rPr lang="en-US" dirty="0" err="1"/>
              <a:t>Medische</a:t>
            </a:r>
            <a:r>
              <a:rPr lang="en-US" dirty="0"/>
              <a:t> </a:t>
            </a:r>
            <a:r>
              <a:rPr lang="en-US" dirty="0" err="1"/>
              <a:t>apparaten</a:t>
            </a:r>
            <a:endParaRPr lang="en-US" dirty="0"/>
          </a:p>
          <a:p>
            <a:r>
              <a:rPr lang="en-US" dirty="0" err="1"/>
              <a:t>Weinig</a:t>
            </a:r>
            <a:r>
              <a:rPr lang="en-US" dirty="0"/>
              <a:t> </a:t>
            </a:r>
            <a:r>
              <a:rPr lang="en-US" dirty="0" err="1"/>
              <a:t>innovatief</a:t>
            </a:r>
            <a:r>
              <a:rPr lang="en-US" dirty="0"/>
              <a:t>/</a:t>
            </a:r>
            <a:r>
              <a:rPr lang="en-US" dirty="0" err="1"/>
              <a:t>concurrerend</a:t>
            </a:r>
            <a:endParaRPr lang="en-US" dirty="0"/>
          </a:p>
          <a:p>
            <a:r>
              <a:rPr lang="en-US" dirty="0"/>
              <a:t>Na 1989 </a:t>
            </a:r>
            <a:r>
              <a:rPr lang="en-US" dirty="0" err="1"/>
              <a:t>ontmanteld</a:t>
            </a:r>
            <a:r>
              <a:rPr lang="en-US" dirty="0"/>
              <a:t>, </a:t>
            </a:r>
            <a:r>
              <a:rPr lang="en-US" dirty="0" err="1"/>
              <a:t>oa</a:t>
            </a:r>
            <a:r>
              <a:rPr lang="en-US" dirty="0"/>
              <a:t>. JJ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9134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Rytmus</a:t>
            </a:r>
            <a:r>
              <a:rPr lang="en-US" dirty="0"/>
              <a:t> Bluetooth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3034680" cy="4525963"/>
          </a:xfrm>
        </p:spPr>
        <p:txBody>
          <a:bodyPr/>
          <a:lstStyle/>
          <a:p>
            <a:r>
              <a:rPr lang="en-US" dirty="0" err="1"/>
              <a:t>Rytmus</a:t>
            </a:r>
            <a:r>
              <a:rPr lang="en-US" dirty="0"/>
              <a:t> 1948</a:t>
            </a:r>
          </a:p>
          <a:p>
            <a:r>
              <a:rPr lang="en-US" dirty="0"/>
              <a:t>L/M/K, U</a:t>
            </a:r>
          </a:p>
          <a:p>
            <a:r>
              <a:rPr lang="en-US" dirty="0"/>
              <a:t>Knop/</a:t>
            </a:r>
            <a:r>
              <a:rPr lang="en-US" dirty="0" err="1"/>
              <a:t>schaal</a:t>
            </a:r>
            <a:endParaRPr lang="en-US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73902"/>
            <a:ext cx="3960440" cy="297033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65" y="1501599"/>
            <a:ext cx="5376597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24050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1557</Words>
  <Application>Microsoft Office PowerPoint</Application>
  <PresentationFormat>Diavoorstelling (4:3)</PresentationFormat>
  <Paragraphs>250</Paragraphs>
  <Slides>48</Slides>
  <Notes>18</Notes>
  <HiddenSlides>0</HiddenSlides>
  <MMClips>5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48</vt:i4>
      </vt:variant>
    </vt:vector>
  </HeadingPairs>
  <TitlesOfParts>
    <vt:vector size="51" baseType="lpstr">
      <vt:lpstr>Arial</vt:lpstr>
      <vt:lpstr>Calibri</vt:lpstr>
      <vt:lpstr>Kantoorthema</vt:lpstr>
      <vt:lpstr>Radio MOE??</vt:lpstr>
      <vt:lpstr>Samenvatting Radio-MOE</vt:lpstr>
      <vt:lpstr>Inleiding: Gerard en MOE</vt:lpstr>
      <vt:lpstr>Red Star-54</vt:lpstr>
      <vt:lpstr>Onderwerpen voor vanavond</vt:lpstr>
      <vt:lpstr>Loopt men “daar” achter?</vt:lpstr>
      <vt:lpstr>De bekendste Tesla??</vt:lpstr>
      <vt:lpstr>Tesla: TEchnika SLAboproudá</vt:lpstr>
      <vt:lpstr>Rytmus Bluetooth</vt:lpstr>
      <vt:lpstr>Tesla Romance, 1949</vt:lpstr>
      <vt:lpstr>The Four Tube Circuit</vt:lpstr>
      <vt:lpstr>Four Tube in MOE</vt:lpstr>
      <vt:lpstr>Banska Bystrica</vt:lpstr>
      <vt:lpstr>Op het terrein</vt:lpstr>
      <vt:lpstr>Aan de voet</vt:lpstr>
      <vt:lpstr>Hoe weet je λ?</vt:lpstr>
      <vt:lpstr>Nu 3D foto’s</vt:lpstr>
      <vt:lpstr>PowerPoint-presentatie</vt:lpstr>
      <vt:lpstr>PowerPoint-presentatie</vt:lpstr>
      <vt:lpstr>PowerPoint-presentatie</vt:lpstr>
      <vt:lpstr>PowerPoint-presentatie</vt:lpstr>
      <vt:lpstr>PowerPoint-presentatie</vt:lpstr>
      <vt:lpstr>Bakeliet of . . . </vt:lpstr>
      <vt:lpstr>PAUZE 10min</vt:lpstr>
      <vt:lpstr>Albanese radio</vt:lpstr>
      <vt:lpstr>Roemeense radio: ITC 490N</vt:lpstr>
      <vt:lpstr>“Russische” zakradiootjes</vt:lpstr>
      <vt:lpstr>Kenmerken</vt:lpstr>
      <vt:lpstr>PowerPoint-presentatie</vt:lpstr>
      <vt:lpstr>OIRT-FM, 66-74 MHz</vt:lpstr>
      <vt:lpstr>OIRT FM</vt:lpstr>
      <vt:lpstr>Voeding</vt:lpstr>
      <vt:lpstr>VEF Spidola</vt:lpstr>
      <vt:lpstr>Binnenin de Spidola</vt:lpstr>
      <vt:lpstr>De VEF 202</vt:lpstr>
      <vt:lpstr>PowerPoint-presentatie</vt:lpstr>
      <vt:lpstr>Selena B212, Minsk 1975</vt:lpstr>
      <vt:lpstr>Spidola 232 (1983)</vt:lpstr>
      <vt:lpstr>PowerPoint-presentatie</vt:lpstr>
      <vt:lpstr>PowerPoint-presentatie</vt:lpstr>
      <vt:lpstr>PowerPoint-presentatie</vt:lpstr>
      <vt:lpstr>PowerPoint-presentatie</vt:lpstr>
      <vt:lpstr>PowerPoint-presentatie</vt:lpstr>
      <vt:lpstr>Meetapparaten</vt:lpstr>
      <vt:lpstr>Tse4315, 1983</vt:lpstr>
      <vt:lpstr>RFT EO1/71a scoop, 1967</vt:lpstr>
      <vt:lpstr>Conclusie</vt:lpstr>
      <vt:lpstr>Meenemen voor MOE lezing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 MOE??</dc:title>
  <dc:creator>Gerard</dc:creator>
  <cp:lastModifiedBy>Tel, G. (Gerard)</cp:lastModifiedBy>
  <cp:revision>58</cp:revision>
  <dcterms:created xsi:type="dcterms:W3CDTF">2015-05-25T10:34:28Z</dcterms:created>
  <dcterms:modified xsi:type="dcterms:W3CDTF">2020-09-10T08:09:09Z</dcterms:modified>
</cp:coreProperties>
</file>