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8" r:id="rId3"/>
    <p:sldId id="327" r:id="rId4"/>
    <p:sldId id="333" r:id="rId5"/>
    <p:sldId id="334" r:id="rId6"/>
    <p:sldId id="337" r:id="rId7"/>
    <p:sldId id="328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7" r:id="rId17"/>
    <p:sldId id="332" r:id="rId18"/>
    <p:sldId id="348" r:id="rId19"/>
    <p:sldId id="329" r:id="rId20"/>
    <p:sldId id="349" r:id="rId21"/>
    <p:sldId id="350" r:id="rId22"/>
    <p:sldId id="330" r:id="rId23"/>
    <p:sldId id="351" r:id="rId24"/>
    <p:sldId id="335" r:id="rId25"/>
    <p:sldId id="352" r:id="rId26"/>
    <p:sldId id="353" r:id="rId27"/>
    <p:sldId id="355" r:id="rId28"/>
    <p:sldId id="331" r:id="rId29"/>
    <p:sldId id="354" r:id="rId30"/>
    <p:sldId id="336" r:id="rId31"/>
    <p:sldId id="356" r:id="rId32"/>
    <p:sldId id="357" r:id="rId33"/>
    <p:sldId id="358" r:id="rId34"/>
    <p:sldId id="359" r:id="rId35"/>
    <p:sldId id="326" r:id="rId36"/>
    <p:sldId id="360" r:id="rId3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65" d="100"/>
          <a:sy n="65" d="100"/>
        </p:scale>
        <p:origin x="2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21-2-2022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21-2-2022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21-2-2022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21-2-2022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21-2-2022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21-2-2022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21-2-2022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21-2-2022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21-2-2022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21-2-2022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21-2-2022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21-2-2022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21-2-2022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antiquewireless.org/wp-content/uploads/09-the_mallory_bias_cell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justradios.com/typeM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www.nvhr.nl/brands/Roger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muur, binnen, houten&#10;&#10;Automatisch gegenereerde beschrijving">
            <a:extLst>
              <a:ext uri="{FF2B5EF4-FFF2-40B4-BE49-F238E27FC236}">
                <a16:creationId xmlns:a16="http://schemas.microsoft.com/office/drawing/2014/main" id="{6CBE6593-E186-4BD2-81F7-51438BF06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688" y="180975"/>
            <a:ext cx="7702624" cy="1038225"/>
          </a:xfrm>
        </p:spPr>
        <p:txBody>
          <a:bodyPr/>
          <a:lstStyle/>
          <a:p>
            <a:r>
              <a:rPr lang="nl-NL" dirty="0"/>
              <a:t>Rogers-Majestic 9M523 (1939)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427984" y="5373216"/>
            <a:ext cx="3995328" cy="126355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Gerard Tel, LC-</a:t>
            </a:r>
            <a:r>
              <a:rPr lang="en-US" dirty="0" err="1">
                <a:solidFill>
                  <a:schemeClr val="bg1"/>
                </a:solidFill>
              </a:rPr>
              <a:t>Kring</a:t>
            </a:r>
            <a:r>
              <a:rPr lang="en-US" dirty="0">
                <a:solidFill>
                  <a:schemeClr val="bg1"/>
                </a:solidFill>
              </a:rPr>
              <a:t>, </a:t>
            </a:r>
          </a:p>
          <a:p>
            <a:r>
              <a:rPr lang="en-US" dirty="0">
                <a:solidFill>
                  <a:schemeClr val="bg1"/>
                </a:solidFill>
              </a:rPr>
              <a:t>02/03/2022 om 19.30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45A7D-1790-468A-B5AE-84D9C4B6E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Vier versterktrappen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E5E9B7-6777-48C1-9819-22872E153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BF0FB47-FAD3-47AF-AA63-3B0DDAB6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10</a:t>
            </a:fld>
            <a:endParaRPr lang="nl-NL"/>
          </a:p>
        </p:txBody>
      </p:sp>
      <p:pic>
        <p:nvPicPr>
          <p:cNvPr id="5" name="Tijdelijke aanduiding voor inhoud 5">
            <a:extLst>
              <a:ext uri="{FF2B5EF4-FFF2-40B4-BE49-F238E27FC236}">
                <a16:creationId xmlns:a16="http://schemas.microsoft.com/office/drawing/2014/main" id="{6A7A9EE2-1FED-4038-88FF-E4F850C0B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2" y="2132856"/>
            <a:ext cx="8946948" cy="34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58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4C0A0-4052-40E1-A3DD-509E4505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Mengversterker: extra triode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ED831D-57DA-48A9-B33E-CF02D566D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4114800" cy="5303837"/>
          </a:xfrm>
        </p:spPr>
        <p:txBody>
          <a:bodyPr/>
          <a:lstStyle/>
          <a:p>
            <a:r>
              <a:rPr lang="nl-NL" dirty="0"/>
              <a:t>Hulptriode rechts</a:t>
            </a:r>
          </a:p>
          <a:p>
            <a:r>
              <a:rPr lang="nl-NL" dirty="0"/>
              <a:t>Uitgang naar ingang?</a:t>
            </a:r>
          </a:p>
          <a:p>
            <a:r>
              <a:rPr lang="nl-NL" dirty="0"/>
              <a:t>Rondzingen: </a:t>
            </a:r>
            <a:r>
              <a:rPr lang="nl-NL" dirty="0" err="1"/>
              <a:t>osc</a:t>
            </a:r>
            <a:endParaRPr lang="nl-NL" dirty="0"/>
          </a:p>
          <a:p>
            <a:endParaRPr lang="nl-NL" dirty="0"/>
          </a:p>
          <a:p>
            <a:r>
              <a:rPr lang="nl-NL" dirty="0"/>
              <a:t>Versterker links</a:t>
            </a:r>
          </a:p>
          <a:p>
            <a:r>
              <a:rPr lang="nl-NL" dirty="0"/>
              <a:t>Twee signalen</a:t>
            </a:r>
          </a:p>
          <a:p>
            <a:r>
              <a:rPr lang="nl-NL" dirty="0"/>
              <a:t>Verschilfrequentie</a:t>
            </a:r>
          </a:p>
          <a:p>
            <a:endParaRPr lang="nl-NL" dirty="0"/>
          </a:p>
          <a:p>
            <a:r>
              <a:rPr lang="nl-NL" dirty="0"/>
              <a:t>Europees systeem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47895F-8F18-44E0-9771-038675C2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4E2D2E2-3F77-49DB-9CAF-49C813C03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21116"/>
            <a:ext cx="4384149" cy="550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2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BE501D-2783-4077-8B2D-43CFA733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NL" dirty="0"/>
              <a:t>Detectie: extra diode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5A545AE-742D-4B6A-9DA0-2F9B298D8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54767"/>
            <a:ext cx="3384376" cy="5353734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71BC7C-52D4-4ECD-8B91-8479FE429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25963"/>
          </a:xfrm>
        </p:spPr>
        <p:txBody>
          <a:bodyPr>
            <a:normAutofit/>
          </a:bodyPr>
          <a:lstStyle/>
          <a:p>
            <a:r>
              <a:rPr lang="nl-NL" sz="3200" dirty="0"/>
              <a:t>Signaal is HF met LF</a:t>
            </a:r>
          </a:p>
          <a:p>
            <a:r>
              <a:rPr lang="nl-NL" sz="3200" dirty="0"/>
              <a:t>Bovenkant aan diode</a:t>
            </a:r>
          </a:p>
          <a:p>
            <a:r>
              <a:rPr lang="nl-NL" sz="3200" dirty="0"/>
              <a:t>Onderkant heeft LF</a:t>
            </a:r>
          </a:p>
          <a:p>
            <a:endParaRPr lang="nl-NL" sz="3200" dirty="0"/>
          </a:p>
          <a:p>
            <a:r>
              <a:rPr lang="nl-NL" sz="3200" dirty="0"/>
              <a:t>Is (vrijwel) nooit stuk!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1BF446-DA30-4BCA-89CA-4FD7240F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205BBD5-B01C-4644-AB10-59F11E567185}" type="slidenum">
              <a:rPr lang="nl-NL" smtClean="0"/>
              <a:pPr>
                <a:spcAft>
                  <a:spcPts val="600"/>
                </a:spcAft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2896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EF405CB-638A-4B5E-A8CF-39E6B19F5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92729"/>
            <a:ext cx="5989786" cy="649000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8FE755-8D9F-4625-926B-A96A702E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Hulpschakeling: Voeding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AE2A9A-7CED-4BA5-BCB3-253DF711D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00200"/>
            <a:ext cx="5364088" cy="5121275"/>
          </a:xfrm>
        </p:spPr>
        <p:txBody>
          <a:bodyPr>
            <a:normAutofit/>
          </a:bodyPr>
          <a:lstStyle/>
          <a:p>
            <a:r>
              <a:rPr lang="nl-NL" sz="3200" dirty="0"/>
              <a:t>Gloeidraden in serie en Schaallamp 117V (AA5)</a:t>
            </a:r>
          </a:p>
          <a:p>
            <a:r>
              <a:rPr lang="nl-NL" sz="3200" dirty="0"/>
              <a:t>Schakelaar op </a:t>
            </a:r>
            <a:r>
              <a:rPr lang="nl-NL" sz="3200" dirty="0" err="1"/>
              <a:t>bandsch</a:t>
            </a:r>
            <a:r>
              <a:rPr lang="nl-NL" sz="3200" dirty="0"/>
              <a:t>.</a:t>
            </a:r>
          </a:p>
          <a:p>
            <a:r>
              <a:rPr lang="nl-NL" sz="3200" dirty="0"/>
              <a:t>Enkelpolig</a:t>
            </a:r>
          </a:p>
          <a:p>
            <a:endParaRPr lang="nl-NL" sz="3200" dirty="0"/>
          </a:p>
          <a:p>
            <a:r>
              <a:rPr lang="nl-NL" sz="3200" dirty="0"/>
              <a:t>Transformator</a:t>
            </a:r>
          </a:p>
          <a:p>
            <a:r>
              <a:rPr lang="nl-NL" sz="3200" dirty="0"/>
              <a:t>1 netspanning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07F93BD-76A5-41EC-91DA-98EF52BE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981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 descr="Afbeelding met tekst, binnen, toonbank&#10;&#10;Automatisch gegenereerde beschrijving">
            <a:extLst>
              <a:ext uri="{FF2B5EF4-FFF2-40B4-BE49-F238E27FC236}">
                <a16:creationId xmlns:a16="http://schemas.microsoft.com/office/drawing/2014/main" id="{45FE0CDF-5934-46BC-9570-0E30739F0C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E72621-38C6-4337-A6FC-2F996CCE9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Wat zie je aan de achterkant?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C9DA6DE-670A-4431-9903-99DDA62C8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5343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95BDDD-EC82-4303-A7E6-C94991AE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Achteraanzicht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AC87DC-DA2D-4763-9D39-5DC0A88AD6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0668" y="1682401"/>
            <a:ext cx="8229600" cy="4525963"/>
          </a:xfrm>
        </p:spPr>
        <p:txBody>
          <a:bodyPr>
            <a:normAutofit/>
          </a:bodyPr>
          <a:lstStyle/>
          <a:p>
            <a:r>
              <a:rPr lang="nl-NL" sz="3200" dirty="0"/>
              <a:t>Toestel heeft geen achterwand</a:t>
            </a:r>
          </a:p>
          <a:p>
            <a:r>
              <a:rPr lang="nl-NL" sz="3200" dirty="0"/>
              <a:t>Geen banaanstekkers maar schroefcontact</a:t>
            </a:r>
          </a:p>
          <a:p>
            <a:r>
              <a:rPr lang="nl-NL" sz="3200" dirty="0"/>
              <a:t>Mengbuis, koppelspoelen </a:t>
            </a:r>
          </a:p>
          <a:p>
            <a:r>
              <a:rPr lang="nl-NL" sz="3200" dirty="0"/>
              <a:t>2</a:t>
            </a:r>
            <a:r>
              <a:rPr lang="nl-NL" sz="3200" baseline="30000" dirty="0"/>
              <a:t>e</a:t>
            </a:r>
            <a:r>
              <a:rPr lang="nl-NL" sz="3200" dirty="0"/>
              <a:t> versterkbuis: vervangen door ander type</a:t>
            </a:r>
          </a:p>
          <a:p>
            <a:r>
              <a:rPr lang="nl-NL" sz="3200" dirty="0"/>
              <a:t>Voedingstransformator</a:t>
            </a:r>
          </a:p>
          <a:p>
            <a:r>
              <a:rPr lang="nl-NL" sz="3200" dirty="0"/>
              <a:t>Daarachter Luidspreker</a:t>
            </a:r>
          </a:p>
          <a:p>
            <a:r>
              <a:rPr lang="nl-NL" sz="3200" dirty="0"/>
              <a:t>Veel stickers!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EC7DD32-55B1-4E75-B07A-117F225DB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  <p:pic>
        <p:nvPicPr>
          <p:cNvPr id="6" name="Afbeelding 5" descr="Afbeelding met tekst, binnen, toonbank&#10;&#10;Automatisch gegenereerde beschrijving">
            <a:extLst>
              <a:ext uri="{FF2B5EF4-FFF2-40B4-BE49-F238E27FC236}">
                <a16:creationId xmlns:a16="http://schemas.microsoft.com/office/drawing/2014/main" id="{326AE9BB-7996-450D-9E80-DD1A2C9DC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2" t="19553"/>
          <a:stretch/>
        </p:blipFill>
        <p:spPr>
          <a:xfrm>
            <a:off x="5076056" y="4105259"/>
            <a:ext cx="3886944" cy="25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42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A9AA1-EE67-4EFE-8BA7-35BFCB814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/>
          <a:lstStyle/>
          <a:p>
            <a:r>
              <a:rPr lang="nl-NL" dirty="0"/>
              <a:t>Details: Banden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471655-221A-42FA-AB55-EDA97BA2A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39"/>
            <a:ext cx="8229600" cy="4732635"/>
          </a:xfrm>
        </p:spPr>
        <p:txBody>
          <a:bodyPr>
            <a:normAutofit/>
          </a:bodyPr>
          <a:lstStyle/>
          <a:p>
            <a:r>
              <a:rPr lang="nl-NL" dirty="0"/>
              <a:t>Middengolf: 530 – 1700 </a:t>
            </a:r>
            <a:r>
              <a:rPr lang="nl-NL" dirty="0" err="1"/>
              <a:t>Kc</a:t>
            </a:r>
            <a:endParaRPr lang="nl-NL" dirty="0"/>
          </a:p>
          <a:p>
            <a:pPr lvl="1"/>
            <a:r>
              <a:rPr lang="nl-NL" dirty="0"/>
              <a:t>Amerikaanse MG heet Broadcast Band </a:t>
            </a:r>
          </a:p>
          <a:p>
            <a:pPr lvl="1"/>
            <a:r>
              <a:rPr lang="nl-NL" dirty="0"/>
              <a:t>Loopt hoger door (1620 in Europa)</a:t>
            </a:r>
          </a:p>
          <a:p>
            <a:pPr lvl="1"/>
            <a:r>
              <a:rPr lang="nl-NL" dirty="0"/>
              <a:t>Laatste 0 niet op schaal</a:t>
            </a:r>
          </a:p>
          <a:p>
            <a:pPr lvl="1"/>
            <a:r>
              <a:rPr lang="nl-NL" dirty="0"/>
              <a:t>Geen stationsnamen</a:t>
            </a:r>
          </a:p>
          <a:p>
            <a:r>
              <a:rPr lang="nl-NL" dirty="0"/>
              <a:t>Korte Golf: 5,8 – 18 Mc</a:t>
            </a:r>
          </a:p>
          <a:p>
            <a:r>
              <a:rPr lang="nl-NL" dirty="0"/>
              <a:t>Lange Golf is er in Amerika niet (</a:t>
            </a:r>
            <a:r>
              <a:rPr lang="nl-NL" dirty="0" err="1"/>
              <a:t>beacons</a:t>
            </a:r>
            <a:r>
              <a:rPr lang="nl-NL" dirty="0"/>
              <a:t>)</a:t>
            </a:r>
          </a:p>
          <a:p>
            <a:r>
              <a:rPr lang="nl-NL" dirty="0"/>
              <a:t>Bandschakelaar met Aan/Uit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166B9E-0357-4AA1-A62B-E7B532E01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839117F-7280-4D2D-A54F-DAE5C3841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3038"/>
            <a:ext cx="4367116" cy="152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53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B5FB3-837E-4A04-A2D1-843579D4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>
                <a:hlinkClick r:id="rId2"/>
              </a:rPr>
              <a:t>Mallory Bias </a:t>
            </a:r>
            <a:r>
              <a:rPr lang="nl-NL" dirty="0" err="1">
                <a:hlinkClick r:id="rId2"/>
              </a:rPr>
              <a:t>Cell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924A41-01AF-4817-A076-40248E57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Stuurrooster iets negatief</a:t>
            </a:r>
          </a:p>
          <a:p>
            <a:pPr lvl="1"/>
            <a:r>
              <a:rPr lang="nl-NL" dirty="0"/>
              <a:t>Jaren 20: C batterij</a:t>
            </a:r>
          </a:p>
          <a:p>
            <a:pPr lvl="1"/>
            <a:r>
              <a:rPr lang="nl-NL" dirty="0"/>
              <a:t>Sinds 1930: </a:t>
            </a:r>
            <a:r>
              <a:rPr lang="nl-NL" dirty="0" err="1"/>
              <a:t>weerst+cond</a:t>
            </a:r>
            <a:endParaRPr lang="nl-NL" dirty="0"/>
          </a:p>
          <a:p>
            <a:r>
              <a:rPr lang="nl-NL" dirty="0"/>
              <a:t>Hier: batterijtje</a:t>
            </a:r>
          </a:p>
          <a:p>
            <a:pPr lvl="1"/>
            <a:r>
              <a:rPr lang="nl-NL" dirty="0"/>
              <a:t>Onbelast, gaat &gt;40j mee</a:t>
            </a:r>
          </a:p>
          <a:p>
            <a:pPr lvl="1"/>
            <a:r>
              <a:rPr lang="nl-NL" dirty="0"/>
              <a:t>Dat is langer dan radio!</a:t>
            </a:r>
          </a:p>
          <a:p>
            <a:pPr lvl="1"/>
            <a:r>
              <a:rPr lang="nl-NL" dirty="0"/>
              <a:t>Geen 80j…</a:t>
            </a:r>
            <a:r>
              <a:rPr lang="nl-NL" dirty="0">
                <a:sym typeface="Wingdings" panose="05000000000000000000" pitchFamily="2" charset="2"/>
              </a:rPr>
              <a:t></a:t>
            </a:r>
            <a:r>
              <a:rPr lang="nl-NL" dirty="0"/>
              <a:t>  </a:t>
            </a:r>
            <a:r>
              <a:rPr lang="nl-NL" dirty="0" err="1"/>
              <a:t>knoopcel</a:t>
            </a:r>
            <a:r>
              <a:rPr lang="nl-NL" dirty="0"/>
              <a:t> erin</a:t>
            </a:r>
          </a:p>
          <a:p>
            <a:r>
              <a:rPr lang="nl-NL" dirty="0"/>
              <a:t>Claim Mallory: goedkoper, storingsvrij, simpel</a:t>
            </a:r>
          </a:p>
          <a:p>
            <a:r>
              <a:rPr lang="nl-NL" dirty="0"/>
              <a:t>Na 1945 niet meer toegepast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9D0087D-49E9-46E4-B5F2-ECD093E54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  <p:pic>
        <p:nvPicPr>
          <p:cNvPr id="6" name="Afbeelding 5" descr="Afbeelding met pan, uitrusting&#10;&#10;Automatisch gegenereerde beschrijving">
            <a:extLst>
              <a:ext uri="{FF2B5EF4-FFF2-40B4-BE49-F238E27FC236}">
                <a16:creationId xmlns:a16="http://schemas.microsoft.com/office/drawing/2014/main" id="{DAC8AA08-995B-4A4E-96BE-DC7FC5E9E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17638"/>
            <a:ext cx="3530866" cy="254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79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A5E16-E8E9-448C-B7AA-C3C4C4884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Bias </a:t>
            </a:r>
            <a:r>
              <a:rPr lang="nl-NL" dirty="0" err="1"/>
              <a:t>Cell</a:t>
            </a:r>
            <a:r>
              <a:rPr lang="nl-NL" dirty="0"/>
              <a:t> in schema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9BD398-9013-48F7-8325-87C7AE36B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830387"/>
            <a:ext cx="4258816" cy="4525963"/>
          </a:xfrm>
        </p:spPr>
        <p:txBody>
          <a:bodyPr/>
          <a:lstStyle/>
          <a:p>
            <a:r>
              <a:rPr lang="nl-NL" dirty="0"/>
              <a:t>Geen stroom</a:t>
            </a:r>
          </a:p>
          <a:p>
            <a:pPr lvl="1"/>
            <a:r>
              <a:rPr lang="nl-NL" dirty="0"/>
              <a:t>Zelfontlading</a:t>
            </a:r>
          </a:p>
          <a:p>
            <a:endParaRPr lang="nl-NL" dirty="0"/>
          </a:p>
          <a:p>
            <a:r>
              <a:rPr lang="nl-NL" dirty="0"/>
              <a:t>Is bias nodig?</a:t>
            </a:r>
          </a:p>
          <a:p>
            <a:pPr lvl="1"/>
            <a:r>
              <a:rPr lang="nl-NL" dirty="0"/>
              <a:t>AA5 heeft ‘m niet</a:t>
            </a:r>
          </a:p>
          <a:p>
            <a:pPr lvl="1"/>
            <a:r>
              <a:rPr lang="nl-NL" dirty="0"/>
              <a:t>Rogers werkt met doorverbinding ook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FE0725-A734-4B5F-8D82-21DDD4059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FB867A8-3462-46EC-8403-AD1E05297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84" y="1311465"/>
            <a:ext cx="3419952" cy="541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55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9B58E-6EBC-4002-B29F-D751EC729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>
                <a:hlinkClick r:id="rId2"/>
              </a:rPr>
              <a:t>Rogers M-Buizen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3B7E8F-4303-4C8E-9574-721767D3B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983162"/>
          </a:xfrm>
        </p:spPr>
        <p:txBody>
          <a:bodyPr/>
          <a:lstStyle/>
          <a:p>
            <a:r>
              <a:rPr lang="nl-NL" dirty="0"/>
              <a:t>Eigen serie buizen</a:t>
            </a:r>
          </a:p>
          <a:p>
            <a:r>
              <a:rPr lang="nl-NL" dirty="0"/>
              <a:t>Metaalverf als scherm</a:t>
            </a:r>
          </a:p>
          <a:p>
            <a:pPr lvl="1"/>
            <a:r>
              <a:rPr lang="nl-NL" dirty="0"/>
              <a:t>Als Philips Rood of Goud</a:t>
            </a:r>
          </a:p>
          <a:p>
            <a:r>
              <a:rPr lang="nl-NL" dirty="0"/>
              <a:t>Buistype met M</a:t>
            </a:r>
          </a:p>
          <a:p>
            <a:pPr lvl="1"/>
            <a:r>
              <a:rPr lang="nl-NL" dirty="0"/>
              <a:t>Mengbuis 20J8M</a:t>
            </a:r>
          </a:p>
          <a:p>
            <a:endParaRPr lang="nl-NL" dirty="0"/>
          </a:p>
          <a:p>
            <a:r>
              <a:rPr lang="nl-NL" dirty="0"/>
              <a:t>Niet meer te vinden!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BC78C4B-3F87-490B-917F-41FE25F6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19</a:t>
            </a:fld>
            <a:endParaRPr lang="nl-NL"/>
          </a:p>
        </p:txBody>
      </p:sp>
      <p:pic>
        <p:nvPicPr>
          <p:cNvPr id="8" name="Afbeelding 7" descr="Afbeelding met tekst, binnen, toonbank&#10;&#10;Automatisch gegenereerde beschrijving">
            <a:extLst>
              <a:ext uri="{FF2B5EF4-FFF2-40B4-BE49-F238E27FC236}">
                <a16:creationId xmlns:a16="http://schemas.microsoft.com/office/drawing/2014/main" id="{4FB47786-560B-40D0-BC99-0D37B0CF9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9" t="25912" r="66676" b="20353"/>
          <a:stretch/>
        </p:blipFill>
        <p:spPr>
          <a:xfrm>
            <a:off x="5771456" y="1565678"/>
            <a:ext cx="2915344" cy="49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6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Herkomst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Merk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Schemabespreking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Herstelling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Minizenders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Luisteren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4A62B0-95B5-4BED-9E79-8A048AD13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Vervangers voor M-buizen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0BCC39-4790-4FE8-934E-DBD6A77B7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/>
          <a:lstStyle/>
          <a:p>
            <a:r>
              <a:rPr lang="nl-NL" dirty="0"/>
              <a:t>Zonder afscherming: hulsje</a:t>
            </a:r>
            <a:br>
              <a:rPr lang="nl-NL" dirty="0"/>
            </a:br>
            <a:r>
              <a:rPr lang="nl-NL" dirty="0"/>
              <a:t>12B6M </a:t>
            </a:r>
            <a:r>
              <a:rPr lang="nl-NL" dirty="0">
                <a:sym typeface="Wingdings" panose="05000000000000000000" pitchFamily="2" charset="2"/>
              </a:rPr>
              <a:t> 12Q8</a:t>
            </a:r>
          </a:p>
          <a:p>
            <a:r>
              <a:rPr lang="nl-NL" dirty="0">
                <a:sym typeface="Wingdings" panose="05000000000000000000" pitchFamily="2" charset="2"/>
              </a:rPr>
              <a:t>Buis met scherm: op verloop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12K7M  12SK7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Voor 20J8M is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geen vervanger</a:t>
            </a:r>
            <a:br>
              <a:rPr lang="nl-NL" dirty="0">
                <a:sym typeface="Wingdings" panose="05000000000000000000" pitchFamily="2" charset="2"/>
              </a:rPr>
            </a:b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B8471E-B1BB-446D-822C-2CF3E409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  <p:pic>
        <p:nvPicPr>
          <p:cNvPr id="6" name="Afbeelding 5" descr="Afbeelding met binnen, koken, maaltijd, rommelig&#10;&#10;Automatisch gegenereerde beschrijving">
            <a:extLst>
              <a:ext uri="{FF2B5EF4-FFF2-40B4-BE49-F238E27FC236}">
                <a16:creationId xmlns:a16="http://schemas.microsoft.com/office/drawing/2014/main" id="{8D4CD7DB-D898-431D-8672-63D0CCEA67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7" t="11089" r="37493"/>
          <a:stretch/>
        </p:blipFill>
        <p:spPr>
          <a:xfrm>
            <a:off x="6431868" y="1417638"/>
            <a:ext cx="2376264" cy="3455268"/>
          </a:xfrm>
          <a:prstGeom prst="rect">
            <a:avLst/>
          </a:prstGeom>
        </p:spPr>
      </p:pic>
      <p:pic>
        <p:nvPicPr>
          <p:cNvPr id="8" name="Afbeelding 7" descr="Afbeelding met binnen, vies&#10;&#10;Automatisch gegenereerde beschrijving">
            <a:extLst>
              <a:ext uri="{FF2B5EF4-FFF2-40B4-BE49-F238E27FC236}">
                <a16:creationId xmlns:a16="http://schemas.microsoft.com/office/drawing/2014/main" id="{57B5C654-DC3E-4657-A584-A47B72FEBF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5" t="7846" r="2615" b="10308"/>
          <a:stretch/>
        </p:blipFill>
        <p:spPr>
          <a:xfrm>
            <a:off x="3995936" y="3586333"/>
            <a:ext cx="2753190" cy="300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96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021274F-F8D5-4224-8536-413DAD168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368" y="1391171"/>
            <a:ext cx="4026432" cy="496517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88740C3-62F0-440F-9288-173792464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Luidspreker met veldspoel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78FFB9-A225-4D75-81A9-FF821063C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Speaker: magneet</a:t>
            </a:r>
          </a:p>
          <a:p>
            <a:r>
              <a:rPr lang="nl-NL" dirty="0"/>
              <a:t>Elektromagneet</a:t>
            </a:r>
          </a:p>
          <a:p>
            <a:r>
              <a:rPr lang="nl-NL" dirty="0"/>
              <a:t>Veldspoel, tevens</a:t>
            </a:r>
            <a:br>
              <a:rPr lang="nl-NL" dirty="0"/>
            </a:br>
            <a:r>
              <a:rPr lang="nl-NL" dirty="0"/>
              <a:t>smoorspoel in voeding</a:t>
            </a:r>
          </a:p>
          <a:p>
            <a:endParaRPr lang="nl-NL" dirty="0"/>
          </a:p>
          <a:p>
            <a:r>
              <a:rPr lang="nl-NL" dirty="0"/>
              <a:t>Tussen </a:t>
            </a:r>
            <a:r>
              <a:rPr lang="nl-NL" dirty="0" err="1"/>
              <a:t>MIN-polen</a:t>
            </a:r>
            <a:r>
              <a:rPr lang="nl-NL" dirty="0"/>
              <a:t> </a:t>
            </a:r>
            <a:r>
              <a:rPr lang="nl-NL" dirty="0" err="1"/>
              <a:t>elcos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14CC6F6-18AB-4F17-A9BF-25E8EED8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9114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6993F9-33BA-4DC6-A5A9-8DC594CFF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Herstelling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D23ADF-EF49-4878-A6A7-880F0E506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Visuele inspectie</a:t>
            </a:r>
          </a:p>
          <a:p>
            <a:pPr lvl="1"/>
            <a:r>
              <a:rPr lang="nl-NL" dirty="0"/>
              <a:t>Snoerisolatie verbrokkeld</a:t>
            </a:r>
          </a:p>
          <a:p>
            <a:r>
              <a:rPr lang="nl-NL" dirty="0"/>
              <a:t>Condensators vervangen/weg</a:t>
            </a:r>
          </a:p>
          <a:p>
            <a:pPr lvl="1"/>
            <a:r>
              <a:rPr lang="nl-NL" dirty="0"/>
              <a:t>Papiercondensators</a:t>
            </a:r>
          </a:p>
          <a:p>
            <a:pPr lvl="1"/>
            <a:r>
              <a:rPr lang="nl-NL" dirty="0"/>
              <a:t>Elco’s </a:t>
            </a:r>
          </a:p>
          <a:p>
            <a:pPr lvl="1"/>
            <a:r>
              <a:rPr lang="nl-NL" dirty="0"/>
              <a:t>Netscheidingscondensators (spanning 230V!)</a:t>
            </a:r>
          </a:p>
          <a:p>
            <a:r>
              <a:rPr lang="nl-NL" dirty="0"/>
              <a:t>Testen met gloeilamp in serie met net</a:t>
            </a:r>
          </a:p>
          <a:p>
            <a:r>
              <a:rPr lang="nl-NL" dirty="0"/>
              <a:t>Meten: spanningen op buizen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EEFBF5-7DDB-4423-ABBB-8DF642D9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4481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601208-967A-477A-9175-BE596D8D6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Netscheiding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420FD6-5B5B-4A42-BBBF-E2F4EB470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4932"/>
            <a:ext cx="8229600" cy="3254188"/>
          </a:xfrm>
        </p:spPr>
        <p:txBody>
          <a:bodyPr/>
          <a:lstStyle/>
          <a:p>
            <a:r>
              <a:rPr lang="nl-NL" dirty="0"/>
              <a:t>Berekend op 120V, norm 1939</a:t>
            </a:r>
          </a:p>
          <a:p>
            <a:r>
              <a:rPr lang="nl-NL" dirty="0"/>
              <a:t>Slijtage condensator</a:t>
            </a:r>
          </a:p>
          <a:p>
            <a:r>
              <a:rPr lang="nl-NL" dirty="0"/>
              <a:t>Knutselaars in 80 jaar??</a:t>
            </a:r>
          </a:p>
          <a:p>
            <a:r>
              <a:rPr lang="nl-NL" dirty="0"/>
              <a:t>Verhuistrafo isoleert NIET!</a:t>
            </a:r>
          </a:p>
          <a:p>
            <a:r>
              <a:rPr lang="nl-NL" dirty="0" err="1"/>
              <a:t>Nullast</a:t>
            </a:r>
            <a:r>
              <a:rPr lang="nl-NL" dirty="0"/>
              <a:t> ca. 3 – 5 €/j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E4CA8C7-11EB-4147-8B72-F8D995769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  <p:pic>
        <p:nvPicPr>
          <p:cNvPr id="6" name="Afbeelding 5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0D97D37A-2F96-49AF-81F0-A27C390E9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49366"/>
            <a:ext cx="8568952" cy="2467399"/>
          </a:xfrm>
          <a:prstGeom prst="rect">
            <a:avLst/>
          </a:prstGeom>
        </p:spPr>
      </p:pic>
      <p:pic>
        <p:nvPicPr>
          <p:cNvPr id="8" name="Afbeelding 7" descr="Afbeelding met tekst, elektronica&#10;&#10;Automatisch gegenereerde beschrijving">
            <a:extLst>
              <a:ext uri="{FF2B5EF4-FFF2-40B4-BE49-F238E27FC236}">
                <a16:creationId xmlns:a16="http://schemas.microsoft.com/office/drawing/2014/main" id="{F4725E80-44E7-471D-9B67-4A3327755A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5" t="7766" r="17114"/>
          <a:stretch/>
        </p:blipFill>
        <p:spPr>
          <a:xfrm>
            <a:off x="5931034" y="1238867"/>
            <a:ext cx="2989249" cy="28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0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70202-B672-44E3-BAAD-96BABC2F5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 err="1"/>
              <a:t>voorkeuzeafstemming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0555D6-2878-4C2B-BD8A-CC6AE6717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Instelbare </a:t>
            </a:r>
            <a:r>
              <a:rPr lang="nl-NL" dirty="0" err="1"/>
              <a:t>presets</a:t>
            </a:r>
            <a:endParaRPr lang="nl-NL" dirty="0"/>
          </a:p>
          <a:p>
            <a:r>
              <a:rPr lang="nl-NL" dirty="0"/>
              <a:t>Naast as van </a:t>
            </a:r>
            <a:r>
              <a:rPr lang="nl-NL" dirty="0" err="1"/>
              <a:t>varco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zitten vier wieltjes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66AB26C-05C3-475B-A8A0-ABC7749FC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F0A66B8-C70B-4A28-AE19-8E63D9EB1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84725"/>
            <a:ext cx="4030216" cy="537362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3E8B843-00B7-4654-B80A-A1993EAAB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33" y="4149080"/>
            <a:ext cx="5019459" cy="256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91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8779CF-2A97-4014-BE25-E420FD8F4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Werking van wieltjes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DC8371-C431-4DB3-8839-F5F363BAB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4485" y="1887128"/>
            <a:ext cx="3466728" cy="4696234"/>
          </a:xfrm>
        </p:spPr>
        <p:txBody>
          <a:bodyPr/>
          <a:lstStyle/>
          <a:p>
            <a:r>
              <a:rPr lang="nl-NL" dirty="0"/>
              <a:t>Wieltjes VAST </a:t>
            </a:r>
          </a:p>
          <a:p>
            <a:r>
              <a:rPr lang="nl-NL" dirty="0"/>
              <a:t>Indrukken: </a:t>
            </a:r>
            <a:br>
              <a:rPr lang="nl-NL" dirty="0"/>
            </a:br>
            <a:r>
              <a:rPr lang="nl-NL" dirty="0"/>
              <a:t>neemt stand over</a:t>
            </a:r>
          </a:p>
          <a:p>
            <a:r>
              <a:rPr lang="nl-NL" dirty="0"/>
              <a:t>Draait </a:t>
            </a:r>
            <a:r>
              <a:rPr lang="nl-NL" dirty="0" err="1"/>
              <a:t>varco</a:t>
            </a:r>
            <a:r>
              <a:rPr lang="nl-NL" dirty="0"/>
              <a:t> en </a:t>
            </a:r>
            <a:br>
              <a:rPr lang="nl-NL" dirty="0"/>
            </a:br>
            <a:r>
              <a:rPr lang="nl-NL" dirty="0"/>
              <a:t>schaalaanwijzing</a:t>
            </a:r>
          </a:p>
          <a:p>
            <a:endParaRPr lang="nl-NL" dirty="0"/>
          </a:p>
          <a:p>
            <a:r>
              <a:rPr lang="nl-NL" dirty="0"/>
              <a:t>Deblokkeer wiel voor instelling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0F84F9C-5169-4433-B49B-DE161D3D7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F5A6F07-9BCB-468A-8DC1-4FCFD2EEF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9" y="3239267"/>
            <a:ext cx="4900655" cy="311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16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FFBEC-2223-4EBA-934F-361BCB02B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Vervanging bandjes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801C89-6544-4F79-BF60-456ABD1EB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82 jaar: drie van vier gebroken</a:t>
            </a:r>
          </a:p>
          <a:p>
            <a:r>
              <a:rPr lang="nl-NL" dirty="0"/>
              <a:t>Eisen: soepel, sterk (niet scheuren rond gat)</a:t>
            </a:r>
          </a:p>
          <a:p>
            <a:endParaRPr lang="nl-NL" dirty="0"/>
          </a:p>
          <a:p>
            <a:r>
              <a:rPr lang="nl-NL" dirty="0"/>
              <a:t>Materialen? </a:t>
            </a:r>
          </a:p>
          <a:p>
            <a:pPr lvl="1"/>
            <a:r>
              <a:rPr lang="nl-NL" dirty="0"/>
              <a:t>Tafelzeil</a:t>
            </a:r>
          </a:p>
          <a:p>
            <a:pPr lvl="1"/>
            <a:r>
              <a:rPr lang="nl-NL" dirty="0"/>
              <a:t>Canvas van fietstas</a:t>
            </a:r>
          </a:p>
          <a:p>
            <a:pPr lvl="1"/>
            <a:r>
              <a:rPr lang="nl-NL" dirty="0">
                <a:solidFill>
                  <a:srgbClr val="00B050"/>
                </a:solidFill>
              </a:rPr>
              <a:t>Schuurpapier 180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7095B50-46EF-46E6-AFAA-58CD3B38D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6741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6DEC84B4-BEC6-4352-AB88-7BAC5B331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544406"/>
            <a:ext cx="3160359" cy="39945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956AB4-D3DD-428C-AC10-DFDFCEF77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Toestel genereert op MG</a:t>
            </a:r>
            <a:r>
              <a:rPr lang="nl-NL"/>
              <a:t>, niet KG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6F0D29-9377-4042-93B7-92AA35EA1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Uitgestraalde 456kHz wordt opgepikt</a:t>
            </a:r>
          </a:p>
          <a:p>
            <a:r>
              <a:rPr lang="nl-NL" dirty="0"/>
              <a:t>Antenne + Antennespoel resoneert</a:t>
            </a:r>
          </a:p>
          <a:p>
            <a:r>
              <a:rPr lang="nl-NL" dirty="0"/>
              <a:t>Oplossing: seriecondensator 30pF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EDAEDD1-9B5F-4814-A6E4-ED40B0467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  <p:pic>
        <p:nvPicPr>
          <p:cNvPr id="8" name="Afbeelding 7" descr="Afbeelding met binnen, koken, maaltijd, rommelig&#10;&#10;Automatisch gegenereerde beschrijving">
            <a:extLst>
              <a:ext uri="{FF2B5EF4-FFF2-40B4-BE49-F238E27FC236}">
                <a16:creationId xmlns:a16="http://schemas.microsoft.com/office/drawing/2014/main" id="{4F80CBD1-6EF6-43B0-A6C2-38070A9C4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07" y="3789040"/>
            <a:ext cx="3909913" cy="293243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2B692AA-9351-4A83-A3DC-C79B3DFFFE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307234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83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A46E69-6D92-4DC0-8B81-78FC9B23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74638"/>
            <a:ext cx="4032448" cy="1143000"/>
          </a:xfrm>
        </p:spPr>
        <p:txBody>
          <a:bodyPr/>
          <a:lstStyle/>
          <a:p>
            <a:r>
              <a:rPr lang="nl-NL" dirty="0"/>
              <a:t>De Kast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49EDDE-FD61-4414-837E-EC9BBDC51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964" y="1572087"/>
            <a:ext cx="4680520" cy="5210174"/>
          </a:xfrm>
        </p:spPr>
        <p:txBody>
          <a:bodyPr/>
          <a:lstStyle/>
          <a:p>
            <a:r>
              <a:rPr lang="nl-NL" dirty="0"/>
              <a:t>Hout </a:t>
            </a:r>
          </a:p>
          <a:p>
            <a:pPr lvl="1"/>
            <a:r>
              <a:rPr lang="nl-NL" dirty="0"/>
              <a:t>Meerdere kleuren beits</a:t>
            </a:r>
          </a:p>
          <a:p>
            <a:pPr lvl="1"/>
            <a:r>
              <a:rPr lang="nl-NL" dirty="0" err="1"/>
              <a:t>Sierstrips</a:t>
            </a:r>
            <a:endParaRPr lang="nl-NL" dirty="0"/>
          </a:p>
          <a:p>
            <a:pPr lvl="1"/>
            <a:r>
              <a:rPr lang="nl-NL" dirty="0"/>
              <a:t>Letters</a:t>
            </a:r>
          </a:p>
          <a:p>
            <a:r>
              <a:rPr lang="nl-NL" dirty="0"/>
              <a:t>Helaas beschadigingen</a:t>
            </a:r>
          </a:p>
          <a:p>
            <a:r>
              <a:rPr lang="nl-NL" dirty="0" err="1"/>
              <a:t>Herlakken</a:t>
            </a:r>
            <a:r>
              <a:rPr lang="nl-NL" dirty="0"/>
              <a:t>???  </a:t>
            </a:r>
            <a:r>
              <a:rPr lang="nl-NL" dirty="0">
                <a:sym typeface="Wingdings" panose="05000000000000000000" pitchFamily="2" charset="2"/>
              </a:rPr>
              <a:t>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Behandeling: Schoensmeer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1D572A5-09A5-4745-99DF-0E4CA8532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/>
          </a:p>
        </p:txBody>
      </p:sp>
      <p:pic>
        <p:nvPicPr>
          <p:cNvPr id="6" name="Afbeelding 5" descr="Afbeelding met tekst, oven&#10;&#10;Automatisch gegenereerde beschrijving">
            <a:extLst>
              <a:ext uri="{FF2B5EF4-FFF2-40B4-BE49-F238E27FC236}">
                <a16:creationId xmlns:a16="http://schemas.microsoft.com/office/drawing/2014/main" id="{6764136E-11D6-4C30-B4D4-F9A6C14E96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4707" r="7267" b="9699"/>
          <a:stretch/>
        </p:blipFill>
        <p:spPr>
          <a:xfrm>
            <a:off x="286517" y="1417638"/>
            <a:ext cx="374487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67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74F36-1C9B-4DEF-834F-6E5E68E41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0BC761-1913-4F10-A0E5-9EB0ACF28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6256" y="2184244"/>
            <a:ext cx="1872208" cy="4525963"/>
          </a:xfrm>
        </p:spPr>
        <p:txBody>
          <a:bodyPr/>
          <a:lstStyle/>
          <a:p>
            <a:r>
              <a:rPr lang="nl-NL" dirty="0"/>
              <a:t>Werkt</a:t>
            </a:r>
          </a:p>
          <a:p>
            <a:r>
              <a:rPr lang="nl-NL" dirty="0"/>
              <a:t>115V</a:t>
            </a:r>
          </a:p>
          <a:p>
            <a:r>
              <a:rPr lang="nl-NL" dirty="0"/>
              <a:t>MG/KG</a:t>
            </a:r>
          </a:p>
          <a:p>
            <a:r>
              <a:rPr lang="nl-NL" dirty="0" err="1"/>
              <a:t>Presets</a:t>
            </a:r>
            <a:endParaRPr lang="nl-NL" dirty="0"/>
          </a:p>
          <a:p>
            <a:r>
              <a:rPr lang="nl-NL" dirty="0"/>
              <a:t>Glimt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62A0525-5BB6-43F2-9616-61EEDFC4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29</a:t>
            </a:fld>
            <a:endParaRPr lang="nl-NL"/>
          </a:p>
        </p:txBody>
      </p:sp>
      <p:pic>
        <p:nvPicPr>
          <p:cNvPr id="8" name="Afbeelding 7" descr="Afbeelding met muur, binnen, houten&#10;&#10;Automatisch gegenereerde beschrijving">
            <a:extLst>
              <a:ext uri="{FF2B5EF4-FFF2-40B4-BE49-F238E27FC236}">
                <a16:creationId xmlns:a16="http://schemas.microsoft.com/office/drawing/2014/main" id="{48B8FF0F-334C-4637-AA15-318BF4BC9B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2" t="14454" r="24013" b="19550"/>
          <a:stretch/>
        </p:blipFill>
        <p:spPr>
          <a:xfrm>
            <a:off x="179512" y="1341027"/>
            <a:ext cx="7056744" cy="540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6261B-3CE4-47E5-858F-088C06F59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Herkomst, merk Rogers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9F4A89-C113-4CD9-9524-115B2AE84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531AD36-7D5C-4529-B42B-B2113E648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0162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6B65E0-4DB1-48EF-9857-1C069BB20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Twee Minizenders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50F928-36A0-4C99-A77A-4E2156DA9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nl-NL" dirty="0"/>
              <a:t>Golfrekker</a:t>
            </a:r>
          </a:p>
          <a:p>
            <a:pPr lvl="1"/>
            <a:r>
              <a:rPr lang="nl-NL" dirty="0"/>
              <a:t>Ottozender met </a:t>
            </a:r>
            <a:r>
              <a:rPr lang="nl-NL" dirty="0" err="1"/>
              <a:t>IC’s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FM-radiootje met Transistors</a:t>
            </a:r>
          </a:p>
          <a:p>
            <a:r>
              <a:rPr lang="nl-NL" dirty="0" err="1"/>
              <a:t>Ruysdael</a:t>
            </a:r>
            <a:endParaRPr lang="nl-NL" dirty="0"/>
          </a:p>
          <a:p>
            <a:pPr lvl="1"/>
            <a:r>
              <a:rPr lang="nl-NL" dirty="0"/>
              <a:t>Alizender met Transistors</a:t>
            </a:r>
          </a:p>
          <a:p>
            <a:pPr lvl="1"/>
            <a:r>
              <a:rPr lang="nl-NL" dirty="0"/>
              <a:t>Bluetooth-module met </a:t>
            </a:r>
            <a:r>
              <a:rPr lang="nl-NL" dirty="0" err="1"/>
              <a:t>IC’s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E34C77B-A2A2-4E6C-AF61-D123EC61B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454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C64BE-8873-4E67-A280-41AFCB3BA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Golfrekker, 2016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9F76E0-466F-4545-994E-604A08BCB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Ottozender + Reclameradio + Kistje = …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01FC47-F9A9-468F-A045-966CAEB0B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31</a:t>
            </a:fld>
            <a:endParaRPr lang="nl-NL"/>
          </a:p>
        </p:txBody>
      </p:sp>
      <p:pic>
        <p:nvPicPr>
          <p:cNvPr id="6" name="Afbeelding 5" descr="Afbeelding met groen, strijkijzer, keukenapparaat&#10;&#10;Automatisch gegenereerde beschrijving">
            <a:extLst>
              <a:ext uri="{FF2B5EF4-FFF2-40B4-BE49-F238E27FC236}">
                <a16:creationId xmlns:a16="http://schemas.microsoft.com/office/drawing/2014/main" id="{47E49B96-611D-471D-9B28-ADBD87F60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3" r="37243"/>
          <a:stretch/>
        </p:blipFill>
        <p:spPr>
          <a:xfrm>
            <a:off x="3491880" y="2553724"/>
            <a:ext cx="1872208" cy="3810000"/>
          </a:xfrm>
          <a:prstGeom prst="rect">
            <a:avLst/>
          </a:prstGeom>
        </p:spPr>
      </p:pic>
      <p:pic>
        <p:nvPicPr>
          <p:cNvPr id="8" name="Afbeelding 7" descr="Afbeelding met elektronica, open, geopend&#10;&#10;Automatisch gegenereerde beschrijving">
            <a:extLst>
              <a:ext uri="{FF2B5EF4-FFF2-40B4-BE49-F238E27FC236}">
                <a16:creationId xmlns:a16="http://schemas.microsoft.com/office/drawing/2014/main" id="{CB9F4F1E-AE67-4C44-BAFF-56A652E97D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7" y="3231134"/>
            <a:ext cx="2995843" cy="2246882"/>
          </a:xfrm>
          <a:prstGeom prst="rect">
            <a:avLst/>
          </a:prstGeom>
        </p:spPr>
      </p:pic>
      <p:pic>
        <p:nvPicPr>
          <p:cNvPr id="10" name="Afbeelding 9" descr="Afbeelding met tekst, elektronica&#10;&#10;Automatisch gegenereerde beschrijving">
            <a:extLst>
              <a:ext uri="{FF2B5EF4-FFF2-40B4-BE49-F238E27FC236}">
                <a16:creationId xmlns:a16="http://schemas.microsoft.com/office/drawing/2014/main" id="{77F994E1-2C6E-40F4-BD16-8877774858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827661"/>
            <a:ext cx="3308085" cy="248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47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DBF70-FAAB-4EAE-A4D6-D5C2A88E1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nl-NL" dirty="0"/>
              <a:t>Houten minizender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3307E4-ABD9-461B-BBBB-F7C158447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128" y="1628800"/>
            <a:ext cx="2880320" cy="4727550"/>
          </a:xfrm>
        </p:spPr>
        <p:txBody>
          <a:bodyPr/>
          <a:lstStyle/>
          <a:p>
            <a:r>
              <a:rPr lang="nl-NL" dirty="0"/>
              <a:t>PLL, exact</a:t>
            </a:r>
          </a:p>
          <a:p>
            <a:r>
              <a:rPr lang="nl-NL" dirty="0"/>
              <a:t>Op 230V</a:t>
            </a:r>
          </a:p>
          <a:p>
            <a:r>
              <a:rPr lang="nl-NL" dirty="0"/>
              <a:t>22x15x4 cm</a:t>
            </a:r>
          </a:p>
          <a:p>
            <a:r>
              <a:rPr lang="nl-NL" dirty="0"/>
              <a:t>R1 op 675kHz</a:t>
            </a:r>
          </a:p>
          <a:p>
            <a:endParaRPr lang="nl-NL" dirty="0"/>
          </a:p>
          <a:p>
            <a:r>
              <a:rPr lang="nl-NL" dirty="0"/>
              <a:t>Soms brom!</a:t>
            </a:r>
          </a:p>
          <a:p>
            <a:r>
              <a:rPr lang="nl-NL" dirty="0"/>
              <a:t>Frequentie?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94466A-59F2-4711-A461-77C7D83C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32</a:t>
            </a:fld>
            <a:endParaRPr lang="nl-NL"/>
          </a:p>
        </p:txBody>
      </p:sp>
      <p:pic>
        <p:nvPicPr>
          <p:cNvPr id="6" name="Afbeelding 5" descr="Afbeelding met muur, binnen, vies&#10;&#10;Automatisch gegenereerde beschrijving">
            <a:extLst>
              <a:ext uri="{FF2B5EF4-FFF2-40B4-BE49-F238E27FC236}">
                <a16:creationId xmlns:a16="http://schemas.microsoft.com/office/drawing/2014/main" id="{216669F6-B35B-4F08-8F18-1AEDE3660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8" r="8113"/>
          <a:stretch/>
        </p:blipFill>
        <p:spPr>
          <a:xfrm>
            <a:off x="124036" y="1802434"/>
            <a:ext cx="4933529" cy="470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4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2938D5-54D8-4CD2-8C99-03F25428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Ruysdael</a:t>
            </a:r>
            <a:r>
              <a:rPr lang="nl-NL" dirty="0"/>
              <a:t>, 2020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F36A92-DE7E-4059-9750-0523B0BFA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AliExpress</a:t>
            </a:r>
            <a:r>
              <a:rPr lang="nl-NL" dirty="0"/>
              <a:t> AM-zender pakketje</a:t>
            </a:r>
          </a:p>
          <a:p>
            <a:r>
              <a:rPr lang="nl-NL" dirty="0" err="1"/>
              <a:t>AliExpress</a:t>
            </a:r>
            <a:r>
              <a:rPr lang="nl-NL" dirty="0"/>
              <a:t> Bluetooth/FM/MP3 unit</a:t>
            </a:r>
          </a:p>
          <a:p>
            <a:r>
              <a:rPr lang="nl-NL" dirty="0"/>
              <a:t>Kistje 12x13x5</a:t>
            </a:r>
          </a:p>
          <a:p>
            <a:endParaRPr lang="nl-NL" dirty="0"/>
          </a:p>
          <a:p>
            <a:r>
              <a:rPr lang="nl-NL" dirty="0"/>
              <a:t>Samen ca 14€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988B9A-EB64-4B0A-A038-75546CB7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33</a:t>
            </a:fld>
            <a:endParaRPr lang="nl-NL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D9BEF767-16E5-47B8-B1B3-DCD17676FD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0" t="6586" b="15531"/>
          <a:stretch/>
        </p:blipFill>
        <p:spPr>
          <a:xfrm>
            <a:off x="3547996" y="3068960"/>
            <a:ext cx="5414508" cy="36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13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12447-1220-43CD-8906-FA1E63B1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“Slecht” signaal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96058B-A562-4A56-8701-666DACF56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56" y="1610599"/>
            <a:ext cx="8229600" cy="4525963"/>
          </a:xfrm>
        </p:spPr>
        <p:txBody>
          <a:bodyPr/>
          <a:lstStyle/>
          <a:p>
            <a:r>
              <a:rPr lang="nl-NL" dirty="0"/>
              <a:t>Geen sinus </a:t>
            </a:r>
            <a:br>
              <a:rPr lang="nl-NL" dirty="0"/>
            </a:br>
            <a:r>
              <a:rPr lang="nl-NL" dirty="0"/>
              <a:t>maar visgraat</a:t>
            </a:r>
          </a:p>
          <a:p>
            <a:r>
              <a:rPr lang="nl-NL" dirty="0"/>
              <a:t>Hulp op Forum?</a:t>
            </a:r>
          </a:p>
          <a:p>
            <a:r>
              <a:rPr lang="nl-NL" dirty="0"/>
              <a:t>Ook KG! 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B778480-5E1F-414B-8983-206924DC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D7F9680-6DA3-4B78-B473-0AA5B93FC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36293"/>
            <a:ext cx="4140200" cy="30607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8D4E69F-1502-44B0-BFD1-955CE8BA6E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56" y="3995110"/>
            <a:ext cx="3635896" cy="272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33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04F4F-2C2D-42A8-9FDB-DAE49FE1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5. Luisteren en 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B0995-8A96-4A2D-B543-8473E7C3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nl-NL" dirty="0"/>
              <a:t>MG stations</a:t>
            </a:r>
          </a:p>
          <a:p>
            <a:r>
              <a:rPr lang="nl-NL" dirty="0" err="1"/>
              <a:t>Presets</a:t>
            </a:r>
            <a:endParaRPr lang="nl-NL" dirty="0"/>
          </a:p>
          <a:p>
            <a:r>
              <a:rPr lang="nl-NL" dirty="0"/>
              <a:t>KG stations (</a:t>
            </a:r>
            <a:r>
              <a:rPr lang="nl-NL" dirty="0" err="1"/>
              <a:t>Ruysdael</a:t>
            </a:r>
            <a:r>
              <a:rPr lang="nl-NL" dirty="0"/>
              <a:t>!)</a:t>
            </a:r>
          </a:p>
          <a:p>
            <a:r>
              <a:rPr lang="nl-NL" dirty="0"/>
              <a:t>Brom van Ottozender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A624F3-3FB8-4D6B-A1CF-F283373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762DC23-B376-4C4B-903F-74EA0AAEF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87747"/>
            <a:ext cx="5144244" cy="179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83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0657D2-25FE-46B2-871B-AFE83E92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LC-Kring 13/4/22: Tropenband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D09809-A633-4AAB-8D0B-DDEC71B51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Frequentiegebied 1600 – 5800 kHz</a:t>
            </a:r>
          </a:p>
          <a:p>
            <a:r>
              <a:rPr lang="nl-NL" dirty="0"/>
              <a:t>Wat te beluisteren?</a:t>
            </a:r>
          </a:p>
          <a:p>
            <a:pPr lvl="1"/>
            <a:r>
              <a:rPr lang="nl-NL" dirty="0"/>
              <a:t>Omroep</a:t>
            </a:r>
          </a:p>
          <a:p>
            <a:pPr lvl="1"/>
            <a:r>
              <a:rPr lang="nl-NL" dirty="0" err="1"/>
              <a:t>Number</a:t>
            </a:r>
            <a:r>
              <a:rPr lang="nl-NL" dirty="0"/>
              <a:t> stations</a:t>
            </a:r>
          </a:p>
          <a:p>
            <a:r>
              <a:rPr lang="nl-NL" dirty="0"/>
              <a:t>Toestellen en antennes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593622-4042-4302-AD79-BF86D3CA7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36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1CE71AC-81D9-453D-BB5F-FBAC6676B4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6" b="14721"/>
          <a:stretch/>
        </p:blipFill>
        <p:spPr>
          <a:xfrm>
            <a:off x="275034" y="4420002"/>
            <a:ext cx="4631534" cy="2239601"/>
          </a:xfrm>
          <a:prstGeom prst="rect">
            <a:avLst/>
          </a:prstGeom>
        </p:spPr>
      </p:pic>
      <p:pic>
        <p:nvPicPr>
          <p:cNvPr id="11" name="Afbeelding 10" descr="Afbeelding met binnen, apparaat, vies&#10;&#10;Automatisch gegenereerde beschrijving">
            <a:extLst>
              <a:ext uri="{FF2B5EF4-FFF2-40B4-BE49-F238E27FC236}">
                <a16:creationId xmlns:a16="http://schemas.microsoft.com/office/drawing/2014/main" id="{B6B3EFDD-AF0E-4CD5-8FDC-7E3B084BCE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52366"/>
            <a:ext cx="2664296" cy="355239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5E1BCE7-DA76-4F38-AA1F-26D3435BA2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306141"/>
            <a:ext cx="4631534" cy="155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7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47EC2C-842D-4301-B15D-03DADA0C6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, Arial, Helvetica"/>
                <a:hlinkClick r:id="rId2"/>
              </a:rPr>
              <a:t>Rogers-Majestic Radio</a:t>
            </a:r>
            <a:r>
              <a:rPr lang="nl-NL" dirty="0">
                <a:latin typeface="Arial, Arial, Helvetica"/>
              </a:rPr>
              <a:t>, Toronto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989C65-37C8-43BF-BD6F-E10078F3A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5121275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latin typeface="Arial, Arial, Helvetica"/>
              </a:rPr>
              <a:t>1924: Start Edward Samuel, als</a:t>
            </a:r>
            <a:br>
              <a:rPr lang="nl-NL" dirty="0">
                <a:latin typeface="Arial, Arial, Helvetica"/>
              </a:rPr>
            </a:br>
            <a:r>
              <a:rPr lang="nl-NL" dirty="0">
                <a:latin typeface="Arial, Arial, Helvetica"/>
              </a:rPr>
              <a:t>Rogers Radio </a:t>
            </a:r>
            <a:r>
              <a:rPr lang="nl-NL" dirty="0" err="1">
                <a:latin typeface="Arial, Arial, Helvetica"/>
              </a:rPr>
              <a:t>Comp</a:t>
            </a:r>
            <a:r>
              <a:rPr lang="nl-NL" dirty="0">
                <a:latin typeface="Arial, Arial, Helvetica"/>
              </a:rPr>
              <a:t>., Ltd. of Toronto.</a:t>
            </a:r>
          </a:p>
          <a:p>
            <a:pPr algn="l"/>
            <a:r>
              <a:rPr lang="nl-NL" dirty="0">
                <a:latin typeface="Arial, Arial, Helvetica"/>
              </a:rPr>
              <a:t>1925: Standard Radio Man. Corp. Ltd. </a:t>
            </a:r>
          </a:p>
          <a:p>
            <a:pPr algn="l"/>
            <a:r>
              <a:rPr lang="nl-NL" dirty="0">
                <a:latin typeface="Arial, Arial, Helvetica"/>
              </a:rPr>
              <a:t>1929: Rogers R. Tubes Ltd., 56 </a:t>
            </a:r>
            <a:r>
              <a:rPr lang="nl-NL" dirty="0" err="1">
                <a:latin typeface="Arial, Arial, Helvetica"/>
              </a:rPr>
              <a:t>Church</a:t>
            </a:r>
            <a:r>
              <a:rPr lang="nl-NL" dirty="0">
                <a:latin typeface="Arial, Arial, Helvetica"/>
              </a:rPr>
              <a:t> St.</a:t>
            </a:r>
          </a:p>
          <a:p>
            <a:pPr algn="l"/>
            <a:r>
              <a:rPr lang="nl-NL" dirty="0">
                <a:latin typeface="Arial, Arial, Helvetica"/>
              </a:rPr>
              <a:t>1946: overname Philips </a:t>
            </a:r>
          </a:p>
          <a:p>
            <a:pPr algn="l"/>
            <a:r>
              <a:rPr lang="nl-NL" dirty="0">
                <a:latin typeface="Arial, Arial, Helvetica"/>
              </a:rPr>
              <a:t>Tot jaren ‘70: Philips en Rogers-Majestic toestellen in Toronto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1B3464-F966-4659-A63F-34953E1D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358C0D9B-1B2C-45B5-A635-7948C3155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66413"/>
            <a:ext cx="1368152" cy="2291655"/>
          </a:xfrm>
          <a:prstGeom prst="rect">
            <a:avLst/>
          </a:prstGeom>
        </p:spPr>
      </p:pic>
      <p:pic>
        <p:nvPicPr>
          <p:cNvPr id="8" name="Afbeelding 7" descr="Afbeelding met tekst, apparaat, bedieningspaneel&#10;&#10;Automatisch gegenereerde beschrijving">
            <a:extLst>
              <a:ext uri="{FF2B5EF4-FFF2-40B4-BE49-F238E27FC236}">
                <a16:creationId xmlns:a16="http://schemas.microsoft.com/office/drawing/2014/main" id="{15214446-1BE9-4C0F-B552-A25806625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46" y="5304471"/>
            <a:ext cx="324036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36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AE7D1-A299-4D7A-8531-DE225767F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Distillery</a:t>
            </a:r>
            <a:r>
              <a:rPr lang="nl-NL" dirty="0"/>
              <a:t> District (1,5km van </a:t>
            </a:r>
            <a:r>
              <a:rPr lang="nl-NL" dirty="0" err="1"/>
              <a:t>Church</a:t>
            </a:r>
            <a:r>
              <a:rPr lang="nl-NL" dirty="0"/>
              <a:t>)</a:t>
            </a:r>
          </a:p>
        </p:txBody>
      </p:sp>
      <p:pic>
        <p:nvPicPr>
          <p:cNvPr id="6" name="Tijdelijke aanduiding voor inhoud 5" descr="Afbeelding met kaart&#10;&#10;Automatisch gegenereerde beschrijving">
            <a:extLst>
              <a:ext uri="{FF2B5EF4-FFF2-40B4-BE49-F238E27FC236}">
                <a16:creationId xmlns:a16="http://schemas.microsoft.com/office/drawing/2014/main" id="{C780B501-ACD3-46E4-A9EC-33C38905A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1" y="1760830"/>
            <a:ext cx="8994521" cy="4595520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6F387B3-DCDE-4220-B6C9-EB5DF4F9D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978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1763F-1C07-47C0-8EA8-FE87AF4C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Kringloopwinkel </a:t>
            </a:r>
            <a:r>
              <a:rPr lang="nl-NL" dirty="0"/>
              <a:t>in ‘</a:t>
            </a:r>
            <a:r>
              <a:rPr lang="nl-NL"/>
              <a:t>t Canadees?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A46C64-8ED7-4C5A-BE22-A10CE108F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App: </a:t>
            </a:r>
            <a:r>
              <a:rPr lang="nl-NL" dirty="0" err="1"/>
              <a:t>OsmAnd</a:t>
            </a:r>
            <a:r>
              <a:rPr lang="nl-NL" dirty="0"/>
              <a:t>, categorie</a:t>
            </a:r>
          </a:p>
          <a:p>
            <a:r>
              <a:rPr lang="nl-NL" dirty="0" err="1"/>
              <a:t>Biltmore</a:t>
            </a:r>
            <a:r>
              <a:rPr lang="nl-NL" dirty="0"/>
              <a:t> </a:t>
            </a:r>
            <a:r>
              <a:rPr lang="nl-NL" dirty="0" err="1"/>
              <a:t>Domicile</a:t>
            </a:r>
            <a:endParaRPr lang="nl-NL" dirty="0"/>
          </a:p>
          <a:p>
            <a:r>
              <a:rPr lang="nl-NL" dirty="0"/>
              <a:t>Meerdere radio’s: </a:t>
            </a:r>
            <a:br>
              <a:rPr lang="nl-NL" dirty="0"/>
            </a:br>
            <a:r>
              <a:rPr lang="nl-NL" dirty="0"/>
              <a:t>ook </a:t>
            </a:r>
            <a:r>
              <a:rPr lang="nl-NL" dirty="0" err="1"/>
              <a:t>multiband</a:t>
            </a:r>
            <a:endParaRPr lang="nl-NL" dirty="0"/>
          </a:p>
          <a:p>
            <a:endParaRPr lang="nl-NL" dirty="0"/>
          </a:p>
          <a:p>
            <a:r>
              <a:rPr lang="nl-NL" dirty="0"/>
              <a:t>Viel op </a:t>
            </a:r>
            <a:r>
              <a:rPr lang="nl-NL" dirty="0" err="1"/>
              <a:t>presets</a:t>
            </a:r>
            <a:endParaRPr lang="nl-NL" dirty="0"/>
          </a:p>
          <a:p>
            <a:r>
              <a:rPr lang="nl-NL" dirty="0"/>
              <a:t>RM voor 90 CND </a:t>
            </a:r>
            <a:br>
              <a:rPr lang="nl-NL" dirty="0"/>
            </a:br>
            <a:r>
              <a:rPr lang="nl-NL" dirty="0"/>
              <a:t>(€64,88)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AF75F8-2F24-4BBC-AC49-5D3F25C7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  <p:pic>
        <p:nvPicPr>
          <p:cNvPr id="6" name="Afbeelding 5" descr="Afbeelding met binnen, rommelig, bedieningspaneel&#10;&#10;Automatisch gegenereerde beschrijving">
            <a:extLst>
              <a:ext uri="{FF2B5EF4-FFF2-40B4-BE49-F238E27FC236}">
                <a16:creationId xmlns:a16="http://schemas.microsoft.com/office/drawing/2014/main" id="{97262E8F-49DD-4DB5-9487-58339F80A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7638"/>
            <a:ext cx="3886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7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289054-FC1D-4C50-B115-EDECC0407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Schema en details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F54219-09B5-46FD-A859-1FAC70B28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Vrij normale twee-bands </a:t>
            </a:r>
            <a:r>
              <a:rPr lang="nl-NL" dirty="0" err="1"/>
              <a:t>superhet</a:t>
            </a:r>
            <a:endParaRPr lang="nl-NL" dirty="0"/>
          </a:p>
          <a:p>
            <a:r>
              <a:rPr lang="nl-NL" dirty="0"/>
              <a:t>Paar Amerikaanse </a:t>
            </a:r>
            <a:r>
              <a:rPr lang="nl-NL" dirty="0" err="1"/>
              <a:t>ipv</a:t>
            </a:r>
            <a:r>
              <a:rPr lang="nl-NL" dirty="0"/>
              <a:t>. Europese details</a:t>
            </a:r>
          </a:p>
          <a:p>
            <a:r>
              <a:rPr lang="nl-NL" dirty="0"/>
              <a:t>Invloed van “</a:t>
            </a:r>
            <a:r>
              <a:rPr lang="nl-NL" dirty="0" err="1"/>
              <a:t>All</a:t>
            </a:r>
            <a:r>
              <a:rPr lang="nl-NL" dirty="0"/>
              <a:t> American Five”</a:t>
            </a:r>
          </a:p>
          <a:p>
            <a:r>
              <a:rPr lang="nl-NL" dirty="0"/>
              <a:t>Leuke extra: Vier </a:t>
            </a:r>
            <a:r>
              <a:rPr lang="nl-NL" dirty="0" err="1"/>
              <a:t>presets</a:t>
            </a:r>
            <a:endParaRPr lang="nl-NL" dirty="0"/>
          </a:p>
          <a:p>
            <a:r>
              <a:rPr lang="nl-NL" dirty="0"/>
              <a:t>Kast bovengemiddeld mooi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3A37C1-DE3D-421F-A559-8C9ECBB3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9896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43209-355E-4200-A6B4-BF7FA5883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95375"/>
          </a:xfrm>
        </p:spPr>
        <p:txBody>
          <a:bodyPr/>
          <a:lstStyle/>
          <a:p>
            <a:r>
              <a:rPr lang="nl-NL" dirty="0"/>
              <a:t>Normale tweebands </a:t>
            </a:r>
            <a:r>
              <a:rPr lang="nl-NL" dirty="0" err="1"/>
              <a:t>superhet</a:t>
            </a:r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2600BD0-A50A-47EB-80A8-FFEFB0F1A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2" y="2132856"/>
            <a:ext cx="8946948" cy="3456383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F44238-4F26-4451-B902-32634EDD6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9417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5FECD5-FC12-4787-9BB4-D7C28DBA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gebeurt daar?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E2E466-B6CC-41F5-96C8-C77FDC9E1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Versterken	60%</a:t>
            </a:r>
          </a:p>
          <a:p>
            <a:r>
              <a:rPr lang="nl-NL" dirty="0"/>
              <a:t>Mengen		20%</a:t>
            </a:r>
          </a:p>
          <a:p>
            <a:r>
              <a:rPr lang="nl-NL" dirty="0"/>
              <a:t>Detectie		10%</a:t>
            </a:r>
          </a:p>
          <a:p>
            <a:r>
              <a:rPr lang="nl-NL" dirty="0"/>
              <a:t>Voeding		10%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2907B1-ECC6-4666-8670-F23D842BA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578DED53-9F34-4EFE-A3DD-35A97E94FD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988498"/>
            <a:ext cx="1189360" cy="232022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775A21B-60DB-47FF-9F55-8A0209150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98" y="1371666"/>
            <a:ext cx="3304902" cy="523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900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784</Words>
  <Application>Microsoft Office PowerPoint</Application>
  <PresentationFormat>Diavoorstelling (4:3)</PresentationFormat>
  <Paragraphs>239</Paragraphs>
  <Slides>36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0" baseType="lpstr">
      <vt:lpstr>Arial</vt:lpstr>
      <vt:lpstr>Arial, Arial, Helvetica</vt:lpstr>
      <vt:lpstr>Calibri</vt:lpstr>
      <vt:lpstr>Kantoorthema</vt:lpstr>
      <vt:lpstr>Rogers-Majestic 9M523 (1939)</vt:lpstr>
      <vt:lpstr>Wat gaan we doen</vt:lpstr>
      <vt:lpstr>1. Herkomst, merk Rogers</vt:lpstr>
      <vt:lpstr>Rogers-Majestic Radio, Toronto</vt:lpstr>
      <vt:lpstr>Distillery District (1,5km van Church)</vt:lpstr>
      <vt:lpstr>Kringloopwinkel in ‘t Canadees?</vt:lpstr>
      <vt:lpstr>2. Schema en details</vt:lpstr>
      <vt:lpstr>Normale tweebands superhet</vt:lpstr>
      <vt:lpstr>Wat gebeurt daar?</vt:lpstr>
      <vt:lpstr>Vier versterktrappen</vt:lpstr>
      <vt:lpstr>Mengversterker: extra triode</vt:lpstr>
      <vt:lpstr>Detectie: extra diode</vt:lpstr>
      <vt:lpstr>Hulpschakeling: Voeding</vt:lpstr>
      <vt:lpstr>Wat zie je aan de achterkant?</vt:lpstr>
      <vt:lpstr>Achteraanzicht</vt:lpstr>
      <vt:lpstr>Details: Banden</vt:lpstr>
      <vt:lpstr>De Mallory Bias Cell</vt:lpstr>
      <vt:lpstr>Bias Cell in schema</vt:lpstr>
      <vt:lpstr>De Rogers M-Buizen</vt:lpstr>
      <vt:lpstr>Vervangers voor M-buizen</vt:lpstr>
      <vt:lpstr>Luidspreker met veldspoel</vt:lpstr>
      <vt:lpstr>3. Herstelling</vt:lpstr>
      <vt:lpstr>Netscheiding</vt:lpstr>
      <vt:lpstr>De voorkeuzeafstemming</vt:lpstr>
      <vt:lpstr>Werking van wieltjes</vt:lpstr>
      <vt:lpstr>Vervanging bandjes</vt:lpstr>
      <vt:lpstr>Toestel genereert op MG, niet KG</vt:lpstr>
      <vt:lpstr>De Kast</vt:lpstr>
      <vt:lpstr>Resultaat</vt:lpstr>
      <vt:lpstr>4. Twee Minizenders</vt:lpstr>
      <vt:lpstr>Golfrekker, 2016</vt:lpstr>
      <vt:lpstr>Houten minizender</vt:lpstr>
      <vt:lpstr>Ruysdael, 2020</vt:lpstr>
      <vt:lpstr>“Slecht” signaal</vt:lpstr>
      <vt:lpstr>5. Luisteren en Conclusies</vt:lpstr>
      <vt:lpstr>LC-Kring 13/4/22: Tropenband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Tel, G. (Gerard)</cp:lastModifiedBy>
  <cp:revision>65</cp:revision>
  <dcterms:created xsi:type="dcterms:W3CDTF">2019-01-19T09:21:01Z</dcterms:created>
  <dcterms:modified xsi:type="dcterms:W3CDTF">2022-02-21T14:26:59Z</dcterms:modified>
</cp:coreProperties>
</file>