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33" r:id="rId3"/>
    <p:sldId id="259" r:id="rId4"/>
    <p:sldId id="261" r:id="rId5"/>
    <p:sldId id="335" r:id="rId6"/>
    <p:sldId id="262" r:id="rId7"/>
    <p:sldId id="297" r:id="rId8"/>
    <p:sldId id="336" r:id="rId9"/>
    <p:sldId id="337" r:id="rId10"/>
    <p:sldId id="338" r:id="rId11"/>
    <p:sldId id="289" r:id="rId12"/>
    <p:sldId id="339" r:id="rId13"/>
    <p:sldId id="340" r:id="rId14"/>
    <p:sldId id="341" r:id="rId15"/>
    <p:sldId id="292" r:id="rId16"/>
    <p:sldId id="326" r:id="rId17"/>
    <p:sldId id="365" r:id="rId18"/>
    <p:sldId id="331" r:id="rId19"/>
    <p:sldId id="342" r:id="rId20"/>
    <p:sldId id="343" r:id="rId21"/>
    <p:sldId id="344" r:id="rId22"/>
    <p:sldId id="345" r:id="rId23"/>
    <p:sldId id="346" r:id="rId24"/>
    <p:sldId id="347" r:id="rId25"/>
    <p:sldId id="263" r:id="rId26"/>
    <p:sldId id="265" r:id="rId27"/>
    <p:sldId id="348" r:id="rId28"/>
    <p:sldId id="353" r:id="rId29"/>
    <p:sldId id="351" r:id="rId30"/>
    <p:sldId id="349" r:id="rId31"/>
    <p:sldId id="350" r:id="rId32"/>
    <p:sldId id="352" r:id="rId33"/>
    <p:sldId id="354" r:id="rId34"/>
    <p:sldId id="357" r:id="rId35"/>
    <p:sldId id="355" r:id="rId36"/>
    <p:sldId id="322" r:id="rId37"/>
    <p:sldId id="358" r:id="rId38"/>
    <p:sldId id="276" r:id="rId39"/>
    <p:sldId id="295" r:id="rId40"/>
    <p:sldId id="360" r:id="rId41"/>
    <p:sldId id="361" r:id="rId42"/>
    <p:sldId id="286" r:id="rId43"/>
    <p:sldId id="362" r:id="rId44"/>
    <p:sldId id="312" r:id="rId45"/>
    <p:sldId id="313" r:id="rId46"/>
    <p:sldId id="308" r:id="rId47"/>
    <p:sldId id="327" r:id="rId48"/>
    <p:sldId id="314" r:id="rId49"/>
    <p:sldId id="363" r:id="rId50"/>
    <p:sldId id="364" r:id="rId51"/>
    <p:sldId id="329" r:id="rId5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6" autoAdjust="0"/>
  </p:normalViewPr>
  <p:slideViewPr>
    <p:cSldViewPr>
      <p:cViewPr varScale="1">
        <p:scale>
          <a:sx n="67" d="100"/>
          <a:sy n="67" d="100"/>
        </p:scale>
        <p:origin x="6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D840-9FD6-49C9-BEC3-14E17E8FF50B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57AB-052C-43FC-A7FA-0C9559A794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nog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spoelsets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bandschakelaar</a:t>
            </a:r>
            <a:r>
              <a:rPr lang="en-US" dirty="0"/>
              <a:t>, die is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getekend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57AB-052C-43FC-A7FA-0C9559A7947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32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EE94-9002-4281-9C02-46810011993A}" type="datetime1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6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E122-D105-4212-8BE7-034E87CB6405}" type="datetime1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321-D914-4A8F-890B-1585A774AE4D}" type="datetime1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4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EDA-E42A-4E04-B350-507A74AF9D01}" type="datetime1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6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9C79-0C5F-4BBE-8480-4ECEAF92C8E5}" type="datetime1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7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640-C63A-4855-95B5-7B7337A05A85}" type="datetime1">
              <a:rPr lang="nl-NL" smtClean="0"/>
              <a:t>4-3-2021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5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A117-7681-484C-B3B3-32472648297E}" type="datetime1">
              <a:rPr lang="nl-NL" smtClean="0"/>
              <a:t>4-3-2021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BF7-1629-4449-9ABE-E36454385E40}" type="datetime1">
              <a:rPr lang="nl-NL" smtClean="0"/>
              <a:t>4-3-2021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8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4-522B-48FC-A7A0-23C7596AF781}" type="datetime1">
              <a:rPr lang="nl-NL" smtClean="0"/>
              <a:t>4-3-2021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0DF-54BE-4DB8-915F-7F18294D064A}" type="datetime1">
              <a:rPr lang="nl-NL" smtClean="0"/>
              <a:t>4-3-2021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08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0F6A-4566-4635-9E03-B33E4BB820EB}" type="datetime1">
              <a:rPr lang="nl-NL" smtClean="0"/>
              <a:t>4-3-2021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F3B5-60A9-4115-9D76-38E43366B1FC}" type="datetime1">
              <a:rPr lang="nl-NL" smtClean="0"/>
              <a:t>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rtl-sdr.com/tag/raft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pa3esy.nl/Philips/ontvangers/BX925A/html/BX925A_set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6.png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7851"/>
            <a:ext cx="7772400" cy="1752600"/>
          </a:xfrm>
        </p:spPr>
        <p:txBody>
          <a:bodyPr/>
          <a:lstStyle/>
          <a:p>
            <a:r>
              <a:rPr lang="nl-NL" dirty="0"/>
              <a:t>Een SUPER lezing:</a:t>
            </a:r>
            <a:br>
              <a:rPr lang="nl-NL" dirty="0"/>
            </a:br>
            <a:r>
              <a:rPr lang="nl-NL" dirty="0"/>
              <a:t>over de </a:t>
            </a:r>
            <a:r>
              <a:rPr lang="nl-NL" dirty="0" err="1"/>
              <a:t>Superhet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 Gerard Tel</a:t>
            </a:r>
          </a:p>
          <a:p>
            <a:r>
              <a:rPr lang="nl-NL" dirty="0"/>
              <a:t>LC-Kring 3 maart 2021</a:t>
            </a:r>
          </a:p>
          <a:p>
            <a:r>
              <a:rPr lang="nl-NL" dirty="0"/>
              <a:t>Begint om 19.30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8D8FCC-A211-4564-AED5-2085FF04C073}"/>
              </a:ext>
            </a:extLst>
          </p:cNvPr>
          <p:cNvSpPr txBox="1"/>
          <p:nvPr/>
        </p:nvSpPr>
        <p:spPr>
          <a:xfrm rot="19624520">
            <a:off x="4635230" y="4694047"/>
            <a:ext cx="327469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highlight>
                  <a:srgbClr val="FFFF00"/>
                </a:highlight>
              </a:rPr>
              <a:t>De 10</a:t>
            </a:r>
            <a:r>
              <a:rPr lang="nl-NL" sz="36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r>
              <a:rPr lang="nl-NL" sz="3600" dirty="0">
                <a:solidFill>
                  <a:srgbClr val="FF0000"/>
                </a:solidFill>
                <a:highlight>
                  <a:srgbClr val="FFFF00"/>
                </a:highlight>
              </a:rPr>
              <a:t>  LC-Kring Online alweer!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893EC0-CF0B-43C7-A02A-CEADC4D5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1</a:t>
            </a:fld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43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15EFE-7905-4639-A327-B4C22B6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Interferentie in radio: Mengen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BAED7-4470-4AB4-82B8-FD6E2DB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Middenfrequentie: </a:t>
            </a:r>
            <a:r>
              <a:rPr lang="nl-NL" dirty="0">
                <a:solidFill>
                  <a:srgbClr val="FF0000"/>
                </a:solidFill>
              </a:rPr>
              <a:t>455</a:t>
            </a:r>
            <a:r>
              <a:rPr lang="nl-NL" dirty="0"/>
              <a:t>kHz (meestal)</a:t>
            </a:r>
          </a:p>
          <a:p>
            <a:r>
              <a:rPr lang="nl-NL" dirty="0"/>
              <a:t>Voor station op </a:t>
            </a:r>
            <a:r>
              <a:rPr lang="nl-NL" dirty="0">
                <a:solidFill>
                  <a:srgbClr val="FF0000"/>
                </a:solidFill>
              </a:rPr>
              <a:t>1215</a:t>
            </a:r>
            <a:r>
              <a:rPr lang="nl-NL" dirty="0"/>
              <a:t>kHz</a:t>
            </a:r>
          </a:p>
          <a:p>
            <a:r>
              <a:rPr lang="nl-NL" dirty="0"/>
              <a:t>Neem Oscillator op </a:t>
            </a:r>
            <a:r>
              <a:rPr lang="nl-NL" dirty="0">
                <a:solidFill>
                  <a:srgbClr val="FF0000"/>
                </a:solidFill>
              </a:rPr>
              <a:t>1215 + 455 </a:t>
            </a:r>
            <a:r>
              <a:rPr lang="nl-NL" dirty="0"/>
              <a:t>= </a:t>
            </a:r>
            <a:r>
              <a:rPr lang="nl-NL" dirty="0">
                <a:solidFill>
                  <a:srgbClr val="FF0000"/>
                </a:solidFill>
              </a:rPr>
              <a:t>1670</a:t>
            </a:r>
            <a:r>
              <a:rPr lang="nl-NL" dirty="0"/>
              <a:t>kHz</a:t>
            </a:r>
          </a:p>
          <a:p>
            <a:r>
              <a:rPr lang="nl-NL" dirty="0"/>
              <a:t>Met afstemmen moet </a:t>
            </a:r>
            <a:br>
              <a:rPr lang="nl-NL" dirty="0"/>
            </a:br>
            <a:r>
              <a:rPr lang="nl-NL" dirty="0"/>
              <a:t>je oscillator bijregelen!!</a:t>
            </a:r>
          </a:p>
          <a:p>
            <a:r>
              <a:rPr lang="nl-NL" dirty="0"/>
              <a:t>Dus dubbele C</a:t>
            </a:r>
          </a:p>
          <a:p>
            <a:r>
              <a:rPr lang="nl-NL" dirty="0"/>
              <a:t>Verschil blijft gelijk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B45D66-3AF5-4B48-8DF9-5E9ADFA0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6591"/>
            <a:ext cx="4047720" cy="319136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C64441-EA85-4CB7-8350-95A76C51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86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Oscillator </a:t>
            </a:r>
            <a:r>
              <a:rPr lang="en-US" dirty="0" err="1"/>
              <a:t>demonstratie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hulpradio</a:t>
            </a:r>
            <a:r>
              <a:rPr lang="en-US" dirty="0"/>
              <a:t> op 1520kHz (</a:t>
            </a:r>
            <a:r>
              <a:rPr lang="en-US" dirty="0" err="1"/>
              <a:t>zwak</a:t>
            </a:r>
            <a:r>
              <a:rPr lang="en-US" dirty="0"/>
              <a:t> station)</a:t>
            </a:r>
          </a:p>
          <a:p>
            <a:r>
              <a:rPr lang="en-US" dirty="0" err="1"/>
              <a:t>Verschuif</a:t>
            </a:r>
            <a:r>
              <a:rPr lang="en-US" dirty="0"/>
              <a:t> </a:t>
            </a:r>
            <a:r>
              <a:rPr lang="en-US" dirty="0" err="1"/>
              <a:t>Testradio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1075kHz</a:t>
            </a:r>
          </a:p>
          <a:p>
            <a:r>
              <a:rPr lang="en-US" dirty="0"/>
              <a:t>Hoor </a:t>
            </a:r>
            <a:r>
              <a:rPr lang="en-US" dirty="0" err="1"/>
              <a:t>stilte</a:t>
            </a:r>
            <a:r>
              <a:rPr lang="en-US" dirty="0"/>
              <a:t> of </a:t>
            </a:r>
            <a:r>
              <a:rPr lang="en-US" dirty="0" err="1"/>
              <a:t>fluitstoring</a:t>
            </a:r>
            <a:endParaRPr lang="en-US" dirty="0"/>
          </a:p>
        </p:txBody>
      </p:sp>
      <p:sp>
        <p:nvSpPr>
          <p:cNvPr id="6" name="Ingekeepte PIJL-RECHTS 5"/>
          <p:cNvSpPr/>
          <p:nvPr/>
        </p:nvSpPr>
        <p:spPr>
          <a:xfrm>
            <a:off x="3995936" y="4869160"/>
            <a:ext cx="1080120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4C6F50-83A2-498B-A3DB-0191B6ED7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30" y="3795328"/>
            <a:ext cx="2193708" cy="29249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C42FA21-89C3-435D-BA3E-DD6F213F8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4" y="4023586"/>
            <a:ext cx="3406992" cy="255524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8B48EF-1F98-4360-A25D-775C784F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0E39F-1B95-44EB-9C05-C136B45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nl-NL" dirty="0"/>
              <a:t>Werkt ook op FM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DBE247-75D6-46D4-BD35-27EBB93A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7638"/>
            <a:ext cx="7869560" cy="4397113"/>
          </a:xfrm>
        </p:spPr>
        <p:txBody>
          <a:bodyPr/>
          <a:lstStyle/>
          <a:p>
            <a:r>
              <a:rPr lang="nl-NL" dirty="0"/>
              <a:t>Zet Hulpradio op 103.8</a:t>
            </a:r>
          </a:p>
          <a:p>
            <a:r>
              <a:rPr lang="nl-NL" dirty="0"/>
              <a:t>Radio M op 93.1, </a:t>
            </a:r>
            <a:r>
              <a:rPr lang="nl-NL" dirty="0" err="1"/>
              <a:t>Hurricane</a:t>
            </a:r>
            <a:endParaRPr lang="nl-NL" dirty="0"/>
          </a:p>
          <a:p>
            <a:r>
              <a:rPr lang="nl-NL" dirty="0"/>
              <a:t>Middenfrequent 10.7</a:t>
            </a:r>
          </a:p>
          <a:p>
            <a:r>
              <a:rPr lang="nl-NL" dirty="0"/>
              <a:t>Probeer Philips B1X42A: berucht om storing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A1E1B1-FEBC-4D79-A5DB-D911BE02F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08" y="3916968"/>
            <a:ext cx="3555192" cy="26663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FE7E0E-B619-415B-909D-2C81DDA45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0" y="3916968"/>
            <a:ext cx="3826768" cy="266639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1A5ECA2-4069-4E21-BF79-E7DA7D041589}"/>
              </a:ext>
            </a:extLst>
          </p:cNvPr>
          <p:cNvSpPr txBox="1"/>
          <p:nvPr/>
        </p:nvSpPr>
        <p:spPr>
          <a:xfrm>
            <a:off x="6300192" y="40466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70C0"/>
                </a:solidFill>
              </a:rPr>
              <a:t>Wat doen de buren vanavond?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BCC216-5DD1-480B-BB74-A0F3B7AA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5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E5315-876B-4CEE-BE10-6BC3E5AA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het altijd?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1173E6-099A-4947-B2F2-AE6AFEA7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B1X42A: </a:t>
            </a:r>
            <a:r>
              <a:rPr lang="nl-NL" dirty="0" err="1"/>
              <a:t>Osc</a:t>
            </a:r>
            <a:r>
              <a:rPr lang="nl-NL" dirty="0"/>
              <a:t> werkt juist 10.7 </a:t>
            </a:r>
            <a:r>
              <a:rPr lang="nl-NL" dirty="0">
                <a:solidFill>
                  <a:srgbClr val="0070C0"/>
                </a:solidFill>
              </a:rPr>
              <a:t>lager</a:t>
            </a:r>
            <a:r>
              <a:rPr lang="nl-NL" dirty="0"/>
              <a:t> dan zender</a:t>
            </a:r>
          </a:p>
          <a:p>
            <a:r>
              <a:rPr lang="nl-NL" dirty="0"/>
              <a:t>Dit heet: </a:t>
            </a:r>
            <a:r>
              <a:rPr lang="nl-NL" dirty="0" err="1">
                <a:solidFill>
                  <a:srgbClr val="0070C0"/>
                </a:solidFill>
              </a:rPr>
              <a:t>Lower</a:t>
            </a:r>
            <a:r>
              <a:rPr lang="nl-NL" dirty="0">
                <a:solidFill>
                  <a:srgbClr val="0070C0"/>
                </a:solidFill>
              </a:rPr>
              <a:t> Side </a:t>
            </a:r>
            <a:r>
              <a:rPr lang="nl-NL" dirty="0" err="1">
                <a:solidFill>
                  <a:srgbClr val="0070C0"/>
                </a:solidFill>
              </a:rPr>
              <a:t>Injection</a:t>
            </a:r>
            <a:endParaRPr lang="nl-NL" dirty="0">
              <a:solidFill>
                <a:srgbClr val="0070C0"/>
              </a:solidFill>
            </a:endParaRPr>
          </a:p>
          <a:p>
            <a:r>
              <a:rPr lang="nl-NL" dirty="0"/>
              <a:t>Hoor </a:t>
            </a:r>
            <a:r>
              <a:rPr lang="nl-NL" dirty="0" err="1"/>
              <a:t>Osc</a:t>
            </a:r>
            <a:r>
              <a:rPr lang="nl-NL" dirty="0"/>
              <a:t> op </a:t>
            </a:r>
            <a:r>
              <a:rPr lang="nl-NL" dirty="0">
                <a:solidFill>
                  <a:srgbClr val="FF0000"/>
                </a:solidFill>
              </a:rPr>
              <a:t>93.1 – 10.7 </a:t>
            </a:r>
            <a:r>
              <a:rPr lang="nl-NL" dirty="0"/>
              <a:t>= 82.4 MHz</a:t>
            </a:r>
          </a:p>
          <a:p>
            <a:r>
              <a:rPr lang="nl-NL" dirty="0"/>
              <a:t>B1X42A, sterke </a:t>
            </a:r>
            <a:r>
              <a:rPr lang="nl-NL" dirty="0" err="1"/>
              <a:t>osc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hoorbaar op 10m</a:t>
            </a:r>
          </a:p>
          <a:p>
            <a:endParaRPr lang="nl-NL" dirty="0"/>
          </a:p>
          <a:p>
            <a:r>
              <a:rPr lang="nl-NL" dirty="0" err="1"/>
              <a:t>Upper</a:t>
            </a:r>
            <a:r>
              <a:rPr lang="nl-NL" dirty="0"/>
              <a:t> Side </a:t>
            </a:r>
            <a:r>
              <a:rPr lang="nl-NL" dirty="0" err="1"/>
              <a:t>Injection</a:t>
            </a:r>
            <a:br>
              <a:rPr lang="nl-NL" dirty="0"/>
            </a:br>
            <a:r>
              <a:rPr lang="nl-NL" dirty="0"/>
              <a:t>vaker, MG/LG altijd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5F758-8144-410D-AF6A-43AAE2C23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24787"/>
            <a:ext cx="3960440" cy="297033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592287-9716-4061-B620-74C69294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40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BEF79-F223-4DA0-B874-6358FD74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Uitstraling van MF 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0F695E-4D82-441C-9957-279EEE77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nl-NL" dirty="0"/>
              <a:t>MF signaal wordt versterkt en uitgestraald</a:t>
            </a:r>
          </a:p>
          <a:p>
            <a:r>
              <a:rPr lang="nl-NL" dirty="0"/>
              <a:t>Te horen met goeie ontvanger</a:t>
            </a:r>
          </a:p>
          <a:p>
            <a:r>
              <a:rPr lang="nl-NL" dirty="0"/>
              <a:t>Nodig: FM op 10.7MHz</a:t>
            </a:r>
            <a:br>
              <a:rPr lang="nl-NL" dirty="0"/>
            </a:br>
            <a:r>
              <a:rPr lang="nl-NL" dirty="0"/>
              <a:t>       of: AM op 455kHz</a:t>
            </a:r>
          </a:p>
          <a:p>
            <a:r>
              <a:rPr lang="nl-NL" dirty="0"/>
              <a:t>Testje met B1X42A en </a:t>
            </a:r>
            <a:r>
              <a:rPr lang="nl-NL" dirty="0" err="1"/>
              <a:t>Yupi</a:t>
            </a:r>
            <a:r>
              <a:rPr lang="nl-NL" dirty="0"/>
              <a:t> MVT7100</a:t>
            </a:r>
          </a:p>
          <a:p>
            <a:endParaRPr lang="nl-NL" dirty="0"/>
          </a:p>
          <a:p>
            <a:r>
              <a:rPr lang="nl-NL" dirty="0"/>
              <a:t>MF uitstraling is veel zwakker dan </a:t>
            </a:r>
            <a:r>
              <a:rPr lang="nl-NL" dirty="0" err="1"/>
              <a:t>osc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77AA63-7693-47B8-9A5A-375EC272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14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RAFTER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0284" y="1335028"/>
            <a:ext cx="8229600" cy="5248334"/>
          </a:xfrm>
        </p:spPr>
        <p:txBody>
          <a:bodyPr/>
          <a:lstStyle/>
          <a:p>
            <a:r>
              <a:rPr lang="en-US" dirty="0"/>
              <a:t>MI5 (UK), </a:t>
            </a:r>
            <a:r>
              <a:rPr lang="en-US" dirty="0" err="1"/>
              <a:t>jaren</a:t>
            </a:r>
            <a:r>
              <a:rPr lang="en-US" dirty="0"/>
              <a:t> 50</a:t>
            </a:r>
          </a:p>
          <a:p>
            <a:r>
              <a:rPr lang="en-US" dirty="0" err="1"/>
              <a:t>Opsporen</a:t>
            </a:r>
            <a:r>
              <a:rPr lang="en-US" dirty="0"/>
              <a:t> van </a:t>
            </a:r>
            <a:br>
              <a:rPr lang="en-US" dirty="0"/>
            </a:br>
            <a:r>
              <a:rPr lang="en-US" dirty="0" err="1"/>
              <a:t>Russische</a:t>
            </a:r>
            <a:r>
              <a:rPr lang="en-US" dirty="0"/>
              <a:t> </a:t>
            </a:r>
            <a:r>
              <a:rPr lang="en-US" dirty="0" err="1"/>
              <a:t>agenten</a:t>
            </a:r>
            <a:endParaRPr lang="en-US" dirty="0"/>
          </a:p>
          <a:p>
            <a:r>
              <a:rPr lang="en-US" dirty="0"/>
              <a:t>Rus </a:t>
            </a:r>
            <a:r>
              <a:rPr lang="en-US" dirty="0" err="1"/>
              <a:t>beluistert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Numbers Station</a:t>
            </a:r>
          </a:p>
          <a:p>
            <a:r>
              <a:rPr lang="en-US" dirty="0"/>
              <a:t>Rafter </a:t>
            </a:r>
            <a:r>
              <a:rPr lang="en-US" dirty="0" err="1"/>
              <a:t>ontvanger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op 455kHz </a:t>
            </a:r>
            <a:r>
              <a:rPr lang="en-US" dirty="0" err="1"/>
              <a:t>hoger</a:t>
            </a:r>
            <a:endParaRPr lang="en-US" dirty="0"/>
          </a:p>
          <a:p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vliegtuig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Londen</a:t>
            </a:r>
            <a:endParaRPr lang="en-US" dirty="0"/>
          </a:p>
          <a:p>
            <a:r>
              <a:rPr lang="en-US" dirty="0"/>
              <a:t>SDR Rafter, </a:t>
            </a:r>
            <a:r>
              <a:rPr lang="en-US" dirty="0" err="1">
                <a:hlinkClick r:id="rId2"/>
              </a:rPr>
              <a:t>Frankrijk</a:t>
            </a:r>
            <a:r>
              <a:rPr lang="en-US" dirty="0">
                <a:hlinkClick r:id="rId2"/>
              </a:rPr>
              <a:t> 2016</a:t>
            </a:r>
            <a:r>
              <a:rPr lang="en-US" dirty="0"/>
              <a:t>, 60m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1"/>
            <a:ext cx="4656584" cy="359407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54FFE5-0F13-4980-93AC-548BB813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45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Polder-RAFTER: De TV-</a:t>
            </a:r>
            <a:r>
              <a:rPr lang="en-US" dirty="0" err="1"/>
              <a:t>peilwagen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/>
              <a:t>TV: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is 40MHz</a:t>
            </a:r>
          </a:p>
          <a:p>
            <a:r>
              <a:rPr lang="en-US" dirty="0" err="1"/>
              <a:t>Vaak</a:t>
            </a:r>
            <a:r>
              <a:rPr lang="en-US" dirty="0"/>
              <a:t> 1 station</a:t>
            </a:r>
          </a:p>
          <a:p>
            <a:r>
              <a:rPr lang="en-US" dirty="0" err="1"/>
              <a:t>Zwartkijkers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maart</a:t>
            </a:r>
            <a:r>
              <a:rPr lang="en-US" dirty="0"/>
              <a:t> 1969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Zijn</a:t>
            </a:r>
            <a:r>
              <a:rPr lang="en-US" dirty="0"/>
              <a:t> er anti-RAFTER counter measures?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81" y="1272922"/>
            <a:ext cx="5143804" cy="338021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C525C9-EC06-4891-8AB3-1A05ABD1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69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Polder-RAFTER: De TV-</a:t>
            </a:r>
            <a:r>
              <a:rPr lang="en-US" dirty="0" err="1"/>
              <a:t>peilwagen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TV: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is 40MHz</a:t>
            </a:r>
          </a:p>
          <a:p>
            <a:r>
              <a:rPr lang="en-US" dirty="0" err="1"/>
              <a:t>Vaak</a:t>
            </a:r>
            <a:r>
              <a:rPr lang="en-US" dirty="0"/>
              <a:t> 1 station</a:t>
            </a:r>
          </a:p>
          <a:p>
            <a:r>
              <a:rPr lang="en-US" dirty="0" err="1"/>
              <a:t>Zwartkijkers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maart</a:t>
            </a:r>
            <a:r>
              <a:rPr lang="en-US" dirty="0"/>
              <a:t> 1969</a:t>
            </a:r>
          </a:p>
          <a:p>
            <a:endParaRPr lang="en-US" dirty="0"/>
          </a:p>
          <a:p>
            <a:r>
              <a:rPr lang="en-US" dirty="0" err="1"/>
              <a:t>Zilverpapier</a:t>
            </a:r>
            <a:endParaRPr lang="en-US" dirty="0"/>
          </a:p>
          <a:p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zilverpapier</a:t>
            </a:r>
            <a:r>
              <a:rPr lang="en-US" dirty="0"/>
              <a:t> de </a:t>
            </a:r>
            <a:r>
              <a:rPr lang="en-US" dirty="0" err="1"/>
              <a:t>uitstraling</a:t>
            </a:r>
            <a:r>
              <a:rPr lang="en-US" dirty="0"/>
              <a:t> van de LO?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81" y="1272922"/>
            <a:ext cx="5143804" cy="338021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C525C9-EC06-4891-8AB3-1A05ABD1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0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Proefje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: SSB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r>
              <a:rPr lang="en-US" dirty="0"/>
              <a:t>Twee KG radio’s</a:t>
            </a:r>
          </a:p>
          <a:p>
            <a:r>
              <a:rPr lang="en-US" dirty="0" err="1"/>
              <a:t>Gewone</a:t>
            </a:r>
            <a:r>
              <a:rPr lang="en-US" dirty="0"/>
              <a:t> op 40m, </a:t>
            </a:r>
            <a:br>
              <a:rPr lang="en-US" dirty="0"/>
            </a:br>
            <a:r>
              <a:rPr lang="en-US" dirty="0" err="1"/>
              <a:t>gemurmel</a:t>
            </a:r>
            <a:r>
              <a:rPr lang="en-US" dirty="0"/>
              <a:t> SSB</a:t>
            </a:r>
          </a:p>
          <a:p>
            <a:r>
              <a:rPr lang="en-US" dirty="0" err="1"/>
              <a:t>Hulpset</a:t>
            </a:r>
            <a:r>
              <a:rPr lang="en-US" dirty="0"/>
              <a:t> met </a:t>
            </a:r>
            <a:br>
              <a:rPr lang="en-US" dirty="0"/>
            </a:br>
            <a:r>
              <a:rPr lang="en-US" dirty="0" err="1"/>
              <a:t>Bandspreiding</a:t>
            </a:r>
            <a:br>
              <a:rPr lang="en-US" dirty="0"/>
            </a:br>
            <a:r>
              <a:rPr lang="en-US" dirty="0" err="1"/>
              <a:t>rond</a:t>
            </a:r>
            <a:r>
              <a:rPr lang="en-US" dirty="0"/>
              <a:t> 6600kHz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84" y="1412776"/>
            <a:ext cx="4979392" cy="3734544"/>
          </a:xfrm>
          <a:prstGeom prst="rect">
            <a:avLst/>
          </a:prstGeom>
        </p:spPr>
      </p:pic>
      <p:pic>
        <p:nvPicPr>
          <p:cNvPr id="5" name="d0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5661248"/>
            <a:ext cx="609600" cy="609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71FF32-1F3A-454E-B1E6-5ED100AD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BF533-8868-46BC-9D55-ECAD7C38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Theorie en Uitvoering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4AE8E-3625-4A5F-B760-66D34DF9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DFF89DF-9D16-449E-AA48-EB241B5A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" y="1484784"/>
            <a:ext cx="8089713" cy="474224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D06358-6945-4E0E-9512-80971770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1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283DB-0DCC-4218-95F0-3751A956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de lezing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B28FC-0FAB-428D-B3AF-6D8B82BB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Rechtuit ontvanger, nadelen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Super, uitvinding en proefjes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Theorie en uitvoering van de super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Spiegels en spoken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Dubbelsuper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Mooie ontvangers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9E9F-B26B-4169-8914-3D4DC4FB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2</a:t>
            </a:fld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1018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2E848-0158-460F-BF85-7BE40282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gebeurt er in de eerste buis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34436-015B-4E1D-B931-6BE9B857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ECH/UCH heeft mengbuis en oscillator</a:t>
            </a:r>
          </a:p>
          <a:p>
            <a:r>
              <a:rPr lang="nl-NL" dirty="0"/>
              <a:t>Oscillator: Triode, signaal ca 5V</a:t>
            </a:r>
            <a:r>
              <a:rPr lang="nl-NL" baseline="-25000" dirty="0"/>
              <a:t>tt</a:t>
            </a:r>
            <a:endParaRPr lang="nl-NL" dirty="0"/>
          </a:p>
          <a:p>
            <a:r>
              <a:rPr lang="nl-NL" dirty="0"/>
              <a:t>HF versterker: </a:t>
            </a:r>
            <a:r>
              <a:rPr lang="nl-NL" dirty="0" err="1"/>
              <a:t>Heptode</a:t>
            </a:r>
            <a:r>
              <a:rPr lang="nl-NL" dirty="0"/>
              <a:t>, stuurrooster g1 en g3</a:t>
            </a:r>
          </a:p>
          <a:p>
            <a:pPr lvl="1"/>
            <a:r>
              <a:rPr lang="nl-NL" dirty="0"/>
              <a:t>g1 is ingang voor HF</a:t>
            </a:r>
          </a:p>
          <a:p>
            <a:pPr lvl="1"/>
            <a:r>
              <a:rPr lang="nl-NL" dirty="0"/>
              <a:t>g3 schakelt in en uit:  KAM effect!</a:t>
            </a:r>
          </a:p>
          <a:p>
            <a:pPr lvl="1"/>
            <a:r>
              <a:rPr lang="nl-NL" dirty="0"/>
              <a:t>Op anode verschijnt verschilfrequentie</a:t>
            </a:r>
          </a:p>
          <a:p>
            <a:r>
              <a:rPr lang="nl-NL" dirty="0"/>
              <a:t>Alles na mengbuis werkt op </a:t>
            </a:r>
            <a:r>
              <a:rPr lang="nl-NL" dirty="0">
                <a:solidFill>
                  <a:srgbClr val="002060"/>
                </a:solidFill>
              </a:rPr>
              <a:t>vaste</a:t>
            </a:r>
            <a:r>
              <a:rPr lang="nl-NL" dirty="0"/>
              <a:t> frequentie</a:t>
            </a:r>
          </a:p>
          <a:p>
            <a:r>
              <a:rPr lang="nl-NL" dirty="0"/>
              <a:t>Bandschakelaar: </a:t>
            </a:r>
            <a:r>
              <a:rPr lang="nl-NL" dirty="0" err="1"/>
              <a:t>Osc</a:t>
            </a:r>
            <a:r>
              <a:rPr lang="nl-NL" dirty="0"/>
              <a:t> &amp; HF spoelen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C4DB60-831F-42E0-8DD0-CE2F07D2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4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met ECH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" y="1484784"/>
            <a:ext cx="8089713" cy="474224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02E4DB-77A9-45A5-88B1-093F8C68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89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2F3AF-69A7-4BF1-B665-ACEE9B1B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Amerikaans: </a:t>
            </a:r>
            <a:r>
              <a:rPr lang="nl-NL" dirty="0" err="1"/>
              <a:t>Pentagrid</a:t>
            </a:r>
            <a:r>
              <a:rPr lang="nl-NL" dirty="0"/>
              <a:t> mixer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DEA776-4466-43B6-86F4-3DFBE311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4402832" cy="4666530"/>
          </a:xfrm>
        </p:spPr>
        <p:txBody>
          <a:bodyPr/>
          <a:lstStyle/>
          <a:p>
            <a:r>
              <a:rPr lang="nl-NL" dirty="0"/>
              <a:t>g2 is anode voor </a:t>
            </a:r>
            <a:r>
              <a:rPr lang="nl-NL" dirty="0" err="1"/>
              <a:t>osc</a:t>
            </a:r>
            <a:endParaRPr lang="nl-NL" dirty="0"/>
          </a:p>
          <a:p>
            <a:r>
              <a:rPr lang="nl-NL" dirty="0"/>
              <a:t>Kath vormt </a:t>
            </a:r>
            <a:r>
              <a:rPr lang="nl-NL" dirty="0" err="1"/>
              <a:t>osc</a:t>
            </a:r>
            <a:r>
              <a:rPr lang="nl-NL" dirty="0"/>
              <a:t> met g1</a:t>
            </a:r>
          </a:p>
          <a:p>
            <a:r>
              <a:rPr lang="nl-NL" dirty="0"/>
              <a:t>Antenne op g3</a:t>
            </a:r>
          </a:p>
          <a:p>
            <a:endParaRPr lang="nl-NL" dirty="0"/>
          </a:p>
          <a:p>
            <a:r>
              <a:rPr lang="nl-NL" dirty="0" err="1"/>
              <a:t>All</a:t>
            </a:r>
            <a:r>
              <a:rPr lang="nl-NL" dirty="0"/>
              <a:t> American 5, </a:t>
            </a:r>
            <a:br>
              <a:rPr lang="nl-NL" dirty="0"/>
            </a:br>
            <a:r>
              <a:rPr lang="nl-NL" dirty="0"/>
              <a:t>ACDC met 12SA7</a:t>
            </a:r>
          </a:p>
          <a:p>
            <a:r>
              <a:rPr lang="nl-NL" dirty="0"/>
              <a:t>Batterijradio DK96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D2932A-B73D-49BB-AE4F-8F9E1C7E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1353343"/>
            <a:ext cx="3457575" cy="50196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0292C0-E953-4505-A744-D7AD6AC7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BF076FA-53B4-4471-AFF3-5508C9FE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82902"/>
            <a:ext cx="7087096" cy="4888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C0AA79-A601-44FD-851C-A3B6FC14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triode is genoeg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0362F-D22C-49BE-BA8A-3080214E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l-NL" dirty="0"/>
              <a:t>Zelf-oscillerende mengtrap, tweede triode</a:t>
            </a:r>
          </a:p>
          <a:p>
            <a:r>
              <a:rPr lang="nl-NL" dirty="0"/>
              <a:t>FM met ECC85, eerste triode is RF-trap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8047F8-F344-4F98-810A-6E68530B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5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740B8-D4E0-4B97-B71A-D56D68C4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Transistor-mengtrap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CF45E-9905-4584-8658-895C2D52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nl-NL" dirty="0"/>
              <a:t>Ph L1X75T, 1957</a:t>
            </a:r>
          </a:p>
          <a:p>
            <a:r>
              <a:rPr lang="nl-NL" dirty="0"/>
              <a:t>Collectorcircuit heeft </a:t>
            </a:r>
            <a:r>
              <a:rPr lang="nl-NL" dirty="0" err="1"/>
              <a:t>osc</a:t>
            </a:r>
            <a:r>
              <a:rPr lang="nl-NL" dirty="0"/>
              <a:t> spoel en 1</a:t>
            </a:r>
            <a:r>
              <a:rPr lang="nl-NL" baseline="30000" dirty="0"/>
              <a:t>e</a:t>
            </a:r>
            <a:r>
              <a:rPr lang="nl-NL" dirty="0"/>
              <a:t> MF trafo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8F0FAF-E6CF-4D77-B022-323D7C1EC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87" y="1257146"/>
            <a:ext cx="4616913" cy="532621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5A2F38-B6E9-4A9B-930F-6D30FEF1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13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achter mengen: Cosinus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V(t) = cos(2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f t)</a:t>
            </a:r>
          </a:p>
          <a:p>
            <a:r>
              <a:rPr lang="en-US" dirty="0"/>
              <a:t>De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de </a:t>
            </a:r>
            <a:r>
              <a:rPr lang="el-GR" dirty="0">
                <a:solidFill>
                  <a:srgbClr val="FF0000"/>
                </a:solidFill>
              </a:rPr>
              <a:t>π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staan</a:t>
            </a:r>
            <a:r>
              <a:rPr lang="en-US" dirty="0"/>
              <a:t> er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bij</a:t>
            </a:r>
            <a:endParaRPr lang="en-US" dirty="0"/>
          </a:p>
          <a:p>
            <a:r>
              <a:rPr lang="en-US" dirty="0" err="1"/>
              <a:t>Kort</a:t>
            </a:r>
            <a:r>
              <a:rPr lang="en-US" dirty="0"/>
              <a:t>  </a:t>
            </a:r>
            <a:r>
              <a:rPr lang="en-US" dirty="0" err="1"/>
              <a:t>af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cos(f)</a:t>
            </a:r>
          </a:p>
          <a:p>
            <a:endParaRPr lang="en-US" dirty="0"/>
          </a:p>
          <a:p>
            <a:r>
              <a:rPr lang="en-US" dirty="0" err="1"/>
              <a:t>Ontvang</a:t>
            </a:r>
            <a:r>
              <a:rPr lang="en-US" dirty="0"/>
              <a:t> </a:t>
            </a:r>
            <a:r>
              <a:rPr lang="en-US" dirty="0" err="1"/>
              <a:t>radiofrequent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:   </a:t>
            </a:r>
            <a:r>
              <a:rPr lang="en-US" dirty="0">
                <a:solidFill>
                  <a:srgbClr val="FF0000"/>
                </a:solidFill>
              </a:rPr>
              <a:t>cos(r)</a:t>
            </a:r>
            <a:r>
              <a:rPr lang="en-US" dirty="0"/>
              <a:t> </a:t>
            </a:r>
          </a:p>
          <a:p>
            <a:r>
              <a:rPr lang="en-US" dirty="0"/>
              <a:t>Locale oscillator op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:   </a:t>
            </a:r>
            <a:r>
              <a:rPr lang="en-US" dirty="0">
                <a:solidFill>
                  <a:srgbClr val="FF0000"/>
                </a:solidFill>
              </a:rPr>
              <a:t>cos(l)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77" y="2060848"/>
            <a:ext cx="5220580" cy="208823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DBDD-3B77-4C23-8768-BCC47C2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90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Productregel voor </a:t>
            </a:r>
            <a:r>
              <a:rPr lang="nl-NL" dirty="0" err="1"/>
              <a:t>cos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(r)</a:t>
            </a:r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(l) </a:t>
            </a:r>
            <a:r>
              <a:rPr lang="nl-NL" dirty="0"/>
              <a:t>= ½( </a:t>
            </a:r>
            <a:r>
              <a:rPr lang="nl-NL" dirty="0" err="1">
                <a:solidFill>
                  <a:srgbClr val="0070C0"/>
                </a:solidFill>
              </a:rPr>
              <a:t>cos</a:t>
            </a:r>
            <a:r>
              <a:rPr lang="nl-NL" dirty="0">
                <a:solidFill>
                  <a:srgbClr val="0070C0"/>
                </a:solidFill>
              </a:rPr>
              <a:t> (</a:t>
            </a:r>
            <a:r>
              <a:rPr lang="nl-NL" dirty="0" err="1">
                <a:solidFill>
                  <a:srgbClr val="0070C0"/>
                </a:solidFill>
              </a:rPr>
              <a:t>r+l</a:t>
            </a:r>
            <a:r>
              <a:rPr lang="nl-NL" dirty="0">
                <a:solidFill>
                  <a:srgbClr val="0070C0"/>
                </a:solidFill>
              </a:rPr>
              <a:t>)</a:t>
            </a:r>
            <a:r>
              <a:rPr lang="nl-NL" dirty="0"/>
              <a:t> + </a:t>
            </a:r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 (r-l)</a:t>
            </a:r>
            <a:r>
              <a:rPr lang="nl-NL" dirty="0"/>
              <a:t> )</a:t>
            </a:r>
          </a:p>
          <a:p>
            <a:r>
              <a:rPr lang="nl-NL" dirty="0"/>
              <a:t>De </a:t>
            </a:r>
            <a:r>
              <a:rPr lang="nl-NL" dirty="0" err="1">
                <a:solidFill>
                  <a:srgbClr val="0070C0"/>
                </a:solidFill>
              </a:rPr>
              <a:t>cos</a:t>
            </a:r>
            <a:r>
              <a:rPr lang="nl-NL" dirty="0">
                <a:solidFill>
                  <a:srgbClr val="0070C0"/>
                </a:solidFill>
              </a:rPr>
              <a:t>(</a:t>
            </a:r>
            <a:r>
              <a:rPr lang="nl-NL" dirty="0" err="1">
                <a:solidFill>
                  <a:srgbClr val="0070C0"/>
                </a:solidFill>
              </a:rPr>
              <a:t>r+l</a:t>
            </a:r>
            <a:r>
              <a:rPr lang="nl-NL" dirty="0">
                <a:solidFill>
                  <a:srgbClr val="0070C0"/>
                </a:solidFill>
              </a:rPr>
              <a:t>)</a:t>
            </a:r>
            <a:r>
              <a:rPr lang="nl-NL" dirty="0"/>
              <a:t> is onschadelijk hoog</a:t>
            </a:r>
          </a:p>
          <a:p>
            <a:endParaRPr lang="nl-NL" dirty="0"/>
          </a:p>
          <a:p>
            <a:r>
              <a:rPr lang="nl-NL" dirty="0"/>
              <a:t>Hoe vermenigvuldig je signalen?</a:t>
            </a:r>
          </a:p>
          <a:p>
            <a:r>
              <a:rPr lang="nl-NL" dirty="0"/>
              <a:t>Mengen in een lineaire versterker gaat niet!</a:t>
            </a:r>
          </a:p>
          <a:p>
            <a:r>
              <a:rPr lang="nl-NL" dirty="0"/>
              <a:t>Nodig: non-lineair gedrag</a:t>
            </a:r>
          </a:p>
          <a:p>
            <a:pPr lvl="1"/>
            <a:r>
              <a:rPr lang="nl-NL" dirty="0"/>
              <a:t>Versterken op bocht/knik in grafiek</a:t>
            </a:r>
          </a:p>
          <a:p>
            <a:pPr lvl="1"/>
            <a:r>
              <a:rPr lang="nl-NL" dirty="0"/>
              <a:t>Een diode is al genoeg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F57043-B0EA-45EF-9070-671DDFA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47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2795E-B1F7-4C61-A482-3B263AF1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Spiegels en Spoken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4101532-93FA-4759-B008-8E4D939D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4" y="2132856"/>
            <a:ext cx="8476984" cy="3672408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5FDDF64-09B6-48F3-813B-33D8E2B6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29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Spiegelexperiment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radio af op 1500kHz</a:t>
            </a:r>
          </a:p>
          <a:p>
            <a:r>
              <a:rPr lang="nl-NL" dirty="0"/>
              <a:t>Zender op 1500 kHz en op 2410 kHz</a:t>
            </a:r>
          </a:p>
          <a:p>
            <a:r>
              <a:rPr lang="nl-NL" dirty="0"/>
              <a:t>De </a:t>
            </a:r>
            <a:r>
              <a:rPr lang="nl-NL" dirty="0" err="1"/>
              <a:t>mf</a:t>
            </a:r>
            <a:r>
              <a:rPr lang="nl-NL" dirty="0"/>
              <a:t> is helft van verschil</a:t>
            </a:r>
          </a:p>
          <a:p>
            <a:r>
              <a:rPr lang="nl-NL" dirty="0"/>
              <a:t>Zender op 2410 stoort ontvangst op 1500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D2C211-9A88-4CEA-A80E-45B47B9DF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3"/>
            <a:ext cx="3341720" cy="25062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5BCD62-20D9-4D17-9FCC-85A2E68CA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80" y="4077072"/>
            <a:ext cx="3341720" cy="250629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D31A9C-DD7D-4A89-8E24-62CC3737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6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EEC7B-F314-4F26-9E41-AA27BD19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Spiegelfrequentie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35A52F-AD26-40C2-BA6F-22881434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Als je luistert op frequentie </a:t>
            </a:r>
            <a:r>
              <a:rPr lang="nl-NL" dirty="0">
                <a:solidFill>
                  <a:srgbClr val="FF0000"/>
                </a:solidFill>
              </a:rPr>
              <a:t>f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En er zit een (sterk) station op </a:t>
            </a:r>
            <a:r>
              <a:rPr lang="nl-NL" dirty="0">
                <a:solidFill>
                  <a:srgbClr val="FF0000"/>
                </a:solidFill>
              </a:rPr>
              <a:t>f + 2m </a:t>
            </a:r>
            <a:r>
              <a:rPr lang="nl-NL" dirty="0"/>
              <a:t>…. </a:t>
            </a:r>
            <a:br>
              <a:rPr lang="nl-NL" dirty="0"/>
            </a:br>
            <a:r>
              <a:rPr lang="nl-NL" dirty="0"/>
              <a:t>Dan hoor je dat er doorheen</a:t>
            </a:r>
          </a:p>
          <a:p>
            <a:endParaRPr lang="nl-NL" dirty="0"/>
          </a:p>
          <a:p>
            <a:r>
              <a:rPr lang="nl-NL" dirty="0"/>
              <a:t>Ingebakken eigenschap van de super</a:t>
            </a:r>
            <a:br>
              <a:rPr lang="nl-NL" dirty="0"/>
            </a:br>
            <a:r>
              <a:rPr lang="nl-NL" dirty="0"/>
              <a:t>want mengen stuurt </a:t>
            </a:r>
            <a:r>
              <a:rPr lang="nl-NL" dirty="0">
                <a:solidFill>
                  <a:srgbClr val="0070C0"/>
                </a:solidFill>
              </a:rPr>
              <a:t>twee</a:t>
            </a:r>
            <a:r>
              <a:rPr lang="nl-NL" dirty="0"/>
              <a:t> frequenties naar </a:t>
            </a:r>
            <a:r>
              <a:rPr lang="nl-NL" dirty="0" err="1"/>
              <a:t>mf</a:t>
            </a:r>
            <a:endParaRPr lang="nl-NL" dirty="0"/>
          </a:p>
          <a:p>
            <a:r>
              <a:rPr lang="nl-NL" dirty="0"/>
              <a:t>Bij Low Side </a:t>
            </a:r>
            <a:r>
              <a:rPr lang="nl-NL" dirty="0" err="1"/>
              <a:t>Injection</a:t>
            </a:r>
            <a:r>
              <a:rPr lang="nl-NL" dirty="0"/>
              <a:t> ligt de spiegel</a:t>
            </a:r>
            <a:br>
              <a:rPr lang="nl-NL" dirty="0"/>
            </a:br>
            <a:r>
              <a:rPr lang="nl-NL" dirty="0"/>
              <a:t>juist </a:t>
            </a:r>
            <a:r>
              <a:rPr lang="nl-NL" dirty="0">
                <a:solidFill>
                  <a:srgbClr val="FF0000"/>
                </a:solidFill>
              </a:rPr>
              <a:t>2m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onder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f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73F7C-1550-49CE-8679-400A8AAF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39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0" y="4149079"/>
            <a:ext cx="7050555" cy="25649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FAE3373-054B-419B-9766-1AC8EC1EC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15" y="1268760"/>
            <a:ext cx="4290055" cy="32175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Rechtuit Ontvanger (cascade)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HF, </a:t>
            </a:r>
            <a:r>
              <a:rPr lang="nl-NL" dirty="0" err="1"/>
              <a:t>Det</a:t>
            </a:r>
            <a:r>
              <a:rPr lang="nl-NL" dirty="0"/>
              <a:t>, LF versterking</a:t>
            </a:r>
          </a:p>
          <a:p>
            <a:r>
              <a:rPr lang="nl-NL" dirty="0"/>
              <a:t>Tot ca. 1930</a:t>
            </a:r>
          </a:p>
          <a:p>
            <a:r>
              <a:rPr lang="nl-NL" dirty="0"/>
              <a:t>TRF: </a:t>
            </a:r>
            <a:r>
              <a:rPr lang="nl-NL" dirty="0" err="1"/>
              <a:t>Tuned</a:t>
            </a:r>
            <a:r>
              <a:rPr lang="nl-NL" dirty="0"/>
              <a:t> Radio Frequent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11BAB4-2BFC-4F6A-BA73-20C1D3F2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58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6AD22-B68B-4086-B277-26D4C305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Beluister 6020kHz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D6BCA-0CB3-491A-B7ED-829A747B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58218"/>
          </a:xfrm>
        </p:spPr>
        <p:txBody>
          <a:bodyPr/>
          <a:lstStyle/>
          <a:p>
            <a:r>
              <a:rPr lang="nl-NL" dirty="0"/>
              <a:t>Plaatje voor </a:t>
            </a:r>
          </a:p>
          <a:p>
            <a:pPr lvl="1"/>
            <a:r>
              <a:rPr lang="nl-NL" dirty="0" err="1"/>
              <a:t>Upper</a:t>
            </a:r>
            <a:r>
              <a:rPr lang="nl-NL" dirty="0"/>
              <a:t> Side </a:t>
            </a:r>
            <a:r>
              <a:rPr lang="nl-NL" dirty="0" err="1"/>
              <a:t>Injection</a:t>
            </a:r>
            <a:endParaRPr lang="nl-NL" dirty="0"/>
          </a:p>
          <a:p>
            <a:pPr lvl="1"/>
            <a:r>
              <a:rPr lang="nl-NL" dirty="0"/>
              <a:t>Middenfrequent 455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19DEE3-1CA6-4E8E-856F-CDA59F8E0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3" y="1124744"/>
            <a:ext cx="8310767" cy="36004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868078-CCAB-4618-816F-43CFCBD8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96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055E7-FE03-4834-A9A6-80CAD6BE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AD6DE3-736A-49A7-B8B6-C4227E9ED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nl-NL" dirty="0"/>
              <a:t>Nabij-selectiviteit</a:t>
            </a:r>
          </a:p>
          <a:p>
            <a:pPr lvl="1"/>
            <a:r>
              <a:rPr lang="nl-NL" dirty="0"/>
              <a:t>Stations naast gewenste zender</a:t>
            </a:r>
          </a:p>
          <a:p>
            <a:pPr lvl="1"/>
            <a:r>
              <a:rPr lang="nl-NL" dirty="0"/>
              <a:t>Antennekring laat ze (soms zwakker) door</a:t>
            </a:r>
          </a:p>
          <a:p>
            <a:pPr lvl="1"/>
            <a:r>
              <a:rPr lang="nl-NL" dirty="0"/>
              <a:t>Filtering in MF trap</a:t>
            </a:r>
          </a:p>
          <a:p>
            <a:r>
              <a:rPr lang="nl-NL" dirty="0"/>
              <a:t>Veraf-selectiviteit</a:t>
            </a:r>
          </a:p>
          <a:p>
            <a:pPr lvl="1"/>
            <a:r>
              <a:rPr lang="nl-NL" dirty="0"/>
              <a:t>Stations op spiegelfrequentie(s)</a:t>
            </a:r>
          </a:p>
          <a:p>
            <a:pPr lvl="1"/>
            <a:r>
              <a:rPr lang="nl-NL" dirty="0"/>
              <a:t>Onderdrukking door antennekring</a:t>
            </a:r>
          </a:p>
          <a:p>
            <a:pPr lvl="1"/>
            <a:r>
              <a:rPr lang="nl-NL" dirty="0"/>
              <a:t>MF filter is nutteloos tegen spiegels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C8F5D7-C46B-4A28-9129-DF97B304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7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3CD90-0582-45C0-B143-9A83FAC4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spiegels een probleem?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CB4901-FD5E-4324-A642-495CF03B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MG laag: 522-700 kHz:</a:t>
            </a:r>
          </a:p>
          <a:p>
            <a:pPr lvl="1"/>
            <a:r>
              <a:rPr lang="nl-NL" dirty="0"/>
              <a:t>Spiegels 1432 – 1610 kHz   (nl 910 hoger)</a:t>
            </a:r>
          </a:p>
          <a:p>
            <a:pPr lvl="1"/>
            <a:r>
              <a:rPr lang="nl-NL" dirty="0"/>
              <a:t>Ca 3x </a:t>
            </a:r>
            <a:r>
              <a:rPr lang="nl-NL" dirty="0" err="1"/>
              <a:t>antennefreq</a:t>
            </a:r>
            <a:r>
              <a:rPr lang="nl-NL" dirty="0"/>
              <a:t> dus antennefilter is genoeg</a:t>
            </a:r>
          </a:p>
          <a:p>
            <a:r>
              <a:rPr lang="nl-NL" dirty="0"/>
              <a:t>MG hoog: 700 – 1600 kHz</a:t>
            </a:r>
          </a:p>
          <a:p>
            <a:pPr lvl="1"/>
            <a:r>
              <a:rPr lang="nl-NL" dirty="0"/>
              <a:t>Spiegels 1610 – 2510 kHz</a:t>
            </a:r>
          </a:p>
          <a:p>
            <a:pPr lvl="1"/>
            <a:r>
              <a:rPr lang="nl-NL" dirty="0"/>
              <a:t>Ver buiten band, geen sterke zenders</a:t>
            </a:r>
          </a:p>
          <a:p>
            <a:r>
              <a:rPr lang="nl-NL" dirty="0"/>
              <a:t>FM: 87,5 – 108 MHz</a:t>
            </a:r>
          </a:p>
          <a:p>
            <a:pPr lvl="1"/>
            <a:r>
              <a:rPr lang="nl-NL" dirty="0"/>
              <a:t>Spiegels 108,9 – 129,4MHz  (nl 21,4 hoger)</a:t>
            </a:r>
          </a:p>
          <a:p>
            <a:pPr lvl="1"/>
            <a:r>
              <a:rPr lang="nl-NL" dirty="0"/>
              <a:t>Buiten FM band, geen sterke zender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4EA22-6C55-4FC0-BD39-BB893AC7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744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96B6F-39DC-4504-B246-AD67FE75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Ontvangst van zwakke stations: DX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5BFD7-200D-4B4C-91E9-7858FBBC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nl-NL" dirty="0"/>
              <a:t>Omroepbanden (LG/MG/FM): </a:t>
            </a:r>
            <a:br>
              <a:rPr lang="nl-NL" dirty="0"/>
            </a:br>
            <a:r>
              <a:rPr lang="nl-NL" dirty="0"/>
              <a:t>spiegels vrijwel altijd buiten omroepband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/>
              <a:t>KG-banden liggen ruim 910kHz uiteen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Maar er kan wel storing zitten</a:t>
            </a:r>
            <a:endParaRPr lang="nl-NL" dirty="0"/>
          </a:p>
          <a:p>
            <a:r>
              <a:rPr lang="nl-NL" dirty="0"/>
              <a:t>Ontvangst van </a:t>
            </a:r>
            <a:r>
              <a:rPr lang="nl-NL" dirty="0" err="1"/>
              <a:t>buitenbandse</a:t>
            </a:r>
            <a:r>
              <a:rPr lang="nl-NL" dirty="0"/>
              <a:t> stations:</a:t>
            </a:r>
          </a:p>
          <a:p>
            <a:pPr lvl="1"/>
            <a:r>
              <a:rPr lang="nl-NL" dirty="0"/>
              <a:t>Spiegel kan in omroepband liggen</a:t>
            </a:r>
          </a:p>
          <a:p>
            <a:r>
              <a:rPr lang="nl-NL" dirty="0"/>
              <a:t>Tegenwoordig niet veel stations meer….</a:t>
            </a:r>
          </a:p>
          <a:p>
            <a:r>
              <a:rPr lang="nl-NL" dirty="0"/>
              <a:t>“Zelfs” op KG zijn spiegels niet heel storend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1E00BB-83AB-4609-A111-70CEA4F7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636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7DA72-CD80-4211-BE2E-4F2BBE3F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Spook-experiment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5C958C-C8EC-479D-8305-5466C74A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/>
          <a:lstStyle/>
          <a:p>
            <a:r>
              <a:rPr lang="nl-NL" dirty="0"/>
              <a:t>Menging met harmonische van </a:t>
            </a:r>
            <a:r>
              <a:rPr lang="nl-NL" dirty="0" err="1"/>
              <a:t>osc</a:t>
            </a:r>
            <a:endParaRPr lang="nl-NL" dirty="0"/>
          </a:p>
          <a:p>
            <a:r>
              <a:rPr lang="nl-NL" dirty="0" err="1"/>
              <a:t>Vb</a:t>
            </a:r>
            <a:r>
              <a:rPr lang="nl-NL" dirty="0"/>
              <a:t> ontvang 1500, </a:t>
            </a:r>
            <a:r>
              <a:rPr lang="nl-NL" dirty="0" err="1"/>
              <a:t>osc</a:t>
            </a:r>
            <a:r>
              <a:rPr lang="nl-NL" dirty="0"/>
              <a:t> op 1910</a:t>
            </a:r>
          </a:p>
          <a:p>
            <a:r>
              <a:rPr lang="nl-NL" dirty="0" err="1"/>
              <a:t>Harmonischen</a:t>
            </a:r>
            <a:r>
              <a:rPr lang="nl-NL" dirty="0"/>
              <a:t> 3820 en 5730</a:t>
            </a:r>
          </a:p>
          <a:p>
            <a:r>
              <a:rPr lang="nl-NL" dirty="0"/>
              <a:t>Neem + en – 455, dus 3365, 4275, 5275, 6185</a:t>
            </a:r>
          </a:p>
          <a:p>
            <a:endParaRPr lang="nl-NL" dirty="0"/>
          </a:p>
          <a:p>
            <a:r>
              <a:rPr lang="nl-NL" dirty="0"/>
              <a:t>Menging van zenders onderling</a:t>
            </a:r>
          </a:p>
          <a:p>
            <a:r>
              <a:rPr lang="nl-NL" dirty="0"/>
              <a:t>Je ontvangt soms stations op spookfrequenties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EF0B2C-C2A6-4FD9-96FD-35484A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901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F2E88-7B78-490B-9224-F5E36F7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Spiegel- en spook-onderdrukking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D3873-9D4E-4600-9F45-8F7AA8BDC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HF Voortrap, preselectie: </a:t>
            </a:r>
            <a:br>
              <a:rPr lang="nl-NL" dirty="0"/>
            </a:br>
            <a:r>
              <a:rPr lang="nl-NL" dirty="0"/>
              <a:t>EF22 voor ECH21,  extra HF kring ertussen</a:t>
            </a:r>
          </a:p>
          <a:p>
            <a:r>
              <a:rPr lang="nl-NL" dirty="0"/>
              <a:t>Veel op KG-sets</a:t>
            </a:r>
          </a:p>
          <a:p>
            <a:r>
              <a:rPr lang="nl-NL" dirty="0"/>
              <a:t>Drievoudige</a:t>
            </a:r>
            <a:br>
              <a:rPr lang="nl-NL" dirty="0"/>
            </a:br>
            <a:r>
              <a:rPr lang="nl-NL" dirty="0"/>
              <a:t>afstem-C</a:t>
            </a:r>
          </a:p>
          <a:p>
            <a:endParaRPr lang="nl-NL" dirty="0"/>
          </a:p>
          <a:p>
            <a:r>
              <a:rPr lang="nl-NL" dirty="0"/>
              <a:t>Vaak ontregeld!</a:t>
            </a:r>
          </a:p>
          <a:p>
            <a:r>
              <a:rPr lang="nl-NL" dirty="0"/>
              <a:t>Ph BX660X (1946)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CFD3BC-1742-4068-816A-02170C00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49" y="2912442"/>
            <a:ext cx="4894560" cy="367092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C1E4D-8F8D-49F7-B28C-21338835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86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BX925: </a:t>
            </a:r>
            <a:r>
              <a:rPr lang="en-US" dirty="0" err="1"/>
              <a:t>drie</a:t>
            </a:r>
            <a:r>
              <a:rPr lang="en-US" dirty="0"/>
              <a:t> RF </a:t>
            </a:r>
            <a:r>
              <a:rPr lang="en-US" dirty="0" err="1"/>
              <a:t>kringen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Communicatieontvanger</a:t>
            </a:r>
            <a:r>
              <a:rPr lang="en-US" dirty="0"/>
              <a:t> 1952, 16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 err="1"/>
              <a:t>Enkelsuper</a:t>
            </a:r>
            <a:r>
              <a:rPr lang="en-US" dirty="0"/>
              <a:t>, MF is 735 kHz  (</a:t>
            </a:r>
            <a:r>
              <a:rPr lang="en-US" dirty="0" err="1"/>
              <a:t>geen</a:t>
            </a:r>
            <a:r>
              <a:rPr lang="en-US" dirty="0"/>
              <a:t> MG!)</a:t>
            </a:r>
          </a:p>
          <a:p>
            <a:r>
              <a:rPr lang="en-US" dirty="0"/>
              <a:t>Met </a:t>
            </a:r>
            <a:r>
              <a:rPr lang="en-US" dirty="0" err="1"/>
              <a:t>drie</a:t>
            </a:r>
            <a:r>
              <a:rPr lang="en-US" dirty="0"/>
              <a:t> RF </a:t>
            </a:r>
            <a:r>
              <a:rPr lang="en-US" dirty="0" err="1"/>
              <a:t>kringen</a:t>
            </a:r>
            <a:r>
              <a:rPr lang="en-US" dirty="0"/>
              <a:t> </a:t>
            </a:r>
          </a:p>
          <a:p>
            <a:r>
              <a:rPr lang="en-US" dirty="0" err="1"/>
              <a:t>Gevoeligheid</a:t>
            </a:r>
            <a:r>
              <a:rPr lang="en-US" dirty="0"/>
              <a:t> 5 µV</a:t>
            </a:r>
          </a:p>
          <a:p>
            <a:r>
              <a:rPr lang="en-US" dirty="0"/>
              <a:t>Site </a:t>
            </a:r>
            <a:r>
              <a:rPr lang="en-US" dirty="0">
                <a:hlinkClick r:id="rId2"/>
              </a:rPr>
              <a:t>PA3ESY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38B63D-2923-4DD9-84E1-68D74A78F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9812"/>
            <a:ext cx="4602088" cy="344006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E4F4B0-EBDD-476B-BA87-8AE2F0E4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305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A46B6-6F8E-4E22-BF53-2D0381FF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De </a:t>
            </a:r>
            <a:r>
              <a:rPr lang="nl-NL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2B968-5260-4E96-A3F6-55603E04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240" y="1417638"/>
            <a:ext cx="4551919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Veel super-theorie:</a:t>
            </a:r>
          </a:p>
          <a:p>
            <a:pPr lvl="1"/>
            <a:r>
              <a:rPr lang="nl-NL" dirty="0"/>
              <a:t>Jongens radio deel 2</a:t>
            </a:r>
          </a:p>
          <a:p>
            <a:pPr lvl="1"/>
            <a:r>
              <a:rPr lang="nl-NL" dirty="0" err="1"/>
              <a:t>Diefenbach</a:t>
            </a:r>
            <a:r>
              <a:rPr lang="nl-NL" dirty="0"/>
              <a:t> </a:t>
            </a:r>
            <a:r>
              <a:rPr lang="nl-NL" dirty="0" err="1"/>
              <a:t>Amateurfunkhandbuch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7190C3-3C53-4DBE-8A9F-724FEEDD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5E6C57-0FB1-45A9-97BA-956A607C9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17638"/>
            <a:ext cx="3485206" cy="51390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08953E-D51E-401C-85EC-02856CA1D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36" y="3667286"/>
            <a:ext cx="2173328" cy="28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0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 van MF, Jongensradio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Lage MF: makkelijker selectieve cascade</a:t>
            </a:r>
          </a:p>
          <a:p>
            <a:r>
              <a:rPr lang="nl-NL" dirty="0"/>
              <a:t>Hoge MF: betere spiegelonderdrukking</a:t>
            </a:r>
          </a:p>
          <a:p>
            <a:r>
              <a:rPr lang="nl-NL" dirty="0"/>
              <a:t>MF = 50x bandbreedte</a:t>
            </a:r>
          </a:p>
          <a:p>
            <a:pPr lvl="1"/>
            <a:r>
              <a:rPr lang="nl-NL" dirty="0"/>
              <a:t>AM: breedte 9kHz, MF 455kHz</a:t>
            </a:r>
          </a:p>
          <a:p>
            <a:pPr lvl="1"/>
            <a:r>
              <a:rPr lang="nl-NL" dirty="0"/>
              <a:t>FM: breedte 200kHz, MF 10,7 MHz</a:t>
            </a:r>
          </a:p>
          <a:p>
            <a:endParaRPr lang="nl-NL" dirty="0"/>
          </a:p>
          <a:p>
            <a:r>
              <a:rPr lang="nl-NL" dirty="0"/>
              <a:t>Mooist: </a:t>
            </a:r>
            <a:r>
              <a:rPr lang="nl-NL" dirty="0">
                <a:solidFill>
                  <a:srgbClr val="00B0F0"/>
                </a:solidFill>
              </a:rPr>
              <a:t>Selectiviteit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lage MF</a:t>
            </a:r>
            <a:r>
              <a:rPr lang="nl-NL" dirty="0"/>
              <a:t> en </a:t>
            </a:r>
            <a:r>
              <a:rPr lang="nl-NL" dirty="0">
                <a:solidFill>
                  <a:srgbClr val="00B0F0"/>
                </a:solidFill>
              </a:rPr>
              <a:t>spiegelonderdrukking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hoge MF</a:t>
            </a:r>
            <a:r>
              <a:rPr lang="nl-NL" dirty="0"/>
              <a:t>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C5748D-BF68-4D55-8C15-FF44DA47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156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680520"/>
          </a:xfrm>
        </p:spPr>
        <p:txBody>
          <a:bodyPr/>
          <a:lstStyle/>
          <a:p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spiegel</a:t>
            </a:r>
            <a:endParaRPr lang="en-US" dirty="0"/>
          </a:p>
          <a:p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kanaal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scheiding</a:t>
            </a:r>
            <a:endParaRPr lang="en-US" dirty="0"/>
          </a:p>
          <a:p>
            <a:r>
              <a:rPr lang="en-US" dirty="0"/>
              <a:t>Filter op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+2m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blokkeren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secundaire</a:t>
            </a:r>
            <a:r>
              <a:rPr lang="en-US" dirty="0"/>
              <a:t> </a:t>
            </a:r>
            <a:r>
              <a:rPr lang="en-US" dirty="0" err="1"/>
              <a:t>spiegel</a:t>
            </a:r>
            <a:r>
              <a:rPr lang="en-US" dirty="0"/>
              <a:t>)</a:t>
            </a:r>
          </a:p>
          <a:p>
            <a:r>
              <a:rPr lang="en-US" dirty="0" err="1"/>
              <a:t>Jongensradio</a:t>
            </a:r>
            <a:r>
              <a:rPr lang="en-US" dirty="0"/>
              <a:t> 2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idee </a:t>
            </a:r>
            <a:r>
              <a:rPr lang="en-US" dirty="0" err="1"/>
              <a:t>niet</a:t>
            </a:r>
            <a:r>
              <a:rPr lang="en-US" dirty="0"/>
              <a:t>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6245572" cy="293479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2FA8DF-F663-4B2D-96C1-51B94164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63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Beperkingen van de rechtuit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Afstemmen: hele cascade anders</a:t>
            </a:r>
          </a:p>
          <a:p>
            <a:r>
              <a:rPr lang="nl-NL" dirty="0"/>
              <a:t>Versterking beperkt (oscillatie)</a:t>
            </a:r>
          </a:p>
          <a:p>
            <a:r>
              <a:rPr lang="nl-NL" dirty="0"/>
              <a:t>Selectiviteit beperkt: </a:t>
            </a:r>
          </a:p>
          <a:p>
            <a:pPr lvl="1"/>
            <a:r>
              <a:rPr lang="nl-NL" dirty="0"/>
              <a:t>LC op hoge frequentie…</a:t>
            </a:r>
          </a:p>
          <a:p>
            <a:pPr lvl="1"/>
            <a:r>
              <a:rPr lang="nl-NL" dirty="0"/>
              <a:t>Op KG nauwelijks bruikbaar</a:t>
            </a:r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 maar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frequentie-afhankelijk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18D6D-712A-42A9-8C42-229CA9D1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891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Siemens E566 </a:t>
            </a:r>
            <a:r>
              <a:rPr lang="en-US" dirty="0" err="1"/>
              <a:t>Regenboog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/>
              <a:t>Scheepsontvanger</a:t>
            </a:r>
            <a:endParaRPr lang="en-US" dirty="0"/>
          </a:p>
          <a:p>
            <a:r>
              <a:rPr lang="en-US" dirty="0" err="1"/>
              <a:t>Ambassades</a:t>
            </a:r>
            <a:r>
              <a:rPr lang="en-US" dirty="0"/>
              <a:t>, </a:t>
            </a:r>
            <a:r>
              <a:rPr lang="en-US" dirty="0" err="1"/>
              <a:t>pers</a:t>
            </a:r>
            <a:endParaRPr lang="en-US" dirty="0"/>
          </a:p>
          <a:p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Kristalhulp</a:t>
            </a:r>
            <a:r>
              <a:rPr lang="en-US" dirty="0"/>
              <a:t>  LO1</a:t>
            </a:r>
          </a:p>
          <a:p>
            <a:r>
              <a:rPr lang="en-US" dirty="0" err="1"/>
              <a:t>Afstembare</a:t>
            </a:r>
            <a:r>
              <a:rPr lang="en-US" dirty="0"/>
              <a:t> LO2</a:t>
            </a:r>
          </a:p>
          <a:p>
            <a:r>
              <a:rPr lang="en-US" dirty="0"/>
              <a:t>1957, 15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100kHz </a:t>
            </a:r>
            <a:r>
              <a:rPr lang="en-US" dirty="0" err="1"/>
              <a:t>hulposc</a:t>
            </a:r>
            <a:r>
              <a:rPr lang="en-US" dirty="0"/>
              <a:t> </a:t>
            </a:r>
            <a:r>
              <a:rPr lang="en-US" dirty="0" err="1"/>
              <a:t>produceert</a:t>
            </a:r>
            <a:br>
              <a:rPr lang="en-US" dirty="0"/>
            </a:br>
            <a:r>
              <a:rPr lang="en-US" dirty="0" err="1"/>
              <a:t>ijkraster</a:t>
            </a:r>
            <a:r>
              <a:rPr lang="en-US" dirty="0"/>
              <a:t> met </a:t>
            </a:r>
            <a:r>
              <a:rPr lang="en-US" dirty="0" err="1"/>
              <a:t>boventonen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63" y="1700808"/>
            <a:ext cx="4746989" cy="2952328"/>
          </a:xfrm>
          <a:prstGeom prst="rect">
            <a:avLst/>
          </a:prstGeom>
        </p:spPr>
      </p:pic>
      <p:pic>
        <p:nvPicPr>
          <p:cNvPr id="5" name="Siem56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5301208"/>
            <a:ext cx="609600" cy="609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ABBC6-69A3-4331-B2AD-533CD05F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4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Rain Bow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/>
          <a:lstStyle/>
          <a:p>
            <a:r>
              <a:rPr lang="en-US" dirty="0" err="1"/>
              <a:t>Ontvangt</a:t>
            </a:r>
            <a:r>
              <a:rPr lang="en-US" dirty="0"/>
              <a:t> 1,5 – 30 MHz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Preselectie</a:t>
            </a:r>
            <a:r>
              <a:rPr lang="en-US" dirty="0"/>
              <a:t> LC EF93 LC</a:t>
            </a:r>
          </a:p>
          <a:p>
            <a:r>
              <a:rPr lang="en-US" dirty="0"/>
              <a:t>LO1 2680 – 31180 </a:t>
            </a:r>
          </a:p>
          <a:p>
            <a:r>
              <a:rPr lang="en-US" dirty="0"/>
              <a:t>Met </a:t>
            </a:r>
            <a:r>
              <a:rPr lang="en-US" dirty="0" err="1"/>
              <a:t>ijkoscillator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op exact </a:t>
            </a:r>
            <a:r>
              <a:rPr lang="en-US" dirty="0" err="1"/>
              <a:t>veelvoud</a:t>
            </a:r>
            <a:r>
              <a:rPr lang="en-US" dirty="0"/>
              <a:t> van 100</a:t>
            </a:r>
          </a:p>
          <a:p>
            <a:r>
              <a:rPr lang="en-US" dirty="0"/>
              <a:t>MF </a:t>
            </a:r>
            <a:r>
              <a:rPr lang="en-US" dirty="0" err="1"/>
              <a:t>versterkt</a:t>
            </a:r>
            <a:r>
              <a:rPr lang="en-US" dirty="0"/>
              <a:t> 1180 – 1080 </a:t>
            </a:r>
          </a:p>
          <a:p>
            <a:r>
              <a:rPr lang="en-US" dirty="0"/>
              <a:t>LO2 </a:t>
            </a:r>
            <a:r>
              <a:rPr lang="en-US" dirty="0" err="1"/>
              <a:t>verstembaar</a:t>
            </a:r>
            <a:r>
              <a:rPr lang="en-US" dirty="0"/>
              <a:t> 1280 – 1180 </a:t>
            </a:r>
          </a:p>
          <a:p>
            <a:r>
              <a:rPr lang="en-US" dirty="0"/>
              <a:t>MF2 is 100kHz</a:t>
            </a:r>
          </a:p>
          <a:p>
            <a:r>
              <a:rPr lang="en-US" dirty="0"/>
              <a:t>Na </a:t>
            </a:r>
            <a:r>
              <a:rPr lang="en-US" dirty="0" err="1"/>
              <a:t>opwarmen</a:t>
            </a:r>
            <a:r>
              <a:rPr lang="en-US" dirty="0"/>
              <a:t> (½h) </a:t>
            </a:r>
            <a:r>
              <a:rPr lang="en-US" dirty="0" err="1"/>
              <a:t>instelbaar</a:t>
            </a:r>
            <a:r>
              <a:rPr lang="en-US" dirty="0"/>
              <a:t> op ½kHz !!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F97B04-A3FB-497A-85EA-D8B5C13C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857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2100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Duitsland</a:t>
            </a:r>
            <a:r>
              <a:rPr lang="en-US" dirty="0"/>
              <a:t> 1973</a:t>
            </a:r>
          </a:p>
          <a:p>
            <a:r>
              <a:rPr lang="en-US" dirty="0"/>
              <a:t>FM, LG, MG, K1, K2:</a:t>
            </a:r>
            <a:br>
              <a:rPr lang="en-US" dirty="0"/>
            </a:br>
            <a:r>
              <a:rPr lang="en-US" dirty="0" err="1"/>
              <a:t>Klassieke</a:t>
            </a:r>
            <a:r>
              <a:rPr lang="en-US" dirty="0"/>
              <a:t> </a:t>
            </a:r>
            <a:r>
              <a:rPr lang="en-US" dirty="0" err="1"/>
              <a:t>Superhet</a:t>
            </a:r>
            <a:endParaRPr lang="en-US" dirty="0"/>
          </a:p>
          <a:p>
            <a:r>
              <a:rPr lang="en-US" dirty="0"/>
              <a:t>K3 – K10:</a:t>
            </a:r>
            <a:br>
              <a:rPr lang="en-US" dirty="0"/>
            </a:br>
            <a:r>
              <a:rPr lang="en-US" dirty="0" err="1"/>
              <a:t>Dubbelsuper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MF1 = 2000kHz</a:t>
            </a:r>
          </a:p>
          <a:p>
            <a:r>
              <a:rPr lang="en-US" dirty="0" err="1"/>
              <a:t>Prijs</a:t>
            </a:r>
            <a:r>
              <a:rPr lang="en-US" dirty="0"/>
              <a:t> circa 800 gulden</a:t>
            </a:r>
          </a:p>
          <a:p>
            <a:r>
              <a:rPr lang="en-US" dirty="0" err="1"/>
              <a:t>Aparte</a:t>
            </a:r>
            <a:r>
              <a:rPr lang="en-US" dirty="0"/>
              <a:t> 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avond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, in </a:t>
            </a:r>
            <a:r>
              <a:rPr lang="en-US" dirty="0" err="1"/>
              <a:t>juni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24" y="1556792"/>
            <a:ext cx="4158885" cy="31191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252455-3028-4F09-BB09-D3CAB958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440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8E362-340A-4D4A-A54F-F50719E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Vanaf ca 1990: Superhoge 1</a:t>
            </a:r>
            <a:r>
              <a:rPr lang="nl-NL" baseline="30000" dirty="0"/>
              <a:t>e</a:t>
            </a:r>
            <a:r>
              <a:rPr lang="nl-NL" dirty="0"/>
              <a:t> MF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24A04-7565-406B-A71E-3B9937A0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Philips D2935 &amp; Sony ICF-SW35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MF 55000kHz(!!) </a:t>
            </a:r>
          </a:p>
          <a:p>
            <a:r>
              <a:rPr lang="nl-NL" dirty="0"/>
              <a:t>MF kristalfilter, </a:t>
            </a:r>
            <a:br>
              <a:rPr lang="nl-NL" dirty="0"/>
            </a:br>
            <a:r>
              <a:rPr lang="nl-NL" dirty="0"/>
              <a:t>zeer hoge Q!</a:t>
            </a:r>
          </a:p>
          <a:p>
            <a:r>
              <a:rPr lang="nl-NL" dirty="0"/>
              <a:t>Laat 55000 door, </a:t>
            </a:r>
            <a:br>
              <a:rPr lang="nl-NL" dirty="0"/>
            </a:br>
            <a:r>
              <a:rPr lang="nl-NL" dirty="0"/>
              <a:t>houdt 55455 tegen</a:t>
            </a:r>
          </a:p>
          <a:p>
            <a:r>
              <a:rPr lang="nl-NL" dirty="0"/>
              <a:t>Geen spiegels of </a:t>
            </a:r>
            <a:br>
              <a:rPr lang="nl-NL" dirty="0"/>
            </a:br>
            <a:r>
              <a:rPr lang="nl-NL" dirty="0"/>
              <a:t>spoken meer: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spookexperiment</a:t>
            </a:r>
            <a:r>
              <a:rPr lang="nl-NL" dirty="0"/>
              <a:t>!!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B3D156-E291-4E89-92D4-9450963DC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25273"/>
            <a:ext cx="4534520" cy="340089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F0044E-B90C-4EB1-8E2E-8E2BD05F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418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ontvangers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Converter: Kent VLF</a:t>
            </a:r>
          </a:p>
          <a:p>
            <a:r>
              <a:rPr lang="en-US" dirty="0"/>
              <a:t>Barlow-Wadley</a:t>
            </a:r>
          </a:p>
          <a:p>
            <a:r>
              <a:rPr lang="en-US" dirty="0" err="1"/>
              <a:t>Tweedenet</a:t>
            </a:r>
            <a:r>
              <a:rPr lang="en-US" dirty="0"/>
              <a:t> </a:t>
            </a:r>
            <a:r>
              <a:rPr lang="en-US" dirty="0" err="1"/>
              <a:t>kastje</a:t>
            </a:r>
            <a:endParaRPr lang="en-US" dirty="0"/>
          </a:p>
          <a:p>
            <a:r>
              <a:rPr lang="en-US" dirty="0" err="1"/>
              <a:t>Yupiteru</a:t>
            </a:r>
            <a:r>
              <a:rPr lang="en-US" dirty="0"/>
              <a:t> MVT-7100</a:t>
            </a:r>
          </a:p>
          <a:p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tijdperk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D6F560-4D90-4195-B6D8-6DDFD960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389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US" dirty="0"/>
              <a:t>De Kent VLF Converter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 numCol="2">
            <a:normAutofit/>
          </a:bodyPr>
          <a:lstStyle/>
          <a:p>
            <a:r>
              <a:rPr lang="en-US" dirty="0"/>
              <a:t>Kristal 10MHz</a:t>
            </a:r>
          </a:p>
          <a:p>
            <a:r>
              <a:rPr lang="en-US" dirty="0" err="1"/>
              <a:t>Osc</a:t>
            </a:r>
            <a:r>
              <a:rPr lang="en-US" dirty="0"/>
              <a:t>/Mixer SA612</a:t>
            </a:r>
          </a:p>
          <a:p>
            <a:r>
              <a:rPr lang="en-US" dirty="0" err="1"/>
              <a:t>Antenne-aanpassing</a:t>
            </a:r>
            <a:endParaRPr lang="en-US" dirty="0"/>
          </a:p>
          <a:p>
            <a:r>
              <a:rPr lang="en-US" dirty="0" err="1"/>
              <a:t>Verstemd</a:t>
            </a:r>
            <a:r>
              <a:rPr lang="en-US" dirty="0"/>
              <a:t> FM filter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5776"/>
            <a:ext cx="7416824" cy="35445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F74DC4F-0B89-49E6-90A8-DA5750BE5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00" y="89733"/>
            <a:ext cx="1446808" cy="151046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A60B23-50B2-4974-A1EE-1F06645E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779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Barlow Wadley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Triple Super, 1973</a:t>
            </a:r>
          </a:p>
          <a:p>
            <a:r>
              <a:rPr lang="en-US" dirty="0" err="1"/>
              <a:t>Afwijking</a:t>
            </a:r>
            <a:r>
              <a:rPr lang="en-US" dirty="0"/>
              <a:t> 1e </a:t>
            </a:r>
            <a:r>
              <a:rPr lang="en-US" dirty="0" err="1"/>
              <a:t>en</a:t>
            </a:r>
            <a:r>
              <a:rPr lang="en-US" dirty="0"/>
              <a:t> 2e </a:t>
            </a:r>
            <a:br>
              <a:rPr lang="en-US" dirty="0"/>
            </a:br>
            <a:r>
              <a:rPr lang="en-US" dirty="0" err="1"/>
              <a:t>osc</a:t>
            </a:r>
            <a:r>
              <a:rPr lang="en-US" dirty="0"/>
              <a:t> </a:t>
            </a:r>
            <a:r>
              <a:rPr lang="en-US" dirty="0" err="1"/>
              <a:t>gelijk</a:t>
            </a:r>
            <a:r>
              <a:rPr lang="en-US" dirty="0"/>
              <a:t>, heft op</a:t>
            </a:r>
          </a:p>
          <a:p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gevoelig</a:t>
            </a:r>
            <a:endParaRPr lang="en-US" dirty="0"/>
          </a:p>
          <a:p>
            <a:r>
              <a:rPr lang="en-US" dirty="0"/>
              <a:t>USB / LSB</a:t>
            </a:r>
          </a:p>
          <a:p>
            <a:r>
              <a:rPr lang="en-US" dirty="0" err="1"/>
              <a:t>Bediening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!</a:t>
            </a:r>
          </a:p>
          <a:p>
            <a:r>
              <a:rPr lang="en-US" dirty="0" err="1"/>
              <a:t>Wondertoestel</a:t>
            </a:r>
            <a:r>
              <a:rPr lang="en-US" dirty="0"/>
              <a:t> van de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zeventig</a:t>
            </a:r>
            <a:r>
              <a:rPr lang="en-US" dirty="0"/>
              <a:t>, </a:t>
            </a:r>
            <a:r>
              <a:rPr lang="en-US" dirty="0" err="1"/>
              <a:t>fl</a:t>
            </a:r>
            <a:r>
              <a:rPr lang="en-US" dirty="0"/>
              <a:t> 800</a:t>
            </a:r>
          </a:p>
          <a:p>
            <a:r>
              <a:rPr lang="en-US" dirty="0"/>
              <a:t>3x </a:t>
            </a:r>
            <a:r>
              <a:rPr lang="en-US" dirty="0" err="1"/>
              <a:t>mixen</a:t>
            </a:r>
            <a:r>
              <a:rPr lang="en-US" dirty="0"/>
              <a:t>, </a:t>
            </a:r>
            <a:r>
              <a:rPr lang="en-US" dirty="0" err="1"/>
              <a:t>ruis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spoken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9" y="1196752"/>
            <a:ext cx="4979392" cy="373454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AD3754-17C8-498E-99C7-E36D4EC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18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Tweedenet-Kastje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TV’s: VHF,</a:t>
            </a:r>
            <a:br>
              <a:rPr lang="en-US" dirty="0"/>
            </a:br>
            <a:r>
              <a:rPr lang="en-US" dirty="0"/>
              <a:t>50 – 240 MHz</a:t>
            </a:r>
          </a:p>
          <a:p>
            <a:r>
              <a:rPr lang="en-US" dirty="0"/>
              <a:t>Later: UHF,</a:t>
            </a:r>
            <a:br>
              <a:rPr lang="en-US" dirty="0"/>
            </a:br>
            <a:r>
              <a:rPr lang="en-US" dirty="0"/>
              <a:t>300 – 800 MHz</a:t>
            </a:r>
          </a:p>
          <a:p>
            <a:r>
              <a:rPr lang="en-US" dirty="0" err="1"/>
              <a:t>Nieuwe</a:t>
            </a:r>
            <a:r>
              <a:rPr lang="en-US" dirty="0"/>
              <a:t> TV </a:t>
            </a:r>
            <a:r>
              <a:rPr lang="en-US" dirty="0" err="1"/>
              <a:t>kopen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956043" cy="371703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6C9003-BDC2-4A46-A395-829E6416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610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Yupiteru</a:t>
            </a:r>
            <a:r>
              <a:rPr lang="en-US" dirty="0"/>
              <a:t> MVT-7100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dirty="0"/>
              <a:t>All-Mode, All-Wave, Handheld Scanner</a:t>
            </a:r>
          </a:p>
          <a:p>
            <a:r>
              <a:rPr lang="en-US" dirty="0"/>
              <a:t>0,150 – 1650 MHz</a:t>
            </a:r>
          </a:p>
          <a:p>
            <a:r>
              <a:rPr lang="en-US" dirty="0"/>
              <a:t>1000 </a:t>
            </a:r>
            <a:r>
              <a:rPr lang="en-US" dirty="0" err="1"/>
              <a:t>geheugens</a:t>
            </a:r>
            <a:endParaRPr lang="en-US" dirty="0"/>
          </a:p>
          <a:p>
            <a:r>
              <a:rPr lang="en-US" dirty="0" err="1"/>
              <a:t>Gevoeligheid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1uV</a:t>
            </a:r>
          </a:p>
          <a:p>
            <a:r>
              <a:rPr lang="en-US" dirty="0"/>
              <a:t>Triple Conversion, 227.5M, 45.1M, 455k</a:t>
            </a:r>
          </a:p>
          <a:p>
            <a:r>
              <a:rPr lang="en-US" dirty="0"/>
              <a:t>Heel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ontvangeigenschappen</a:t>
            </a:r>
            <a:endParaRPr lang="en-US" dirty="0"/>
          </a:p>
          <a:p>
            <a:r>
              <a:rPr lang="en-US" dirty="0" err="1"/>
              <a:t>Tikkeltje</a:t>
            </a:r>
            <a:r>
              <a:rPr lang="en-US" dirty="0"/>
              <a:t> </a:t>
            </a:r>
            <a:r>
              <a:rPr lang="en-US" dirty="0" err="1"/>
              <a:t>lastige</a:t>
            </a:r>
            <a:r>
              <a:rPr lang="en-US" dirty="0"/>
              <a:t> </a:t>
            </a:r>
            <a:r>
              <a:rPr lang="en-US" dirty="0" err="1"/>
              <a:t>bediening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geluidsoverdracht</a:t>
            </a:r>
            <a:r>
              <a:rPr lang="en-US" dirty="0"/>
              <a:t>”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373EDB-A5B4-4C9D-A45E-876A17B0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120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BA724-79D7-4BDA-867D-15B8F618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Quad Conversion Proef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F9B202-9C6C-449E-A48E-0455E21B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Sluit VLF converter aan op </a:t>
            </a:r>
            <a:r>
              <a:rPr lang="nl-NL" dirty="0" err="1"/>
              <a:t>Yupi</a:t>
            </a:r>
            <a:endParaRPr lang="nl-NL" dirty="0"/>
          </a:p>
          <a:p>
            <a:pPr lvl="1"/>
            <a:r>
              <a:rPr lang="nl-NL" dirty="0"/>
              <a:t>BBC op 198 komt op 10198</a:t>
            </a:r>
          </a:p>
          <a:p>
            <a:pPr lvl="1"/>
            <a:r>
              <a:rPr lang="nl-NL" dirty="0"/>
              <a:t>Hongarije komt op 10540</a:t>
            </a:r>
          </a:p>
          <a:p>
            <a:pPr lvl="1"/>
            <a:r>
              <a:rPr lang="nl-NL" dirty="0"/>
              <a:t>DCF77 komt op 10077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0ED033-08CD-45EA-A5C6-721ACF4B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66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98026-D954-44A2-B5A9-2B15B57F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Super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08A85-5226-410B-8ED0-29263859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Superheterodynische</a:t>
            </a:r>
            <a:r>
              <a:rPr lang="nl-NL" dirty="0"/>
              <a:t> Ontvanger</a:t>
            </a:r>
          </a:p>
          <a:p>
            <a:r>
              <a:rPr lang="nl-NL" dirty="0" err="1"/>
              <a:t>Superhet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A7C057-5D5C-41D2-8668-9230835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713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BE54A-1878-4280-9C74-03743CE5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Quadratuur</a:t>
            </a:r>
            <a:r>
              <a:rPr lang="nl-NL" dirty="0"/>
              <a:t>-mengen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25C3C6-F9BF-4041-AC6F-C42CCE0F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Q-mengtrap houdt signaal en spiegel apart!!</a:t>
            </a:r>
          </a:p>
          <a:p>
            <a:r>
              <a:rPr lang="nl-NL" dirty="0"/>
              <a:t>Extreem lage </a:t>
            </a:r>
            <a:r>
              <a:rPr lang="nl-NL" dirty="0" err="1"/>
              <a:t>mf</a:t>
            </a:r>
            <a:r>
              <a:rPr lang="nl-NL" dirty="0"/>
              <a:t> mogelijk</a:t>
            </a:r>
          </a:p>
          <a:p>
            <a:r>
              <a:rPr lang="nl-NL" dirty="0"/>
              <a:t>Bv FM ontvanger met </a:t>
            </a:r>
            <a:r>
              <a:rPr lang="nl-NL" dirty="0" err="1"/>
              <a:t>mf</a:t>
            </a:r>
            <a:r>
              <a:rPr lang="nl-NL" dirty="0"/>
              <a:t> = 75kHz</a:t>
            </a:r>
          </a:p>
          <a:p>
            <a:r>
              <a:rPr lang="nl-NL" dirty="0"/>
              <a:t>Wifi, Bluetooth, SDR chips….</a:t>
            </a:r>
          </a:p>
          <a:p>
            <a:endParaRPr lang="nl-NL" dirty="0"/>
          </a:p>
          <a:p>
            <a:r>
              <a:rPr lang="nl-NL" dirty="0"/>
              <a:t>Uitgevonden???  Misschien wel 40 jaar oud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83BD50-FB56-4330-87B3-C42060DF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10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Klaarzetten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040560"/>
          </a:xfrm>
        </p:spPr>
        <p:txBody>
          <a:bodyPr numCol="2">
            <a:normAutofit/>
          </a:bodyPr>
          <a:lstStyle/>
          <a:p>
            <a:r>
              <a:rPr lang="nl-NL" dirty="0" err="1"/>
              <a:t>Olimpik</a:t>
            </a:r>
            <a:r>
              <a:rPr lang="nl-NL" dirty="0"/>
              <a:t> 402</a:t>
            </a:r>
          </a:p>
          <a:p>
            <a:r>
              <a:rPr lang="nl-NL" dirty="0"/>
              <a:t>National T100</a:t>
            </a:r>
          </a:p>
          <a:p>
            <a:r>
              <a:rPr lang="nl-NL" dirty="0" err="1"/>
              <a:t>Hurricane</a:t>
            </a:r>
            <a:endParaRPr lang="nl-NL" dirty="0"/>
          </a:p>
          <a:p>
            <a:r>
              <a:rPr lang="nl-NL" dirty="0"/>
              <a:t>Phil B1X42A</a:t>
            </a:r>
          </a:p>
          <a:p>
            <a:r>
              <a:rPr lang="nl-NL" dirty="0" err="1"/>
              <a:t>Yupi</a:t>
            </a:r>
            <a:r>
              <a:rPr lang="nl-NL" dirty="0"/>
              <a:t> MVT7100</a:t>
            </a:r>
          </a:p>
          <a:p>
            <a:r>
              <a:rPr lang="nl-NL" dirty="0"/>
              <a:t>Leader LSG10</a:t>
            </a:r>
          </a:p>
          <a:p>
            <a:r>
              <a:rPr lang="nl-NL" dirty="0"/>
              <a:t>ECH81</a:t>
            </a:r>
          </a:p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endParaRPr lang="nl-NL" dirty="0"/>
          </a:p>
          <a:p>
            <a:r>
              <a:rPr lang="nl-NL" dirty="0"/>
              <a:t>Sony ICF-SW35</a:t>
            </a:r>
          </a:p>
          <a:p>
            <a:r>
              <a:rPr lang="nl-NL" dirty="0"/>
              <a:t>Jongensradio 2</a:t>
            </a:r>
          </a:p>
          <a:p>
            <a:r>
              <a:rPr lang="nl-NL" dirty="0"/>
              <a:t>Kent LG converter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F4E19C-BC2D-4F90-AAC5-F843B57B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1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Frequentie-omzetting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3135"/>
          </a:xfrm>
        </p:spPr>
        <p:txBody>
          <a:bodyPr>
            <a:normAutofit/>
          </a:bodyPr>
          <a:lstStyle/>
          <a:p>
            <a:r>
              <a:rPr lang="nl-NL" dirty="0"/>
              <a:t>Door menging van twee frequenties ontstaat verschilfrequentie</a:t>
            </a:r>
          </a:p>
          <a:p>
            <a:r>
              <a:rPr lang="nl-NL" dirty="0"/>
              <a:t>Modulatie blijft behouden </a:t>
            </a:r>
            <a:br>
              <a:rPr lang="nl-NL" dirty="0"/>
            </a:br>
            <a:r>
              <a:rPr lang="nl-NL" dirty="0"/>
              <a:t>AM, FM, CW, </a:t>
            </a:r>
            <a:r>
              <a:rPr lang="nl-NL" dirty="0">
                <a:solidFill>
                  <a:srgbClr val="002060"/>
                </a:solidFill>
              </a:rPr>
              <a:t>SSB</a:t>
            </a:r>
            <a:r>
              <a:rPr lang="nl-NL" dirty="0"/>
              <a:t>, TV, Digitaal</a:t>
            </a:r>
          </a:p>
          <a:p>
            <a:r>
              <a:rPr lang="nl-NL" dirty="0"/>
              <a:t>Mengen naar vaste </a:t>
            </a:r>
            <a:r>
              <a:rPr lang="nl-NL" dirty="0" err="1"/>
              <a:t>MiddenFrequentie</a:t>
            </a:r>
            <a:r>
              <a:rPr lang="nl-NL" dirty="0"/>
              <a:t> (MF)</a:t>
            </a:r>
          </a:p>
          <a:p>
            <a:r>
              <a:rPr lang="nl-NL" dirty="0"/>
              <a:t>Dan een</a:t>
            </a:r>
            <a:br>
              <a:rPr lang="nl-NL" dirty="0"/>
            </a:br>
            <a:r>
              <a:rPr lang="nl-NL" dirty="0"/>
              <a:t>cascade op </a:t>
            </a:r>
            <a:br>
              <a:rPr lang="nl-NL" dirty="0"/>
            </a:br>
            <a:r>
              <a:rPr lang="nl-NL" dirty="0">
                <a:solidFill>
                  <a:srgbClr val="002060"/>
                </a:solidFill>
              </a:rPr>
              <a:t>vaste</a:t>
            </a:r>
            <a:r>
              <a:rPr lang="nl-NL" dirty="0"/>
              <a:t> MF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13" y="4401108"/>
            <a:ext cx="5429403" cy="208823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D434D7-4702-4287-87E4-ADDD696A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5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Uitvinder</a:t>
            </a:r>
            <a:r>
              <a:rPr lang="en-US" dirty="0"/>
              <a:t>: Armstrong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dirty="0"/>
              <a:t>Edwin H. Armstrong</a:t>
            </a:r>
          </a:p>
          <a:p>
            <a:r>
              <a:rPr lang="en-US" dirty="0"/>
              <a:t>1890 – 1954</a:t>
            </a:r>
          </a:p>
          <a:p>
            <a:r>
              <a:rPr lang="en-US" dirty="0" err="1"/>
              <a:t>Terugkoppeling</a:t>
            </a:r>
            <a:r>
              <a:rPr lang="en-US" dirty="0"/>
              <a:t> 1914</a:t>
            </a:r>
          </a:p>
          <a:p>
            <a:r>
              <a:rPr lang="en-US" dirty="0" err="1"/>
              <a:t>Superregeneratie</a:t>
            </a:r>
            <a:r>
              <a:rPr lang="en-US" dirty="0"/>
              <a:t> 1922</a:t>
            </a:r>
          </a:p>
          <a:p>
            <a:r>
              <a:rPr lang="en-US" dirty="0"/>
              <a:t>FM</a:t>
            </a:r>
          </a:p>
          <a:p>
            <a:r>
              <a:rPr lang="en-US" dirty="0" err="1"/>
              <a:t>Superhet</a:t>
            </a:r>
            <a:r>
              <a:rPr lang="en-US" dirty="0"/>
              <a:t>, 1917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645768" cy="52863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2B4474-C5E5-4B98-8046-A4025010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02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A2F7-A257-4F48-ABAE-B360B1BA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toch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C0BC0-EE6C-4C07-905C-A438511C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nl-NL" dirty="0"/>
              <a:t>Franse Wikipedia: Lucien </a:t>
            </a:r>
            <a:r>
              <a:rPr lang="nl-NL" dirty="0" err="1"/>
              <a:t>Lévy</a:t>
            </a:r>
            <a:r>
              <a:rPr lang="nl-NL" dirty="0"/>
              <a:t>, 1914</a:t>
            </a:r>
          </a:p>
          <a:p>
            <a:r>
              <a:rPr lang="nl-NL" dirty="0"/>
              <a:t>Militair ontwikkelaar in 1</a:t>
            </a:r>
            <a:r>
              <a:rPr lang="nl-NL" baseline="30000" dirty="0"/>
              <a:t>e</a:t>
            </a:r>
            <a:r>
              <a:rPr lang="nl-NL" dirty="0"/>
              <a:t> Wereldoorlog</a:t>
            </a:r>
          </a:p>
          <a:p>
            <a:r>
              <a:rPr lang="nl-NL" dirty="0"/>
              <a:t>Ontvanger voor hogere </a:t>
            </a:r>
            <a:r>
              <a:rPr lang="nl-NL" dirty="0" err="1"/>
              <a:t>freq</a:t>
            </a:r>
            <a:r>
              <a:rPr lang="nl-NL" dirty="0"/>
              <a:t> gebruiken</a:t>
            </a:r>
          </a:p>
          <a:p>
            <a:r>
              <a:rPr lang="nl-NL" dirty="0"/>
              <a:t>Patent op conversie gevraagd 1917</a:t>
            </a:r>
          </a:p>
          <a:p>
            <a:r>
              <a:rPr lang="nl-NL" dirty="0"/>
              <a:t>Armstrong bezocht Parijs in 1916/17</a:t>
            </a:r>
            <a:br>
              <a:rPr lang="nl-NL" dirty="0"/>
            </a:br>
            <a:r>
              <a:rPr lang="nl-NL" dirty="0"/>
              <a:t>Dus wellicht: leentjebuur!</a:t>
            </a:r>
          </a:p>
          <a:p>
            <a:r>
              <a:rPr lang="nl-NL" dirty="0"/>
              <a:t>Patent van </a:t>
            </a:r>
            <a:r>
              <a:rPr lang="nl-NL" dirty="0" err="1"/>
              <a:t>Lévy</a:t>
            </a:r>
            <a:r>
              <a:rPr lang="nl-NL" dirty="0"/>
              <a:t> erkend 1928</a:t>
            </a:r>
          </a:p>
          <a:p>
            <a:r>
              <a:rPr lang="nl-NL" dirty="0"/>
              <a:t>Uitvinder </a:t>
            </a:r>
            <a:r>
              <a:rPr lang="nl-NL" dirty="0">
                <a:solidFill>
                  <a:srgbClr val="0070C0"/>
                </a:solidFill>
              </a:rPr>
              <a:t>is Lucien </a:t>
            </a:r>
            <a:r>
              <a:rPr lang="nl-NL" dirty="0" err="1">
                <a:solidFill>
                  <a:srgbClr val="0070C0"/>
                </a:solidFill>
              </a:rPr>
              <a:t>Lévy</a:t>
            </a:r>
            <a:r>
              <a:rPr lang="nl-NL" dirty="0"/>
              <a:t>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4F968B-6951-4BCC-A700-D48156B78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95813"/>
            <a:ext cx="1800200" cy="245481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DF0E06-AE37-45D5-BA18-9F263A31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55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0594955-629C-4E3F-902D-D0E61EFF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87" y="1600199"/>
            <a:ext cx="4437219" cy="45259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CB3661-4954-498E-8378-4CB74A15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Frequentieomzetting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C8B9A8-D5B5-46D1-95EA-E92182EBC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Patroon afdekken door </a:t>
            </a:r>
            <a:br>
              <a:rPr lang="nl-NL" dirty="0"/>
            </a:br>
            <a:r>
              <a:rPr lang="nl-NL" dirty="0"/>
              <a:t>ander patroon </a:t>
            </a:r>
            <a:br>
              <a:rPr lang="nl-NL" dirty="0"/>
            </a:br>
            <a:r>
              <a:rPr lang="nl-NL" dirty="0"/>
              <a:t>(kam, vitrage)</a:t>
            </a:r>
          </a:p>
          <a:p>
            <a:r>
              <a:rPr lang="nl-NL" dirty="0"/>
              <a:t>Moiré-patroon,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verschilfrequentie</a:t>
            </a:r>
          </a:p>
          <a:p>
            <a:r>
              <a:rPr lang="nl-NL" dirty="0"/>
              <a:t>Bv 800 lijnen/meter</a:t>
            </a:r>
            <a:br>
              <a:rPr lang="nl-NL" dirty="0"/>
            </a:br>
            <a:r>
              <a:rPr lang="nl-NL" dirty="0"/>
              <a:t>en 750 l/m geeft</a:t>
            </a:r>
            <a:br>
              <a:rPr lang="nl-NL" dirty="0"/>
            </a:br>
            <a:r>
              <a:rPr lang="nl-NL" dirty="0"/>
              <a:t>50 l/m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D93C73-ADBB-458F-8014-0E5B35E6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751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1653</Words>
  <Application>Microsoft Office PowerPoint</Application>
  <PresentationFormat>Diavoorstelling (4:3)</PresentationFormat>
  <Paragraphs>364</Paragraphs>
  <Slides>51</Slides>
  <Notes>1</Notes>
  <HiddenSlides>1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4" baseType="lpstr">
      <vt:lpstr>Arial</vt:lpstr>
      <vt:lpstr>Calibri</vt:lpstr>
      <vt:lpstr>Kantoorthema</vt:lpstr>
      <vt:lpstr>Een SUPER lezing: over de Superhet</vt:lpstr>
      <vt:lpstr>Onderdelen van de lezing</vt:lpstr>
      <vt:lpstr>1. Rechtuit Ontvanger (cascade)</vt:lpstr>
      <vt:lpstr>Beperkingen van de rechtuit</vt:lpstr>
      <vt:lpstr>2. De Super</vt:lpstr>
      <vt:lpstr>Frequentie-omzetting</vt:lpstr>
      <vt:lpstr>Uitvinder: Armstrong</vt:lpstr>
      <vt:lpstr>Of toch niet?</vt:lpstr>
      <vt:lpstr>Frequentieomzetting</vt:lpstr>
      <vt:lpstr>Interferentie in radio: Mengen</vt:lpstr>
      <vt:lpstr>Oscillator demonstratie</vt:lpstr>
      <vt:lpstr>Werkt ook op FM</vt:lpstr>
      <vt:lpstr>Werkt het altijd?</vt:lpstr>
      <vt:lpstr>Uitstraling van MF versterker</vt:lpstr>
      <vt:lpstr>Operation RAFTER</vt:lpstr>
      <vt:lpstr>Polder-RAFTER: De TV-peilwagen</vt:lpstr>
      <vt:lpstr>Polder-RAFTER: De TV-peilwagen</vt:lpstr>
      <vt:lpstr>Proefje voor thuis: SSB</vt:lpstr>
      <vt:lpstr>3. Theorie en Uitvoering</vt:lpstr>
      <vt:lpstr>Wat gebeurt er in de eerste buis</vt:lpstr>
      <vt:lpstr>Schema met ECH</vt:lpstr>
      <vt:lpstr>Amerikaans: Pentagrid mixer</vt:lpstr>
      <vt:lpstr>Een triode is genoeg</vt:lpstr>
      <vt:lpstr>Transistor-mengtrap</vt:lpstr>
      <vt:lpstr>Wiskunde achter mengen: Cosinus</vt:lpstr>
      <vt:lpstr>Productregel voor cos</vt:lpstr>
      <vt:lpstr>4. Spiegels en Spoken</vt:lpstr>
      <vt:lpstr>Spiegelexperiment</vt:lpstr>
      <vt:lpstr>Spiegelfrequentie</vt:lpstr>
      <vt:lpstr>Beluister 6020kHz</vt:lpstr>
      <vt:lpstr>Selectiviteit</vt:lpstr>
      <vt:lpstr>Zijn spiegels een probleem?</vt:lpstr>
      <vt:lpstr>Ontvangst van zwakke stations: DX</vt:lpstr>
      <vt:lpstr>Spook-experiment</vt:lpstr>
      <vt:lpstr>Spiegel- en spook-onderdrukking</vt:lpstr>
      <vt:lpstr>Philips BX925: drie RF kringen!</vt:lpstr>
      <vt:lpstr>5. De Dubbelsuper</vt:lpstr>
      <vt:lpstr>Keuze van MF, Jongensradio 2</vt:lpstr>
      <vt:lpstr>Dubbelsuper</vt:lpstr>
      <vt:lpstr>Siemens E566 Regenboog</vt:lpstr>
      <vt:lpstr>Under the Rain Bow</vt:lpstr>
      <vt:lpstr>De Grundig Satellit 2100</vt:lpstr>
      <vt:lpstr>Vanaf ca 1990: Superhoge 1e MF</vt:lpstr>
      <vt:lpstr>6. Een paar mooie ontvangers</vt:lpstr>
      <vt:lpstr>De Kent VLF Converter</vt:lpstr>
      <vt:lpstr>Barlow Wadley</vt:lpstr>
      <vt:lpstr>Tweedenet-Kastje</vt:lpstr>
      <vt:lpstr>Yupiteru MVT-7100</vt:lpstr>
      <vt:lpstr>Quad Conversion Proef</vt:lpstr>
      <vt:lpstr>Quadratuur-mengen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SUPER lezing</dc:title>
  <dc:creator>Gerard</dc:creator>
  <cp:lastModifiedBy>Tel, G. (Gerard)</cp:lastModifiedBy>
  <cp:revision>100</cp:revision>
  <dcterms:created xsi:type="dcterms:W3CDTF">2015-11-14T15:45:22Z</dcterms:created>
  <dcterms:modified xsi:type="dcterms:W3CDTF">2021-03-04T15:12:13Z</dcterms:modified>
</cp:coreProperties>
</file>