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8" r:id="rId3"/>
    <p:sldId id="335" r:id="rId4"/>
    <p:sldId id="337" r:id="rId5"/>
    <p:sldId id="338" r:id="rId6"/>
    <p:sldId id="336" r:id="rId7"/>
    <p:sldId id="339" r:id="rId8"/>
    <p:sldId id="363" r:id="rId9"/>
    <p:sldId id="265" r:id="rId10"/>
    <p:sldId id="273" r:id="rId11"/>
    <p:sldId id="275" r:id="rId12"/>
    <p:sldId id="333" r:id="rId13"/>
    <p:sldId id="327" r:id="rId14"/>
    <p:sldId id="264" r:id="rId15"/>
    <p:sldId id="263" r:id="rId16"/>
    <p:sldId id="331" r:id="rId17"/>
    <p:sldId id="344" r:id="rId18"/>
    <p:sldId id="368" r:id="rId19"/>
    <p:sldId id="274" r:id="rId20"/>
    <p:sldId id="340" r:id="rId21"/>
    <p:sldId id="297" r:id="rId22"/>
    <p:sldId id="329" r:id="rId23"/>
    <p:sldId id="343" r:id="rId24"/>
    <p:sldId id="341" r:id="rId25"/>
    <p:sldId id="366" r:id="rId26"/>
    <p:sldId id="342" r:id="rId27"/>
    <p:sldId id="369" r:id="rId28"/>
    <p:sldId id="345" r:id="rId29"/>
    <p:sldId id="346" r:id="rId30"/>
    <p:sldId id="347" r:id="rId31"/>
    <p:sldId id="348" r:id="rId32"/>
    <p:sldId id="365" r:id="rId33"/>
    <p:sldId id="349" r:id="rId34"/>
    <p:sldId id="367" r:id="rId35"/>
    <p:sldId id="350" r:id="rId36"/>
    <p:sldId id="351" r:id="rId37"/>
    <p:sldId id="352" r:id="rId38"/>
    <p:sldId id="364" r:id="rId39"/>
    <p:sldId id="353" r:id="rId40"/>
    <p:sldId id="354" r:id="rId41"/>
    <p:sldId id="355" r:id="rId42"/>
    <p:sldId id="356" r:id="rId43"/>
    <p:sldId id="357" r:id="rId44"/>
    <p:sldId id="361" r:id="rId45"/>
    <p:sldId id="358" r:id="rId46"/>
    <p:sldId id="359" r:id="rId47"/>
    <p:sldId id="288" r:id="rId48"/>
    <p:sldId id="326" r:id="rId49"/>
    <p:sldId id="360" r:id="rId50"/>
    <p:sldId id="362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7" d="100"/>
          <a:sy n="57" d="100"/>
        </p:scale>
        <p:origin x="7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23-9-2023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23-9-2023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23-9-2023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23-9-2023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23-9-2023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23-9-2023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23-9-2023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60-meter_band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short-wave.info/index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shortwaveservice.com/index.php/d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png"/><Relationship Id="rId5" Type="http://schemas.openxmlformats.org/officeDocument/2006/relationships/image" Target="../media/image43.jpg"/><Relationship Id="rId4" Type="http://schemas.openxmlformats.org/officeDocument/2006/relationships/hyperlink" Target="https://en.wikipedia.org/wiki/UVB-76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en.wikipedia.org/wiki/Operation_RAFTER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arwick.ac.uk/fac/soc/pais/people/aldrich/vigilant/lectures/gchq/rafte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hyperlink" Target="https://www.dxinfocentre.com/mb.htm" TargetMode="External"/><Relationship Id="rId5" Type="http://schemas.openxmlformats.org/officeDocument/2006/relationships/hyperlink" Target="https://www.dxinfocentre.com/volmet-wx.htm" TargetMode="External"/><Relationship Id="rId4" Type="http://schemas.openxmlformats.org/officeDocument/2006/relationships/hyperlink" Target="https://en.wikipedia.org/wiki/VOLME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pi4raz.nl/index.php/2007/11/09/visserijban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Tropenband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2008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13 April 2022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C045FD-E9C5-4335-958F-733DB5C0B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7933"/>
            <a:ext cx="5242667" cy="17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Tropenbanden</a:t>
            </a:r>
            <a:r>
              <a:rPr lang="en-US" dirty="0"/>
              <a:t>: 120, 90, (75,) 60m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r>
              <a:rPr lang="en-US" dirty="0" err="1"/>
              <a:t>Omroep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regional &amp; national </a:t>
            </a:r>
            <a:r>
              <a:rPr lang="en-US" dirty="0" err="1"/>
              <a:t>programma</a:t>
            </a:r>
            <a:endParaRPr lang="en-US" dirty="0"/>
          </a:p>
          <a:p>
            <a:r>
              <a:rPr lang="en-US" dirty="0" err="1"/>
              <a:t>Banden</a:t>
            </a:r>
            <a:r>
              <a:rPr lang="en-US" dirty="0"/>
              <a:t> 120, 90, 60 in </a:t>
            </a:r>
            <a:r>
              <a:rPr lang="en-US" dirty="0" err="1"/>
              <a:t>tropenzone</a:t>
            </a:r>
            <a:endParaRPr lang="en-US" dirty="0"/>
          </a:p>
          <a:p>
            <a:r>
              <a:rPr lang="en-US" dirty="0" err="1"/>
              <a:t>Bereik</a:t>
            </a:r>
            <a:r>
              <a:rPr lang="en-US" dirty="0"/>
              <a:t> van </a:t>
            </a:r>
            <a:r>
              <a:rPr lang="en-US" dirty="0" err="1"/>
              <a:t>zenders</a:t>
            </a:r>
            <a:r>
              <a:rPr lang="en-US" dirty="0"/>
              <a:t>: 1500 tot 2000km</a:t>
            </a:r>
          </a:p>
          <a:p>
            <a:r>
              <a:rPr lang="en-US" dirty="0"/>
              <a:t>Grote </a:t>
            </a:r>
            <a:r>
              <a:rPr lang="en-US" dirty="0" err="1"/>
              <a:t>landen</a:t>
            </a:r>
            <a:r>
              <a:rPr lang="en-US" dirty="0"/>
              <a:t>: </a:t>
            </a:r>
            <a:r>
              <a:rPr lang="en-US" dirty="0" err="1"/>
              <a:t>Brazilie</a:t>
            </a:r>
            <a:r>
              <a:rPr lang="en-US" dirty="0"/>
              <a:t>, </a:t>
            </a:r>
            <a:r>
              <a:rPr lang="en-US" dirty="0" err="1"/>
              <a:t>Indonesie</a:t>
            </a:r>
            <a:r>
              <a:rPr lang="en-US" dirty="0"/>
              <a:t>, India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02" y="4581129"/>
            <a:ext cx="5242667" cy="17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Tropenband-ontvangst</a:t>
            </a:r>
            <a:r>
              <a:rPr lang="en-US" dirty="0"/>
              <a:t> in NL?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997152"/>
          </a:xfrm>
        </p:spPr>
        <p:txBody>
          <a:bodyPr/>
          <a:lstStyle/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daalt</a:t>
            </a:r>
            <a:endParaRPr lang="en-US" dirty="0"/>
          </a:p>
          <a:p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slecht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  <a:p>
            <a:endParaRPr lang="en-US" dirty="0"/>
          </a:p>
          <a:p>
            <a:r>
              <a:rPr lang="en-US" dirty="0"/>
              <a:t>75m: </a:t>
            </a:r>
            <a:r>
              <a:rPr lang="en-US" dirty="0" err="1"/>
              <a:t>Europees</a:t>
            </a:r>
            <a:endParaRPr lang="en-US" dirty="0"/>
          </a:p>
          <a:p>
            <a:r>
              <a:rPr lang="en-US" dirty="0" err="1"/>
              <a:t>Schaal</a:t>
            </a:r>
            <a:r>
              <a:rPr lang="en-US" dirty="0"/>
              <a:t> Philips BX645U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57" y="1268760"/>
            <a:ext cx="4737539" cy="3008337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1CC78C4-0646-4980-A8FC-B1DF46BE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8" y="5014653"/>
            <a:ext cx="6735842" cy="16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in </a:t>
            </a:r>
            <a:r>
              <a:rPr lang="en-US" dirty="0" err="1"/>
              <a:t>Tropen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120" y="1261570"/>
            <a:ext cx="4307904" cy="5321792"/>
          </a:xfrm>
        </p:spPr>
        <p:txBody>
          <a:bodyPr/>
          <a:lstStyle/>
          <a:p>
            <a:r>
              <a:rPr lang="en-US" dirty="0"/>
              <a:t>Ad van nvhr.nl</a:t>
            </a:r>
          </a:p>
          <a:p>
            <a:r>
              <a:rPr lang="en-US" dirty="0"/>
              <a:t>Expats in de Oost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West (Shell)</a:t>
            </a:r>
          </a:p>
          <a:p>
            <a:r>
              <a:rPr lang="en-US" dirty="0"/>
              <a:t>Vaak dure </a:t>
            </a:r>
            <a:r>
              <a:rPr lang="en-US" dirty="0" err="1"/>
              <a:t>toestellen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BX665X, 1946</a:t>
            </a:r>
          </a:p>
          <a:p>
            <a:r>
              <a:rPr lang="en-US" dirty="0"/>
              <a:t>EF22, 2x ECH21, </a:t>
            </a:r>
            <a:br>
              <a:rPr lang="en-US" dirty="0"/>
            </a:br>
            <a:r>
              <a:rPr lang="en-US" dirty="0"/>
              <a:t>EBL21, AZ1, EM4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1570"/>
            <a:ext cx="3965451" cy="54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2C768-F749-40C9-B46D-1D2119F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Toestellen en bouwsels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8E074-4D1C-450B-BF28-FD809C3B8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Toestellen algemeen</a:t>
            </a:r>
          </a:p>
          <a:p>
            <a:r>
              <a:rPr lang="nl-NL" dirty="0"/>
              <a:t>Mijn eigen toestellen</a:t>
            </a:r>
          </a:p>
          <a:p>
            <a:r>
              <a:rPr lang="nl-NL" dirty="0"/>
              <a:t>Bouwen: antennes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B81E64-83B2-4A3C-B2E7-8395241F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17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Kenmerken</a:t>
            </a:r>
            <a:r>
              <a:rPr lang="en-US" dirty="0"/>
              <a:t> </a:t>
            </a:r>
            <a:r>
              <a:rPr lang="en-US" dirty="0" err="1"/>
              <a:t>Tropentoestel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Tropenband</a:t>
            </a:r>
            <a:r>
              <a:rPr lang="en-US" dirty="0"/>
              <a:t> (120m, 90m, 75m, 60m)</a:t>
            </a:r>
          </a:p>
          <a:p>
            <a:r>
              <a:rPr lang="en-US" dirty="0" err="1"/>
              <a:t>Geen</a:t>
            </a:r>
            <a:r>
              <a:rPr lang="en-US" dirty="0"/>
              <a:t> Lange Golf: is </a:t>
            </a:r>
            <a:r>
              <a:rPr lang="en-US" dirty="0" err="1"/>
              <a:t>Europees</a:t>
            </a:r>
            <a:r>
              <a:rPr lang="en-US" dirty="0"/>
              <a:t> </a:t>
            </a:r>
            <a:r>
              <a:rPr lang="en-US" dirty="0" err="1"/>
              <a:t>dingetje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Ook Amerika (N &amp; Z) heft </a:t>
            </a:r>
            <a:r>
              <a:rPr lang="en-US" dirty="0" err="1"/>
              <a:t>geen</a:t>
            </a:r>
            <a:r>
              <a:rPr lang="en-US" dirty="0"/>
              <a:t> LG </a:t>
            </a:r>
          </a:p>
          <a:p>
            <a:endParaRPr lang="en-US" dirty="0"/>
          </a:p>
          <a:p>
            <a:r>
              <a:rPr lang="en-US" dirty="0" err="1"/>
              <a:t>Voeding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accu</a:t>
            </a:r>
            <a:r>
              <a:rPr lang="en-US" dirty="0"/>
              <a:t> (V) </a:t>
            </a:r>
          </a:p>
          <a:p>
            <a:r>
              <a:rPr lang="en-US" dirty="0" err="1"/>
              <a:t>Vochtbestendige</a:t>
            </a:r>
            <a:r>
              <a:rPr lang="en-US" dirty="0"/>
              <a:t> </a:t>
            </a:r>
            <a:r>
              <a:rPr lang="en-US" dirty="0" err="1"/>
              <a:t>onderdelen</a:t>
            </a:r>
            <a:r>
              <a:rPr lang="en-US" dirty="0"/>
              <a:t> (</a:t>
            </a:r>
            <a:r>
              <a:rPr lang="en-US" dirty="0" err="1"/>
              <a:t>Tropicalised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05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Boomgrens</a:t>
            </a:r>
            <a:r>
              <a:rPr lang="en-US" dirty="0"/>
              <a:t>, </a:t>
            </a:r>
            <a:r>
              <a:rPr lang="en-US" dirty="0" err="1"/>
              <a:t>banden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buizen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12836"/>
              </p:ext>
            </p:extLst>
          </p:nvPr>
        </p:nvGraphicFramePr>
        <p:xfrm>
          <a:off x="611560" y="1700808"/>
          <a:ext cx="792088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792">
                <a:tc>
                  <a:txBody>
                    <a:bodyPr/>
                    <a:lstStyle/>
                    <a:p>
                      <a:r>
                        <a:rPr lang="en-US" sz="2800" dirty="0"/>
                        <a:t>Kl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Continentaal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Tropen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Eind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BX480 A/U,</a:t>
                      </a:r>
                    </a:p>
                    <a:p>
                      <a:r>
                        <a:rPr lang="en-US" sz="2800" dirty="0"/>
                        <a:t>BX490A,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BX491U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BX485 </a:t>
                      </a:r>
                      <a:r>
                        <a:rPr lang="en-US" sz="2400" dirty="0"/>
                        <a:t>A/AV/U/V </a:t>
                      </a:r>
                      <a:r>
                        <a:rPr lang="en-US" sz="2800" dirty="0"/>
                        <a:t>BX495 A/U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BX580A</a:t>
                      </a:r>
                    </a:p>
                    <a:p>
                      <a:r>
                        <a:rPr lang="en-US" sz="2800" dirty="0"/>
                        <a:t>BX594A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BX505 A/AV/U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BX660X</a:t>
                      </a:r>
                    </a:p>
                    <a:p>
                      <a:r>
                        <a:rPr lang="en-US" sz="2800" dirty="0"/>
                        <a:t>BX680 A/U</a:t>
                      </a:r>
                    </a:p>
                    <a:p>
                      <a:r>
                        <a:rPr lang="en-US" sz="2800" dirty="0"/>
                        <a:t>BX690A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BX645U 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BX665</a:t>
                      </a:r>
                    </a:p>
                    <a:p>
                      <a:r>
                        <a:rPr lang="en-US" sz="2800" dirty="0"/>
                        <a:t>BX695A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Rechte verbindingslijn 3"/>
          <p:cNvCxnSpPr>
            <a:cxnSpLocks/>
          </p:cNvCxnSpPr>
          <p:nvPr/>
        </p:nvCxnSpPr>
        <p:spPr>
          <a:xfrm>
            <a:off x="611559" y="2996952"/>
            <a:ext cx="6408713" cy="33368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 rot="1597412">
            <a:off x="5359116" y="5725750"/>
            <a:ext cx="120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Hout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650636">
            <a:off x="2651478" y="3477965"/>
            <a:ext cx="203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Vierde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</a:rPr>
              <a:t>koninkrijk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 </a:t>
            </a:r>
            <a:r>
              <a:rPr lang="en-US" dirty="0" err="1"/>
              <a:t>en</a:t>
            </a:r>
            <a:r>
              <a:rPr lang="en-US" dirty="0"/>
              <a:t> T: zag je </a:t>
            </a:r>
            <a:r>
              <a:rPr lang="en-US" dirty="0" err="1"/>
              <a:t>weinig</a:t>
            </a:r>
            <a:r>
              <a:rPr lang="en-US" dirty="0"/>
              <a:t>, BX505AV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948" y="1543936"/>
            <a:ext cx="8229600" cy="4853136"/>
          </a:xfrm>
        </p:spPr>
        <p:txBody>
          <a:bodyPr/>
          <a:lstStyle/>
          <a:p>
            <a:r>
              <a:rPr lang="en-US" dirty="0"/>
              <a:t>LW             </a:t>
            </a:r>
            <a:r>
              <a:rPr lang="en-US" dirty="0" err="1"/>
              <a:t>en</a:t>
            </a:r>
            <a:r>
              <a:rPr lang="en-US" dirty="0"/>
              <a:t> TB</a:t>
            </a:r>
          </a:p>
          <a:p>
            <a:r>
              <a:rPr lang="en-US" dirty="0"/>
              <a:t>AC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Accu</a:t>
            </a:r>
            <a:r>
              <a:rPr lang="en-US" dirty="0"/>
              <a:t> (AV)</a:t>
            </a:r>
          </a:p>
          <a:p>
            <a:r>
              <a:rPr lang="en-US" dirty="0"/>
              <a:t>EL42, </a:t>
            </a:r>
            <a:r>
              <a:rPr lang="en-US" dirty="0" err="1"/>
              <a:t>zuinig</a:t>
            </a:r>
            <a:endParaRPr lang="en-US" dirty="0"/>
          </a:p>
          <a:p>
            <a:r>
              <a:rPr lang="en-US" dirty="0" err="1"/>
              <a:t>Schakel</a:t>
            </a:r>
            <a:r>
              <a:rPr lang="en-US" dirty="0"/>
              <a:t> lamp </a:t>
            </a:r>
            <a:r>
              <a:rPr lang="en-US" dirty="0" err="1"/>
              <a:t>en</a:t>
            </a:r>
            <a:r>
              <a:rPr lang="en-US" dirty="0"/>
              <a:t> LS</a:t>
            </a:r>
          </a:p>
          <a:p>
            <a:r>
              <a:rPr lang="en-US" dirty="0"/>
              <a:t>Marketing </a:t>
            </a:r>
            <a:r>
              <a:rPr lang="en-US" dirty="0" err="1"/>
              <a:t>voor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scheepvaart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!</a:t>
            </a:r>
          </a:p>
          <a:p>
            <a:endParaRPr lang="nl-NL" dirty="0"/>
          </a:p>
        </p:txBody>
      </p:sp>
      <p:pic>
        <p:nvPicPr>
          <p:cNvPr id="5" name="P505L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1533054"/>
            <a:ext cx="609600" cy="609600"/>
          </a:xfrm>
          <a:prstGeom prst="rect">
            <a:avLst/>
          </a:prstGeom>
        </p:spPr>
      </p:pic>
      <p:pic>
        <p:nvPicPr>
          <p:cNvPr id="6" name="P505Par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2819400"/>
            <a:ext cx="609600" cy="609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D825472-F911-4DAF-8C98-C266C40312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97937"/>
            <a:ext cx="4799855" cy="30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43455-0761-4D02-9227-78FA48AB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Radio’s met Lang en Tropen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6F0EA0-626E-4FC9-ABF7-C793FBF5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BX998A (1955)</a:t>
            </a:r>
          </a:p>
          <a:p>
            <a:endParaRPr lang="nl-NL" dirty="0"/>
          </a:p>
          <a:p>
            <a:r>
              <a:rPr lang="nl-NL" dirty="0"/>
              <a:t>A6X38AT (1964) </a:t>
            </a:r>
          </a:p>
          <a:p>
            <a:endParaRPr lang="nl-NL" dirty="0"/>
          </a:p>
          <a:p>
            <a:r>
              <a:rPr lang="nl-NL" dirty="0"/>
              <a:t>50IC361 (1971)</a:t>
            </a:r>
          </a:p>
          <a:p>
            <a:endParaRPr lang="nl-NL" dirty="0"/>
          </a:p>
          <a:p>
            <a:r>
              <a:rPr lang="nl-NL" dirty="0"/>
              <a:t>90AL800 (1980)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F53201-C8CC-406A-BD64-733F808D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 descr="Afbeelding met binnen, magnetron, oven, kist&#10;&#10;Automatisch gegenereerde beschrijving">
            <a:extLst>
              <a:ext uri="{FF2B5EF4-FFF2-40B4-BE49-F238E27FC236}">
                <a16:creationId xmlns:a16="http://schemas.microsoft.com/office/drawing/2014/main" id="{9201E3EF-5A32-466E-B5B3-0182164E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8000" r="4722" b="18000"/>
          <a:stretch/>
        </p:blipFill>
        <p:spPr>
          <a:xfrm>
            <a:off x="4145959" y="3988981"/>
            <a:ext cx="4839346" cy="2701225"/>
          </a:xfrm>
          <a:prstGeom prst="rect">
            <a:avLst/>
          </a:prstGeom>
        </p:spPr>
      </p:pic>
      <p:pic>
        <p:nvPicPr>
          <p:cNvPr id="10" name="Afbeelding 9" descr="Afbeelding met binnen, oven, hout&#10;&#10;Automatisch gegenereerde beschrijving">
            <a:extLst>
              <a:ext uri="{FF2B5EF4-FFF2-40B4-BE49-F238E27FC236}">
                <a16:creationId xmlns:a16="http://schemas.microsoft.com/office/drawing/2014/main" id="{96DE0E08-BF0E-49A5-80A1-ECDD1FEC8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3" y="1123829"/>
            <a:ext cx="3601633" cy="27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37D9C83-729F-456C-A79F-4FAED848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22" y="1700809"/>
            <a:ext cx="7007575" cy="49819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B36D61-313C-4C9D-BF6A-9A1E2BBA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Plano’s B6X34A en B5X23A/02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1A72A-7D66-4283-A0D4-46BA4712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1319401"/>
          </a:xfrm>
        </p:spPr>
        <p:txBody>
          <a:bodyPr/>
          <a:lstStyle/>
          <a:p>
            <a:r>
              <a:rPr lang="nl-NL" dirty="0"/>
              <a:t>Visserij als optie</a:t>
            </a:r>
          </a:p>
          <a:p>
            <a:r>
              <a:rPr lang="nl-NL" dirty="0"/>
              <a:t>Geen knop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7ABA8C-1F95-4228-ADFF-7DFCE89C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48FD67A-A82E-456A-9B3A-3AFEDC2A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9" y="4095987"/>
            <a:ext cx="3761877" cy="11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8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</a:t>
            </a:r>
            <a:r>
              <a:rPr lang="en-US" dirty="0" err="1"/>
              <a:t>Tropische</a:t>
            </a:r>
            <a:r>
              <a:rPr lang="en-US" dirty="0"/>
              <a:t> </a:t>
            </a:r>
            <a:r>
              <a:rPr lang="en-US" dirty="0" err="1"/>
              <a:t>Bandindeling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235497"/>
          </a:xfrm>
        </p:spPr>
        <p:txBody>
          <a:bodyPr/>
          <a:lstStyle/>
          <a:p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120, 90, 75 </a:t>
            </a:r>
            <a:r>
              <a:rPr lang="en-US" dirty="0" err="1"/>
              <a:t>en</a:t>
            </a:r>
            <a:r>
              <a:rPr lang="en-US" dirty="0"/>
              <a:t> 60m</a:t>
            </a:r>
          </a:p>
          <a:p>
            <a:r>
              <a:rPr lang="en-US" dirty="0"/>
              <a:t>Let op KG-gat </a:t>
            </a:r>
            <a:r>
              <a:rPr lang="en-US" dirty="0" err="1"/>
              <a:t>tussen</a:t>
            </a:r>
            <a:r>
              <a:rPr lang="en-US" dirty="0"/>
              <a:t> 41m </a:t>
            </a:r>
            <a:r>
              <a:rPr lang="en-US" dirty="0" err="1"/>
              <a:t>en</a:t>
            </a:r>
            <a:r>
              <a:rPr lang="en-US" dirty="0"/>
              <a:t> 31m</a:t>
            </a:r>
          </a:p>
          <a:p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verhouding</a:t>
            </a:r>
            <a:r>
              <a:rPr lang="en-US" dirty="0"/>
              <a:t> ca. 1 op 3</a:t>
            </a:r>
          </a:p>
          <a:p>
            <a:r>
              <a:rPr lang="en-US" dirty="0"/>
              <a:t>Maak KG1 </a:t>
            </a:r>
            <a:r>
              <a:rPr lang="en-US" dirty="0" err="1"/>
              <a:t>vanaf</a:t>
            </a:r>
            <a:r>
              <a:rPr lang="en-US" dirty="0"/>
              <a:t> 120m band t/m 41m</a:t>
            </a:r>
          </a:p>
          <a:p>
            <a:r>
              <a:rPr lang="en-US" dirty="0"/>
              <a:t>Maak KG2 </a:t>
            </a:r>
            <a:r>
              <a:rPr lang="en-US" dirty="0" err="1"/>
              <a:t>vanaf</a:t>
            </a:r>
            <a:r>
              <a:rPr lang="en-US" dirty="0"/>
              <a:t> 9, </a:t>
            </a:r>
            <a:r>
              <a:rPr lang="en-US" dirty="0" err="1"/>
              <a:t>loopt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door t/m 13m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zit er </a:t>
            </a:r>
            <a:r>
              <a:rPr lang="en-US" dirty="0" err="1"/>
              <a:t>tussen</a:t>
            </a:r>
            <a:r>
              <a:rPr lang="en-US" dirty="0"/>
              <a:t> 1600 </a:t>
            </a:r>
            <a:r>
              <a:rPr lang="en-US" dirty="0" err="1"/>
              <a:t>en</a:t>
            </a:r>
            <a:r>
              <a:rPr lang="en-US" dirty="0"/>
              <a:t> 5800kHz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1850" y="1600200"/>
            <a:ext cx="393495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Visserijband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Tropenband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Toestellen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knutselwerken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is er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22871E-354C-4278-A3A2-205007F3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899"/>
            <a:ext cx="9144000" cy="1560576"/>
          </a:xfrm>
          <a:prstGeom prst="rect">
            <a:avLst/>
          </a:prstGeom>
        </p:spPr>
      </p:pic>
      <p:pic>
        <p:nvPicPr>
          <p:cNvPr id="7" name="Afbeelding 6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349AA266-D63E-4124-A17A-5E3C400A2D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r="21719" b="14915"/>
          <a:stretch/>
        </p:blipFill>
        <p:spPr>
          <a:xfrm>
            <a:off x="252557" y="1700807"/>
            <a:ext cx="4319443" cy="31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9C10-3C91-4CF1-8ADA-D6D18F8F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 Philips D2214 en D2234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FBA4B-A4BD-4D42-AF35-9330A41A4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D2214: FM, MG, LG, KG (5,8 – 16 MHz)</a:t>
            </a:r>
          </a:p>
          <a:p>
            <a:r>
              <a:rPr lang="nl-NL" dirty="0"/>
              <a:t>D2234: FM, MG, KG1 (2,3 – 7,3), KG2 (9,5-22)</a:t>
            </a:r>
          </a:p>
          <a:p>
            <a:endParaRPr lang="nl-NL" dirty="0"/>
          </a:p>
          <a:p>
            <a:r>
              <a:rPr lang="nl-NL" dirty="0"/>
              <a:t>Schaal zegt kilohertz</a:t>
            </a:r>
          </a:p>
          <a:p>
            <a:endParaRPr lang="nl-NL" dirty="0"/>
          </a:p>
          <a:p>
            <a:r>
              <a:rPr lang="nl-NL" dirty="0"/>
              <a:t>41m band is verplaatst</a:t>
            </a:r>
          </a:p>
          <a:p>
            <a:pPr lvl="1"/>
            <a:r>
              <a:rPr lang="nl-NL" dirty="0"/>
              <a:t>Was 7100 – 7300</a:t>
            </a:r>
          </a:p>
          <a:p>
            <a:pPr lvl="1"/>
            <a:r>
              <a:rPr lang="nl-NL" dirty="0"/>
              <a:t>Is nu 7200 – 7600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8210AB-7685-4713-AB5D-7643A373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6087EAE-4ACB-4AF7-8026-36239FA0E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75" y="3068960"/>
            <a:ext cx="4076269" cy="30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Volgnummer</a:t>
            </a:r>
            <a:r>
              <a:rPr lang="en-US" dirty="0"/>
              <a:t> 5: </a:t>
            </a:r>
            <a:r>
              <a:rPr lang="en-US" dirty="0" err="1"/>
              <a:t>Tropenradio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dirty="0"/>
              <a:t>L4X00T, 1960</a:t>
            </a:r>
          </a:p>
          <a:p>
            <a:r>
              <a:rPr lang="en-US" dirty="0"/>
              <a:t>LMKK</a:t>
            </a:r>
          </a:p>
          <a:p>
            <a:r>
              <a:rPr lang="en-US" dirty="0" err="1"/>
              <a:t>Stationsnamen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580013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L4X95T, 1959</a:t>
            </a:r>
          </a:p>
          <a:p>
            <a:r>
              <a:rPr lang="en-US" dirty="0"/>
              <a:t>MKKK</a:t>
            </a:r>
          </a:p>
          <a:p>
            <a:r>
              <a:rPr lang="en-US" dirty="0" err="1"/>
              <a:t>Freq</a:t>
            </a:r>
            <a:r>
              <a:rPr lang="en-US" dirty="0"/>
              <a:t> / </a:t>
            </a:r>
            <a:r>
              <a:rPr lang="en-US" dirty="0" err="1"/>
              <a:t>golflengte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28" y="3604640"/>
            <a:ext cx="4014871" cy="304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464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84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D7FAD-9E6B-4A3C-ABEC-9BDF260F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AE3405, suffix /20 of /23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70FD99-0D88-4B6B-81B9-F426C239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6867"/>
            <a:ext cx="8229600" cy="2044823"/>
          </a:xfrm>
        </p:spPr>
        <p:txBody>
          <a:bodyPr/>
          <a:lstStyle/>
          <a:p>
            <a:r>
              <a:rPr lang="nl-NL" dirty="0" err="1"/>
              <a:t>Dubbelsuper</a:t>
            </a:r>
            <a:r>
              <a:rPr lang="nl-NL" dirty="0"/>
              <a:t>, 9xKG, FM, MG, 2xAA</a:t>
            </a:r>
          </a:p>
          <a:p>
            <a:r>
              <a:rPr lang="nl-NL" dirty="0"/>
              <a:t>Versterker Stereo (</a:t>
            </a:r>
            <a:r>
              <a:rPr lang="nl-NL" dirty="0" err="1"/>
              <a:t>earpiece</a:t>
            </a:r>
            <a:r>
              <a:rPr lang="nl-NL" dirty="0"/>
              <a:t>) of Brug</a:t>
            </a:r>
          </a:p>
          <a:p>
            <a:r>
              <a:rPr lang="nl-NL" dirty="0"/>
              <a:t>/20 heeft LG, /23 heeft TB (2,29 – 5,20 MHz)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41C3C4-8121-4773-A5A3-2D1D832C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83229D-9AC8-47AE-A52D-C8979D140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10964"/>
            <a:ext cx="4139952" cy="3104964"/>
          </a:xfrm>
          <a:prstGeom prst="rect">
            <a:avLst/>
          </a:prstGeom>
        </p:spPr>
      </p:pic>
      <p:pic>
        <p:nvPicPr>
          <p:cNvPr id="8" name="Afbeelding 7" descr="Afbeelding met tekst, binnen, magnetron&#10;&#10;Automatisch gegenereerde beschrijving">
            <a:extLst>
              <a:ext uri="{FF2B5EF4-FFF2-40B4-BE49-F238E27FC236}">
                <a16:creationId xmlns:a16="http://schemas.microsoft.com/office/drawing/2014/main" id="{95B4D2A9-C8AB-46DC-9CA8-72871F7A2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19432" r="7814"/>
          <a:stretch/>
        </p:blipFill>
        <p:spPr>
          <a:xfrm>
            <a:off x="4408750" y="3581009"/>
            <a:ext cx="4139952" cy="300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63C9E-8D67-4693-90A3-32C79FC48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Reuzen </a:t>
            </a:r>
            <a:r>
              <a:rPr lang="nl-NL" dirty="0" err="1"/>
              <a:t>Uutje</a:t>
            </a:r>
            <a:r>
              <a:rPr lang="nl-NL" dirty="0"/>
              <a:t>: BX645U (1954)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25401-98C8-4168-BB69-F906E394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MG, TB, 4x KG,</a:t>
            </a:r>
            <a:br>
              <a:rPr lang="nl-NL" dirty="0"/>
            </a:br>
            <a:r>
              <a:rPr lang="nl-NL" dirty="0"/>
              <a:t>geen LG</a:t>
            </a:r>
          </a:p>
          <a:p>
            <a:r>
              <a:rPr lang="nl-NL" dirty="0"/>
              <a:t>7 buizen</a:t>
            </a:r>
          </a:p>
          <a:p>
            <a:r>
              <a:rPr lang="nl-NL" dirty="0" err="1"/>
              <a:t>Fijnafstem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niet op TB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LCK 11 mei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F6C024-C547-446B-B3FA-F6097C36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 descr="Afbeelding met binnen, oven&#10;&#10;Automatisch gegenereerde beschrijving">
            <a:extLst>
              <a:ext uri="{FF2B5EF4-FFF2-40B4-BE49-F238E27FC236}">
                <a16:creationId xmlns:a16="http://schemas.microsoft.com/office/drawing/2014/main" id="{0B969D3A-DB37-4703-895C-BEEF32190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1799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6070-53A5-4803-B31B-261738B9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Tropentoestel: cijfer erbij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505896-63B7-48AF-A96A-E4DEBD5DA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65723"/>
          </a:xfrm>
        </p:spPr>
        <p:txBody>
          <a:bodyPr>
            <a:normAutofit/>
          </a:bodyPr>
          <a:lstStyle/>
          <a:p>
            <a:r>
              <a:rPr lang="nl-NL" dirty="0"/>
              <a:t>RA653 heeft FM, LG, MG, KG</a:t>
            </a:r>
          </a:p>
          <a:p>
            <a:r>
              <a:rPr lang="nl-NL" dirty="0"/>
              <a:t>Hybride: 6 </a:t>
            </a:r>
            <a:r>
              <a:rPr lang="nl-NL" dirty="0" err="1"/>
              <a:t>Tr</a:t>
            </a:r>
            <a:r>
              <a:rPr lang="nl-NL" dirty="0"/>
              <a:t>, 6 Di, 1 ECL86</a:t>
            </a:r>
          </a:p>
          <a:p>
            <a:endParaRPr lang="nl-NL" dirty="0"/>
          </a:p>
          <a:p>
            <a:r>
              <a:rPr lang="nl-NL" dirty="0"/>
              <a:t>RA653.1 heeft </a:t>
            </a:r>
            <a:br>
              <a:rPr lang="nl-NL" dirty="0"/>
            </a:br>
            <a:r>
              <a:rPr lang="nl-NL" dirty="0"/>
              <a:t>MG, 3x KG</a:t>
            </a:r>
          </a:p>
          <a:p>
            <a:r>
              <a:rPr lang="nl-NL" dirty="0" err="1"/>
              <a:t>Fijnafstemming</a:t>
            </a:r>
            <a:endParaRPr lang="nl-NL" dirty="0"/>
          </a:p>
          <a:p>
            <a:r>
              <a:rPr lang="nl-NL" dirty="0"/>
              <a:t>Ferrietstaaf</a:t>
            </a:r>
          </a:p>
          <a:p>
            <a:endParaRPr lang="nl-NL" dirty="0"/>
          </a:p>
          <a:p>
            <a:r>
              <a:rPr lang="nl-NL" dirty="0"/>
              <a:t>Jaar?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86540E-261E-4B70-A0F9-440583A2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596EFD4-9847-48F5-AC83-990A49FDB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7309"/>
            <a:ext cx="3150364" cy="18429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77A4115-9348-44D5-870E-68F5E9D2D6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2200"/>
          <a:stretch/>
        </p:blipFill>
        <p:spPr>
          <a:xfrm>
            <a:off x="3530486" y="3488385"/>
            <a:ext cx="5322168" cy="275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51D55DB-5497-405E-8047-D6940B678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7" y="56675"/>
            <a:ext cx="5215930" cy="666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9DD8F2-6234-44FD-A16D-8F8B28B4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27013"/>
            <a:ext cx="4114800" cy="1143000"/>
          </a:xfrm>
        </p:spPr>
        <p:txBody>
          <a:bodyPr/>
          <a:lstStyle/>
          <a:p>
            <a:r>
              <a:rPr lang="nl-NL" dirty="0"/>
              <a:t>Bereik Ferriet?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956000-AE5C-4CE0-AEEF-09CBEECE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1600200"/>
            <a:ext cx="3754760" cy="4525963"/>
          </a:xfrm>
        </p:spPr>
        <p:txBody>
          <a:bodyPr/>
          <a:lstStyle/>
          <a:p>
            <a:r>
              <a:rPr lang="nl-NL" dirty="0"/>
              <a:t>M en K3 op ferriet</a:t>
            </a:r>
          </a:p>
          <a:p>
            <a:pPr lvl="1"/>
            <a:r>
              <a:rPr lang="nl-NL" dirty="0" err="1"/>
              <a:t>Ontv</a:t>
            </a:r>
            <a:r>
              <a:rPr lang="nl-NL" dirty="0"/>
              <a:t> voor, achter</a:t>
            </a:r>
          </a:p>
          <a:p>
            <a:r>
              <a:rPr lang="nl-NL" dirty="0"/>
              <a:t>K1 en K2 op raam</a:t>
            </a:r>
          </a:p>
          <a:p>
            <a:pPr lvl="1"/>
            <a:r>
              <a:rPr lang="nl-NL" dirty="0" err="1"/>
              <a:t>Ontv</a:t>
            </a:r>
            <a:r>
              <a:rPr lang="nl-NL" dirty="0"/>
              <a:t> links, rechts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A8F991-E6A1-4DDB-94A9-9E718C67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8" name="Afbeelding 7" descr="Afbeelding met tekst, meter, apparaat, bedieningspaneel&#10;&#10;Automatisch gegenereerde beschrijving">
            <a:extLst>
              <a:ext uri="{FF2B5EF4-FFF2-40B4-BE49-F238E27FC236}">
                <a16:creationId xmlns:a16="http://schemas.microsoft.com/office/drawing/2014/main" id="{8CA7E3A7-0B13-41DA-A67E-37CB0FC44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4247769"/>
            <a:ext cx="2101553" cy="24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1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128E8-9AE9-40A6-865E-1BAAFB94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Satellit</a:t>
            </a:r>
            <a:r>
              <a:rPr lang="nl-NL" dirty="0"/>
              <a:t> 2100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E46817-B04F-49AD-990A-73E73F58C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Tropenband is </a:t>
            </a:r>
            <a:br>
              <a:rPr lang="nl-NL" dirty="0"/>
            </a:br>
            <a:r>
              <a:rPr lang="nl-NL" dirty="0"/>
              <a:t>KG1 en KG2</a:t>
            </a:r>
          </a:p>
          <a:p>
            <a:r>
              <a:rPr lang="nl-NL" dirty="0"/>
              <a:t>Werkt hier als </a:t>
            </a:r>
            <a:br>
              <a:rPr lang="nl-NL" dirty="0"/>
            </a:br>
            <a:r>
              <a:rPr lang="nl-NL" dirty="0" err="1"/>
              <a:t>enkelsuper</a:t>
            </a:r>
            <a:endParaRPr lang="nl-NL" dirty="0"/>
          </a:p>
          <a:p>
            <a:r>
              <a:rPr lang="nl-NL" dirty="0"/>
              <a:t>Antenne: spriet</a:t>
            </a:r>
            <a:br>
              <a:rPr lang="nl-NL" dirty="0"/>
            </a:br>
            <a:r>
              <a:rPr lang="nl-NL" dirty="0"/>
              <a:t>(of extern) </a:t>
            </a:r>
          </a:p>
          <a:p>
            <a:r>
              <a:rPr lang="nl-NL" dirty="0"/>
              <a:t>LCK juni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CA2D96-CBEB-4D04-AFFE-6255F273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 descr="Afbeelding met tekst, binnen, magnetron, oven&#10;&#10;Automatisch gegenereerde beschrijving">
            <a:extLst>
              <a:ext uri="{FF2B5EF4-FFF2-40B4-BE49-F238E27FC236}">
                <a16:creationId xmlns:a16="http://schemas.microsoft.com/office/drawing/2014/main" id="{0C6103AC-20D4-4AE6-9F24-FA728D2B1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5" t="14805" b="12201"/>
          <a:stretch/>
        </p:blipFill>
        <p:spPr>
          <a:xfrm>
            <a:off x="3765023" y="1417638"/>
            <a:ext cx="5121033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2416A-C95D-4322-BB2E-3B941B68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3"/>
          </a:xfrm>
        </p:spPr>
        <p:txBody>
          <a:bodyPr/>
          <a:lstStyle/>
          <a:p>
            <a:r>
              <a:rPr lang="nl-NL" dirty="0"/>
              <a:t>Best: Communicatie-ontvanger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A469A-EF11-4D19-8BD9-B8331406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7283152" cy="4785395"/>
          </a:xfrm>
        </p:spPr>
        <p:txBody>
          <a:bodyPr/>
          <a:lstStyle/>
          <a:p>
            <a:r>
              <a:rPr lang="nl-NL" dirty="0"/>
              <a:t>Digitale aanwijzing en BFO</a:t>
            </a:r>
          </a:p>
          <a:p>
            <a:r>
              <a:rPr lang="nl-NL" dirty="0"/>
              <a:t>Gevoelige ontvangst zonder spiegels</a:t>
            </a:r>
          </a:p>
          <a:p>
            <a:r>
              <a:rPr lang="nl-NL" dirty="0"/>
              <a:t>Externe 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933B58-CF49-4003-BE8A-4221F3B7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 descr="Afbeelding met binnen, oven, fornuis, stereo&#10;&#10;Automatisch gegenereerde beschrijving">
            <a:extLst>
              <a:ext uri="{FF2B5EF4-FFF2-40B4-BE49-F238E27FC236}">
                <a16:creationId xmlns:a16="http://schemas.microsoft.com/office/drawing/2014/main" id="{02708B81-939C-49EC-BD0B-95C918FE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3" b="20670"/>
          <a:stretch/>
        </p:blipFill>
        <p:spPr>
          <a:xfrm>
            <a:off x="1115616" y="3429000"/>
            <a:ext cx="7283151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5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innen, apparaat, vies&#10;&#10;Automatisch gegenereerde beschrijving">
            <a:extLst>
              <a:ext uri="{FF2B5EF4-FFF2-40B4-BE49-F238E27FC236}">
                <a16:creationId xmlns:a16="http://schemas.microsoft.com/office/drawing/2014/main" id="{6D0CFE10-F995-409B-9C87-6A9372169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/>
          <a:stretch/>
        </p:blipFill>
        <p:spPr>
          <a:xfrm>
            <a:off x="5292080" y="1188471"/>
            <a:ext cx="3651870" cy="55412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EBEE94-B92D-44AA-B52F-4080BFD2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maken: Raamantenne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15EBA-1B27-4F43-AFE2-F7ED469D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2068"/>
          </a:xfrm>
        </p:spPr>
        <p:txBody>
          <a:bodyPr/>
          <a:lstStyle/>
          <a:p>
            <a:r>
              <a:rPr lang="nl-NL" dirty="0"/>
              <a:t>Zwakker dan draad, </a:t>
            </a:r>
            <a:br>
              <a:rPr lang="nl-NL" dirty="0"/>
            </a:br>
            <a:r>
              <a:rPr lang="nl-NL" dirty="0"/>
              <a:t>betere S/R </a:t>
            </a:r>
            <a:r>
              <a:rPr lang="nl-NL" dirty="0" err="1"/>
              <a:t>verh</a:t>
            </a:r>
            <a:r>
              <a:rPr lang="nl-NL" dirty="0"/>
              <a:t>.</a:t>
            </a:r>
          </a:p>
          <a:p>
            <a:r>
              <a:rPr lang="nl-NL" dirty="0"/>
              <a:t>Diameter 13cm (</a:t>
            </a:r>
            <a:r>
              <a:rPr lang="nl-NL" dirty="0" err="1"/>
              <a:t>CDs</a:t>
            </a:r>
            <a:r>
              <a:rPr lang="nl-NL" dirty="0"/>
              <a:t>)</a:t>
            </a:r>
          </a:p>
          <a:p>
            <a:r>
              <a:rPr lang="nl-NL" dirty="0"/>
              <a:t>16 wikkelingen (2,8cm)</a:t>
            </a:r>
          </a:p>
          <a:p>
            <a:r>
              <a:rPr lang="nl-NL" dirty="0"/>
              <a:t>Afstem-C 265pF (40pF)</a:t>
            </a:r>
          </a:p>
          <a:p>
            <a:r>
              <a:rPr lang="nl-NL" dirty="0"/>
              <a:t>Neusje wijst “</a:t>
            </a:r>
            <a:r>
              <a:rPr lang="nl-NL" dirty="0" err="1"/>
              <a:t>null</a:t>
            </a:r>
            <a:r>
              <a:rPr lang="nl-NL" dirty="0"/>
              <a:t>”</a:t>
            </a:r>
          </a:p>
          <a:p>
            <a:r>
              <a:rPr lang="nl-NL" dirty="0"/>
              <a:t>1400 – 6000 kHz</a:t>
            </a:r>
          </a:p>
          <a:p>
            <a:r>
              <a:rPr lang="nl-NL" dirty="0" err="1"/>
              <a:t>Tecsun</a:t>
            </a:r>
            <a:r>
              <a:rPr lang="nl-NL" dirty="0"/>
              <a:t>: beter dan spriet </a:t>
            </a:r>
            <a:br>
              <a:rPr lang="nl-NL" dirty="0"/>
            </a:br>
            <a:r>
              <a:rPr lang="nl-NL" dirty="0"/>
              <a:t>of 20m draad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5F793B-7A53-4A18-950B-7FE04133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770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A837D-911A-4247-9891-53F98FDC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0" y="274638"/>
            <a:ext cx="4350614" cy="1143000"/>
          </a:xfrm>
        </p:spPr>
        <p:txBody>
          <a:bodyPr/>
          <a:lstStyle/>
          <a:p>
            <a:r>
              <a:rPr lang="nl-NL" dirty="0"/>
              <a:t>Sjiek koffertje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D908D-11BC-41A5-BF7F-96F8A19DD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2476871"/>
          </a:xfrm>
        </p:spPr>
        <p:txBody>
          <a:bodyPr/>
          <a:lstStyle/>
          <a:p>
            <a:r>
              <a:rPr lang="nl-NL" dirty="0"/>
              <a:t>Portable mee op reis</a:t>
            </a:r>
          </a:p>
          <a:p>
            <a:r>
              <a:rPr lang="nl-NL" dirty="0"/>
              <a:t>Spullen in koffer </a:t>
            </a:r>
            <a:br>
              <a:rPr lang="nl-NL" dirty="0"/>
            </a:br>
            <a:r>
              <a:rPr lang="nl-NL" dirty="0"/>
              <a:t>(oplader, antenne, ..)</a:t>
            </a:r>
          </a:p>
          <a:p>
            <a:r>
              <a:rPr lang="nl-NL" dirty="0"/>
              <a:t>Koffer ook raam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D118DE-01B3-428C-A3F2-5ED2F416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F0AA772B-FB0C-4399-ABFF-DA57F3AE3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2030"/>
            <a:ext cx="3851920" cy="288894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59C1E1CC-6543-46FE-9372-9CA4953E84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b="9615"/>
          <a:stretch/>
        </p:blipFill>
        <p:spPr>
          <a:xfrm>
            <a:off x="4488426" y="428024"/>
            <a:ext cx="4494630" cy="338437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F831D25-ACDE-4BF5-8031-6DEEBE095668}"/>
              </a:ext>
            </a:extLst>
          </p:cNvPr>
          <p:cNvSpPr txBox="1">
            <a:spLocks/>
          </p:cNvSpPr>
          <p:nvPr/>
        </p:nvSpPr>
        <p:spPr>
          <a:xfrm>
            <a:off x="4381128" y="3879479"/>
            <a:ext cx="4762872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5 </a:t>
            </a:r>
            <a:r>
              <a:rPr lang="nl-NL" dirty="0" err="1"/>
              <a:t>wdg</a:t>
            </a:r>
            <a:r>
              <a:rPr lang="nl-NL" dirty="0"/>
              <a:t>, 15x15 cm, 200pF</a:t>
            </a:r>
          </a:p>
          <a:p>
            <a:r>
              <a:rPr lang="nl-NL" dirty="0"/>
              <a:t>3,1 – 11 MHz</a:t>
            </a:r>
          </a:p>
          <a:p>
            <a:r>
              <a:rPr lang="nl-NL" dirty="0"/>
              <a:t>Koppelwinding: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3C9C55-2FE1-4362-AB39-D40FC35CD5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 b="35436"/>
          <a:stretch/>
        </p:blipFill>
        <p:spPr>
          <a:xfrm>
            <a:off x="4827089" y="5687989"/>
            <a:ext cx="3166864" cy="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B33F8-E204-4ABC-80DF-7B0366C0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Visserijband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21080-DF22-4AC2-874A-9626F9BA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Verkeer van Noordzee-scheepvaart</a:t>
            </a:r>
          </a:p>
          <a:p>
            <a:r>
              <a:rPr lang="nl-NL" dirty="0"/>
              <a:t>Onderling en met kust</a:t>
            </a:r>
          </a:p>
          <a:p>
            <a:endParaRPr lang="nl-NL" dirty="0"/>
          </a:p>
          <a:p>
            <a:r>
              <a:rPr lang="nl-NL" dirty="0"/>
              <a:t>Geen echte “band”: niet geheel toegewezen</a:t>
            </a:r>
          </a:p>
          <a:p>
            <a:endParaRPr lang="nl-NL" dirty="0"/>
          </a:p>
          <a:p>
            <a:r>
              <a:rPr lang="nl-NL" dirty="0"/>
              <a:t>Modulatie: eerst AM, later USB</a:t>
            </a:r>
          </a:p>
          <a:p>
            <a:r>
              <a:rPr lang="nl-NL" dirty="0"/>
              <a:t>Vermogens 30 – 100W, goeie propagatie!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93B23A-4473-460C-B907-EF3372B8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440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D83CD-173C-42F1-AA90-9A91329B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Wat kun je horen?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2A038-B707-4B83-B617-F0187C31D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Piraten rond 180m en 76m</a:t>
            </a:r>
          </a:p>
          <a:p>
            <a:r>
              <a:rPr lang="nl-NL" dirty="0"/>
              <a:t>Amateurs 160 en 80m </a:t>
            </a:r>
            <a:r>
              <a:rPr lang="nl-NL" dirty="0">
                <a:solidFill>
                  <a:srgbClr val="FF0000"/>
                </a:solidFill>
              </a:rPr>
              <a:t>en … …</a:t>
            </a:r>
          </a:p>
          <a:p>
            <a:r>
              <a:rPr lang="nl-NL" dirty="0"/>
              <a:t>Omroepbanden 120, 90, 75, 60m</a:t>
            </a:r>
          </a:p>
          <a:p>
            <a:r>
              <a:rPr lang="nl-NL" dirty="0" err="1"/>
              <a:t>Number</a:t>
            </a:r>
            <a:r>
              <a:rPr lang="nl-NL" dirty="0"/>
              <a:t> stations, Buzzer</a:t>
            </a:r>
          </a:p>
          <a:p>
            <a:r>
              <a:rPr lang="nl-NL" dirty="0"/>
              <a:t>VOLMET</a:t>
            </a:r>
          </a:p>
          <a:p>
            <a:r>
              <a:rPr lang="nl-NL" dirty="0"/>
              <a:t>Ruispieken</a:t>
            </a:r>
          </a:p>
          <a:p>
            <a:endParaRPr lang="nl-NL" dirty="0"/>
          </a:p>
          <a:p>
            <a:r>
              <a:rPr lang="nl-NL" sz="4800" dirty="0"/>
              <a:t>Nachtband!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5D08F4-502C-405C-8A49-99145043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4539C5-8E93-4DF2-B619-9B18A470A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09221"/>
            <a:ext cx="5189357" cy="17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6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6F260-46A7-4001-9DE6-BFD83644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nl-NL" dirty="0"/>
              <a:t>Piratenzenders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5FE521-0980-4893-B027-6DC54CEA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Boven MG: 1610–70 kHz (180m)</a:t>
            </a:r>
          </a:p>
          <a:p>
            <a:r>
              <a:rPr lang="nl-NL" dirty="0"/>
              <a:t>Soms 3900 – 3950 kHz (76m)</a:t>
            </a:r>
          </a:p>
          <a:p>
            <a:r>
              <a:rPr lang="nl-NL" dirty="0"/>
              <a:t>Soms rond/in 60m band</a:t>
            </a:r>
          </a:p>
          <a:p>
            <a:r>
              <a:rPr lang="nl-NL" dirty="0"/>
              <a:t>Erop “jagen” leuke sport, QSL kaart/mail</a:t>
            </a:r>
          </a:p>
          <a:p>
            <a:endParaRPr lang="nl-NL" dirty="0"/>
          </a:p>
          <a:p>
            <a:r>
              <a:rPr lang="nl-NL" dirty="0"/>
              <a:t>180m:  Levenslied, Polka, Piratenmuziek</a:t>
            </a:r>
          </a:p>
          <a:p>
            <a:r>
              <a:rPr lang="nl-NL" dirty="0"/>
              <a:t>76/60m: Golden </a:t>
            </a:r>
            <a:r>
              <a:rPr lang="nl-NL" dirty="0" err="1"/>
              <a:t>Oldies</a:t>
            </a:r>
            <a:endParaRPr lang="nl-NL" dirty="0"/>
          </a:p>
          <a:p>
            <a:r>
              <a:rPr lang="nl-NL" dirty="0"/>
              <a:t>(Besproken in Piraten-lezing, februari 2022)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2231E9-850D-454A-9A08-EB40E6DA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C127F74-E2FB-488D-90D2-6B976AFB5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45929"/>
            <a:ext cx="2602632" cy="33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7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392D1-70C3-47AA-9BEC-DA3378BC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zenders in oorlog?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7162B-89F0-4B07-BEDA-CD6F18028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21/03/2022 om 20.00, 4650 USB</a:t>
            </a:r>
          </a:p>
          <a:p>
            <a:r>
              <a:rPr lang="nl-NL" dirty="0" err="1"/>
              <a:t>Oekraiense</a:t>
            </a:r>
            <a:r>
              <a:rPr lang="nl-NL" dirty="0"/>
              <a:t> zender die plaatjes draait</a:t>
            </a:r>
          </a:p>
          <a:p>
            <a:pPr lvl="1"/>
            <a:r>
              <a:rPr lang="nl-NL" dirty="0"/>
              <a:t>“</a:t>
            </a:r>
            <a:r>
              <a:rPr lang="nl-NL" dirty="0" err="1"/>
              <a:t>Bayraktar</a:t>
            </a:r>
            <a:r>
              <a:rPr lang="nl-NL" dirty="0"/>
              <a:t>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6A400C-DA29-446B-B774-D954A2A9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 descr="Afbeelding met vliegtuig, grond, buiten, startbaan&#10;&#10;Automatisch gegenereerde beschrijving">
            <a:extLst>
              <a:ext uri="{FF2B5EF4-FFF2-40B4-BE49-F238E27FC236}">
                <a16:creationId xmlns:a16="http://schemas.microsoft.com/office/drawing/2014/main" id="{753D6D02-5A79-4A9A-8407-89C32A433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65" y="3268713"/>
            <a:ext cx="5349535" cy="29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37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5C877-9F9A-4FFA-B1E9-49DD1AA5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Amateurbanden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155C9-20FD-4F54-969F-B748E16E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80m band: 3500 – 3800 kHz: veel verkeer</a:t>
            </a:r>
          </a:p>
          <a:p>
            <a:pPr lvl="1"/>
            <a:r>
              <a:rPr lang="nl-NL" dirty="0"/>
              <a:t>Rondes, gesprekken over weer en gezondheid</a:t>
            </a:r>
          </a:p>
          <a:p>
            <a:pPr lvl="1"/>
            <a:r>
              <a:rPr lang="nl-NL" dirty="0"/>
              <a:t>Soms CQ </a:t>
            </a:r>
            <a:r>
              <a:rPr lang="nl-NL" dirty="0" err="1"/>
              <a:t>Contest</a:t>
            </a:r>
            <a:endParaRPr lang="nl-NL" dirty="0"/>
          </a:p>
          <a:p>
            <a:pPr lvl="1"/>
            <a:r>
              <a:rPr lang="nl-NL" dirty="0"/>
              <a:t>Nederlands, Duits, Engels, Frans, Italiaans</a:t>
            </a:r>
          </a:p>
          <a:p>
            <a:pPr lvl="1"/>
            <a:r>
              <a:rPr lang="nl-NL" dirty="0"/>
              <a:t>Zondagmorgen AM op 3705</a:t>
            </a:r>
          </a:p>
          <a:p>
            <a:r>
              <a:rPr lang="nl-NL" dirty="0"/>
              <a:t>160m band: 1800 – 2000 kHz: weinig verkeer</a:t>
            </a:r>
          </a:p>
          <a:p>
            <a:pPr lvl="1"/>
            <a:r>
              <a:rPr lang="nl-NL" dirty="0"/>
              <a:t>Gesprekken over zendtechniek</a:t>
            </a:r>
          </a:p>
          <a:p>
            <a:pPr lvl="1"/>
            <a:r>
              <a:rPr lang="nl-NL" dirty="0"/>
              <a:t>Vrijwel alleen Duits</a:t>
            </a:r>
          </a:p>
          <a:p>
            <a:r>
              <a:rPr lang="nl-NL" dirty="0"/>
              <a:t>Besproken in SSB-lezing (september 2021)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EEA9FD-66D9-4F12-B199-90DE8DC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4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A618C-FF29-47E9-9C16-1D284673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Nieuw!!  </a:t>
            </a:r>
            <a:r>
              <a:rPr lang="nl-NL" dirty="0">
                <a:hlinkClick r:id="rId2"/>
              </a:rPr>
              <a:t>Nu amateurs op 60m</a:t>
            </a:r>
            <a:r>
              <a:rPr lang="nl-NL" dirty="0"/>
              <a:t>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3AC5D0-17A9-41B6-A835-B2FE13EEF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Hoor amateurgesprek op 5363 en 5399 ??</a:t>
            </a:r>
          </a:p>
          <a:p>
            <a:r>
              <a:rPr lang="nl-NL" dirty="0"/>
              <a:t>Nieuwe amateur “band”: 5MHz of 60m</a:t>
            </a:r>
          </a:p>
          <a:p>
            <a:r>
              <a:rPr lang="nl-NL" dirty="0"/>
              <a:t>Toewijzing vanaf 2017, per land anders</a:t>
            </a:r>
          </a:p>
          <a:p>
            <a:r>
              <a:rPr lang="nl-NL" dirty="0"/>
              <a:t>USB, kanalen, tot 10/25W</a:t>
            </a:r>
          </a:p>
          <a:p>
            <a:r>
              <a:rPr lang="nl-NL" dirty="0"/>
              <a:t>Bakens voor propagatie-onderzoek</a:t>
            </a:r>
          </a:p>
          <a:p>
            <a:pPr lvl="1"/>
            <a:r>
              <a:rPr lang="nl-NL" dirty="0"/>
              <a:t>LX0HF, Lux, 5205kHz, 5W (toon en morse-</a:t>
            </a:r>
            <a:r>
              <a:rPr lang="nl-NL" dirty="0" err="1"/>
              <a:t>id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DRA5,  5195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50DF4D-082E-493E-A534-C652E285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100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B4939-F345-4147-8D50-EF28B56F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omroepbanden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E9BD9-8A58-4FD5-AECE-6DF22D3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120m: 2300–2500 kHz</a:t>
            </a:r>
          </a:p>
          <a:p>
            <a:r>
              <a:rPr lang="nl-NL" dirty="0"/>
              <a:t>90m: 3200 – 3400 kHz</a:t>
            </a:r>
          </a:p>
          <a:p>
            <a:r>
              <a:rPr lang="nl-NL" dirty="0"/>
              <a:t>75m: 3900 – 4000 kHz</a:t>
            </a:r>
          </a:p>
          <a:p>
            <a:r>
              <a:rPr lang="nl-NL" dirty="0"/>
              <a:t>60m: 4750 – 5050 kHz</a:t>
            </a:r>
          </a:p>
          <a:p>
            <a:endParaRPr lang="nl-NL" dirty="0"/>
          </a:p>
          <a:p>
            <a:r>
              <a:rPr lang="nl-NL" dirty="0"/>
              <a:t>Gebruik </a:t>
            </a:r>
            <a:r>
              <a:rPr lang="nl-NL" dirty="0">
                <a:hlinkClick r:id="rId2"/>
              </a:rPr>
              <a:t>short-wave.info </a:t>
            </a:r>
            <a:r>
              <a:rPr lang="nl-NL" dirty="0"/>
              <a:t> voor uitzendingen</a:t>
            </a:r>
          </a:p>
          <a:p>
            <a:r>
              <a:rPr lang="nl-NL" dirty="0"/>
              <a:t>Zeer moeilijk te ontvangen!</a:t>
            </a:r>
          </a:p>
          <a:p>
            <a:pPr lvl="1"/>
            <a:r>
              <a:rPr lang="nl-NL" dirty="0"/>
              <a:t>Zijn niet op Europa gericht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82C161-D399-4A22-BC60-725A53D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4ABC36-75D0-4670-A014-391ACD67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12" y="1417638"/>
            <a:ext cx="4301484" cy="27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35B4E-269B-49D5-8237-E83B1B2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120m: Drie zenders bestaan nog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7CCB5-8E4C-4AAC-A121-95299C405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Pyongyang 2350 (5kW)</a:t>
            </a:r>
          </a:p>
          <a:p>
            <a:r>
              <a:rPr lang="nl-NL" dirty="0"/>
              <a:t>WWV 2500 Colorado, WWVH 2500 </a:t>
            </a:r>
            <a:r>
              <a:rPr lang="nl-NL" dirty="0" err="1"/>
              <a:t>Hawai</a:t>
            </a:r>
            <a:endParaRPr lang="nl-NL" dirty="0"/>
          </a:p>
          <a:p>
            <a:endParaRPr lang="nl-NL" dirty="0"/>
          </a:p>
          <a:p>
            <a:r>
              <a:rPr lang="nl-NL" dirty="0"/>
              <a:t>Ontvangst in Nederland vrijwel uitgesloten</a:t>
            </a:r>
          </a:p>
          <a:p>
            <a:r>
              <a:rPr lang="nl-NL" dirty="0"/>
              <a:t>Sept 2021 in Barrie (Canada): </a:t>
            </a:r>
            <a:br>
              <a:rPr lang="nl-NL" dirty="0"/>
            </a:br>
            <a:r>
              <a:rPr lang="nl-NL" dirty="0"/>
              <a:t>WWV vaag gehoord (2400km, 2,5kW)!</a:t>
            </a:r>
          </a:p>
          <a:p>
            <a:r>
              <a:rPr lang="nl-NL" dirty="0"/>
              <a:t>Tijdzender: secondepiepjes, stem zegt tijd</a:t>
            </a:r>
            <a:br>
              <a:rPr lang="nl-NL" dirty="0"/>
            </a:br>
            <a:r>
              <a:rPr lang="nl-NL" dirty="0"/>
              <a:t>Was te horen maar niet te verstaan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C8D14B-C723-4530-9AA5-278FBBB3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211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96766-D4EB-43DC-AF73-CE06F919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242" y="282265"/>
            <a:ext cx="1882496" cy="1143000"/>
          </a:xfrm>
        </p:spPr>
        <p:txBody>
          <a:bodyPr/>
          <a:lstStyle/>
          <a:p>
            <a:r>
              <a:rPr lang="nl-NL" dirty="0"/>
              <a:t>90m</a:t>
            </a:r>
          </a:p>
        </p:txBody>
      </p:sp>
      <p:pic>
        <p:nvPicPr>
          <p:cNvPr id="6" name="Tijdelijke aanduiding voor inhoud 5" descr="Afbeelding met kaart&#10;&#10;Automatisch gegenereerde beschrijving">
            <a:extLst>
              <a:ext uri="{FF2B5EF4-FFF2-40B4-BE49-F238E27FC236}">
                <a16:creationId xmlns:a16="http://schemas.microsoft.com/office/drawing/2014/main" id="{C43A43DF-44FB-484E-8CD9-57B3E95EB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" y="438409"/>
            <a:ext cx="6852858" cy="5981182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FB2785-9E64-4EF7-B0EE-4A5F4973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A52E9BF-6332-43E6-BE39-A2D34050E1E6}"/>
              </a:ext>
            </a:extLst>
          </p:cNvPr>
          <p:cNvSpPr txBox="1">
            <a:spLocks/>
          </p:cNvSpPr>
          <p:nvPr/>
        </p:nvSpPr>
        <p:spPr>
          <a:xfrm>
            <a:off x="6861528" y="1425265"/>
            <a:ext cx="2158309" cy="499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Ca 10 st, wisselt</a:t>
            </a:r>
          </a:p>
          <a:p>
            <a:r>
              <a:rPr lang="nl-NL" dirty="0"/>
              <a:t>Kans</a:t>
            </a:r>
          </a:p>
          <a:p>
            <a:pPr lvl="1"/>
            <a:r>
              <a:rPr lang="nl-NL" dirty="0"/>
              <a:t>Soms 2</a:t>
            </a:r>
          </a:p>
          <a:p>
            <a:pPr lvl="1"/>
            <a:r>
              <a:rPr lang="nl-NL" dirty="0"/>
              <a:t>Of 3 ??</a:t>
            </a:r>
          </a:p>
          <a:p>
            <a:r>
              <a:rPr lang="nl-NL" dirty="0"/>
              <a:t>Avond</a:t>
            </a:r>
          </a:p>
          <a:p>
            <a:pPr lvl="1"/>
            <a:r>
              <a:rPr lang="nl-NL" dirty="0"/>
              <a:t>Afrika</a:t>
            </a:r>
          </a:p>
          <a:p>
            <a:pPr lvl="1"/>
            <a:r>
              <a:rPr lang="nl-NL" dirty="0"/>
              <a:t>Azië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BC4EF49-D349-40B6-81F8-B0F7E01E83C6}"/>
              </a:ext>
            </a:extLst>
          </p:cNvPr>
          <p:cNvCxnSpPr>
            <a:cxnSpLocks/>
          </p:cNvCxnSpPr>
          <p:nvPr/>
        </p:nvCxnSpPr>
        <p:spPr>
          <a:xfrm flipH="1">
            <a:off x="6553200" y="2924944"/>
            <a:ext cx="467072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0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krant, schermafbeelding&#10;&#10;Automatisch gegenereerde beschrijving">
            <a:extLst>
              <a:ext uri="{FF2B5EF4-FFF2-40B4-BE49-F238E27FC236}">
                <a16:creationId xmlns:a16="http://schemas.microsoft.com/office/drawing/2014/main" id="{685E8317-7CB1-479F-A47D-171D83C76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/>
        </p:blipFill>
        <p:spPr>
          <a:xfrm>
            <a:off x="355913" y="1196752"/>
            <a:ext cx="8526373" cy="55247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D7789-95A4-4224-9A08-042403C9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l-NL" dirty="0"/>
              <a:t>BDXC Bulletin, oktober 1971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61E42-C5C2-4CA3-B7BD-5DE9B89D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2" y="5838725"/>
            <a:ext cx="7731484" cy="700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>
                <a:solidFill>
                  <a:srgbClr val="FF0000"/>
                </a:solidFill>
              </a:rPr>
              <a:t>2022: 1x 90m in 4 maanden! </a:t>
            </a:r>
            <a:r>
              <a:rPr lang="nl-NL" sz="44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B193CD-5F04-4719-B231-A03B4C4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64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20822-56F7-4DBD-8ED5-A986068D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nl-NL" dirty="0"/>
              <a:t>Succes in de ochtend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DE6992-0A6D-40E1-A608-626CB85A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Hele Atlantische Oceaan donker</a:t>
            </a:r>
          </a:p>
          <a:p>
            <a:r>
              <a:rPr lang="nl-NL" dirty="0" err="1"/>
              <a:t>Overcomer</a:t>
            </a:r>
            <a:r>
              <a:rPr lang="nl-NL" dirty="0"/>
              <a:t> </a:t>
            </a:r>
            <a:r>
              <a:rPr lang="nl-NL" dirty="0" err="1"/>
              <a:t>Ministery</a:t>
            </a:r>
            <a:r>
              <a:rPr lang="nl-NL" dirty="0"/>
              <a:t>, 3215kHz</a:t>
            </a:r>
          </a:p>
          <a:p>
            <a:pPr lvl="1"/>
            <a:r>
              <a:rPr lang="nl-NL" dirty="0"/>
              <a:t>9 maart 2022, 6.30, 80m-loopje</a:t>
            </a:r>
          </a:p>
          <a:p>
            <a:pPr lvl="1"/>
            <a:r>
              <a:rPr lang="nl-NL" dirty="0"/>
              <a:t>Klanken/stem herkenbaar, niet verstaanbaar</a:t>
            </a:r>
          </a:p>
          <a:p>
            <a:pPr lvl="1"/>
            <a:r>
              <a:rPr lang="nl-NL" dirty="0"/>
              <a:t>Nashville, 100kW, 7000km</a:t>
            </a:r>
          </a:p>
          <a:p>
            <a:r>
              <a:rPr lang="nl-NL" dirty="0"/>
              <a:t>CHU Canada, 3330kHz</a:t>
            </a:r>
          </a:p>
          <a:p>
            <a:pPr lvl="1"/>
            <a:r>
              <a:rPr lang="nl-NL" dirty="0"/>
              <a:t>9 maart 2022, 6.34, 80m-loopje</a:t>
            </a:r>
          </a:p>
          <a:p>
            <a:pPr lvl="1"/>
            <a:r>
              <a:rPr lang="nl-NL" dirty="0"/>
              <a:t>Tijd (5.34) te verstaan</a:t>
            </a:r>
          </a:p>
          <a:p>
            <a:pPr lvl="1"/>
            <a:r>
              <a:rPr lang="nl-NL" dirty="0"/>
              <a:t>Ottawa, 3kW, 5700km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E842F8-B9ED-44AE-99B7-64E7B18E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 descr="Afbeelding met binnen, apparaat, vies&#10;&#10;Automatisch gegenereerde beschrijving">
            <a:extLst>
              <a:ext uri="{FF2B5EF4-FFF2-40B4-BE49-F238E27FC236}">
                <a16:creationId xmlns:a16="http://schemas.microsoft.com/office/drawing/2014/main" id="{45DFE123-4E0F-4A9E-9144-4760D73AC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716"/>
            <a:ext cx="2232248" cy="2976331"/>
          </a:xfrm>
          <a:prstGeom prst="rect">
            <a:avLst/>
          </a:prstGeom>
        </p:spPr>
      </p:pic>
      <p:pic>
        <p:nvPicPr>
          <p:cNvPr id="8" name="Afbeelding 7" descr="Afbeelding met lucht, buiten, sneeuw, strand&#10;&#10;Automatisch gegenereerde beschrijving">
            <a:extLst>
              <a:ext uri="{FF2B5EF4-FFF2-40B4-BE49-F238E27FC236}">
                <a16:creationId xmlns:a16="http://schemas.microsoft.com/office/drawing/2014/main" id="{130D3AE7-B9D9-46C9-AE1F-53D8F9BC1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7962" r="32162" b="26879"/>
          <a:stretch/>
        </p:blipFill>
        <p:spPr>
          <a:xfrm>
            <a:off x="6084168" y="3844469"/>
            <a:ext cx="2602632" cy="28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1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DCC76-0C0E-4EF0-A41D-ADF74CBC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Ajax A25 (1975)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C68D3A-A4C8-4D44-B195-12E44E69E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981274"/>
            <a:ext cx="3250704" cy="4144889"/>
          </a:xfrm>
        </p:spPr>
        <p:txBody>
          <a:bodyPr/>
          <a:lstStyle/>
          <a:p>
            <a:r>
              <a:rPr lang="nl-NL" dirty="0"/>
              <a:t>Scheepszender</a:t>
            </a:r>
          </a:p>
          <a:p>
            <a:r>
              <a:rPr lang="nl-NL" dirty="0"/>
              <a:t>Op 12V (~10A)</a:t>
            </a:r>
          </a:p>
          <a:p>
            <a:r>
              <a:rPr lang="nl-NL" dirty="0"/>
              <a:t>PL508 / 1625</a:t>
            </a:r>
            <a:br>
              <a:rPr lang="nl-NL" dirty="0"/>
            </a:br>
            <a:r>
              <a:rPr lang="nl-NL" dirty="0"/>
              <a:t>(tot ca. 40W?)</a:t>
            </a:r>
          </a:p>
          <a:p>
            <a:r>
              <a:rPr lang="nl-NL" dirty="0"/>
              <a:t>Kristallen: 9 </a:t>
            </a:r>
            <a:r>
              <a:rPr lang="nl-NL" dirty="0" err="1"/>
              <a:t>tx</a:t>
            </a:r>
            <a:endParaRPr lang="nl-NL" dirty="0"/>
          </a:p>
          <a:p>
            <a:r>
              <a:rPr lang="nl-NL" dirty="0"/>
              <a:t>Ontvangt SSB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D496B3-9EB5-4A66-9987-4C939D6A3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 descr="Afbeelding met binnen, vloer&#10;&#10;Automatisch gegenereerde beschrijving">
            <a:extLst>
              <a:ext uri="{FF2B5EF4-FFF2-40B4-BE49-F238E27FC236}">
                <a16:creationId xmlns:a16="http://schemas.microsoft.com/office/drawing/2014/main" id="{6DD25FAE-4212-4722-B758-908D2FF63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3" y="1772816"/>
            <a:ext cx="5296361" cy="39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61806-3A0A-4EE1-866A-83C39C49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75m: Europese omroep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A7E5B-AED3-4168-9D4E-85C1BDE2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r>
              <a:rPr lang="nl-NL" dirty="0"/>
              <a:t>Duitsland: 3955, 3975, 3985, 3995</a:t>
            </a:r>
          </a:p>
          <a:p>
            <a:r>
              <a:rPr lang="nl-NL" dirty="0"/>
              <a:t>Ook soms: Kirgizië, China, Korea</a:t>
            </a:r>
          </a:p>
          <a:p>
            <a:endParaRPr lang="nl-NL" dirty="0"/>
          </a:p>
          <a:p>
            <a:r>
              <a:rPr lang="nl-NL" dirty="0"/>
              <a:t>Op 3985: Radio Belarus (Eng, Du, Fr, </a:t>
            </a:r>
            <a:r>
              <a:rPr lang="nl-NL" dirty="0" err="1"/>
              <a:t>Sp</a:t>
            </a:r>
            <a:r>
              <a:rPr lang="nl-NL" dirty="0"/>
              <a:t>)  ??</a:t>
            </a:r>
          </a:p>
          <a:p>
            <a:r>
              <a:rPr lang="nl-NL" dirty="0">
                <a:hlinkClick r:id="rId2"/>
              </a:rPr>
              <a:t>Shortwaveservice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Kall</a:t>
            </a:r>
            <a:r>
              <a:rPr lang="nl-NL" dirty="0"/>
              <a:t>-Krekel</a:t>
            </a:r>
          </a:p>
          <a:p>
            <a:r>
              <a:rPr lang="nl-NL" dirty="0" err="1"/>
              <a:t>Rohde</a:t>
            </a:r>
            <a:r>
              <a:rPr lang="nl-NL" dirty="0"/>
              <a:t> &amp; </a:t>
            </a:r>
            <a:r>
              <a:rPr lang="nl-NL" dirty="0" err="1"/>
              <a:t>Schwarz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1kW, 5 stuks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5E7175-F81C-46C6-8740-8B3D6111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6" name="Afbeelding 5" descr="Afbeelding met buiten, sneeuw&#10;&#10;Automatisch gegenereerde beschrijving">
            <a:extLst>
              <a:ext uri="{FF2B5EF4-FFF2-40B4-BE49-F238E27FC236}">
                <a16:creationId xmlns:a16="http://schemas.microsoft.com/office/drawing/2014/main" id="{D88C4D43-255D-400B-8DA7-FE9E743FD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68" y="3861048"/>
            <a:ext cx="4235736" cy="28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06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165D8-8788-42CE-845A-7C3ED275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60m: Azië, Amerika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7E501D-90C4-4CEF-A5B7-4B01407C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785395"/>
          </a:xfrm>
        </p:spPr>
        <p:txBody>
          <a:bodyPr/>
          <a:lstStyle/>
          <a:p>
            <a:r>
              <a:rPr lang="nl-NL" dirty="0"/>
              <a:t>Stations: veel, ver, vaag</a:t>
            </a:r>
          </a:p>
          <a:p>
            <a:r>
              <a:rPr lang="nl-NL" dirty="0"/>
              <a:t>Ontvangen: TOM 4840, WWV 5000, China 4800</a:t>
            </a:r>
          </a:p>
          <a:p>
            <a:r>
              <a:rPr lang="nl-NL" dirty="0"/>
              <a:t>Piraat: Mystery21 rond 4870</a:t>
            </a:r>
          </a:p>
          <a:p>
            <a:endParaRPr lang="nl-NL" dirty="0"/>
          </a:p>
          <a:p>
            <a:r>
              <a:rPr lang="nl-NL" dirty="0" err="1"/>
              <a:t>Oekraine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4650U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173FDC-83F3-48B2-BA69-A0085000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B84A3C60-2752-4842-8F33-EF9AFE2B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079587"/>
            <a:ext cx="6228185" cy="37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65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E800-0F85-49BB-AA68-E6356491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Numbers</a:t>
            </a:r>
            <a:r>
              <a:rPr lang="nl-NL" dirty="0"/>
              <a:t> stations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72C6D-8343-425B-8484-441109BF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Reeksen getallen of letters </a:t>
            </a:r>
          </a:p>
          <a:p>
            <a:r>
              <a:rPr lang="nl-NL" dirty="0"/>
              <a:t>Boodschappen aan spionnen/infiltranten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The Buzzer </a:t>
            </a:r>
            <a:r>
              <a:rPr lang="nl-NL" dirty="0"/>
              <a:t>4625</a:t>
            </a:r>
          </a:p>
          <a:p>
            <a:pPr lvl="1"/>
            <a:r>
              <a:rPr lang="nl-NL" dirty="0"/>
              <a:t>Zoemer sinds 1976</a:t>
            </a:r>
          </a:p>
          <a:p>
            <a:pPr lvl="1"/>
            <a:r>
              <a:rPr lang="nl-NL" dirty="0"/>
              <a:t>Soms getallen (Rus)</a:t>
            </a:r>
          </a:p>
          <a:p>
            <a:r>
              <a:rPr lang="nl-NL" dirty="0" err="1"/>
              <a:t>unid</a:t>
            </a:r>
            <a:r>
              <a:rPr lang="nl-NL" dirty="0"/>
              <a:t> 4725U</a:t>
            </a:r>
          </a:p>
          <a:p>
            <a:pPr lvl="1"/>
            <a:r>
              <a:rPr lang="nl-NL" dirty="0"/>
              <a:t>Letterreeksen</a:t>
            </a:r>
          </a:p>
          <a:p>
            <a:pPr lvl="1"/>
            <a:r>
              <a:rPr lang="nl-NL" dirty="0"/>
              <a:t>Geen marker meer nodig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C0D32E-BEF9-4D4E-8FAE-66E7C022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6" name="Afbeelding 5" descr="Afbeelding met tekst, rood, elektronica&#10;&#10;Automatisch gegenereerde beschrijving">
            <a:extLst>
              <a:ext uri="{FF2B5EF4-FFF2-40B4-BE49-F238E27FC236}">
                <a16:creationId xmlns:a16="http://schemas.microsoft.com/office/drawing/2014/main" id="{6430BD4E-0764-4DCB-8843-CC6D7C2E2F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12500" r="22316" b="26375"/>
          <a:stretch/>
        </p:blipFill>
        <p:spPr>
          <a:xfrm>
            <a:off x="4535488" y="2996952"/>
            <a:ext cx="4608512" cy="2980928"/>
          </a:xfrm>
          <a:prstGeom prst="rect">
            <a:avLst/>
          </a:prstGeom>
        </p:spPr>
      </p:pic>
      <p:pic>
        <p:nvPicPr>
          <p:cNvPr id="7" name="Buzzer.wav">
            <a:hlinkClick r:id="" action="ppaction://media"/>
            <a:extLst>
              <a:ext uri="{FF2B5EF4-FFF2-40B4-BE49-F238E27FC236}">
                <a16:creationId xmlns:a16="http://schemas.microsoft.com/office/drawing/2014/main" id="{E8C2E87D-D05A-421C-BA5A-0B7399B29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3488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B5B8C-9BF2-47B0-83FA-7CD19663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</a:t>
            </a:r>
            <a:r>
              <a:rPr lang="nl-NL" dirty="0" err="1"/>
              <a:t>Numbers</a:t>
            </a:r>
            <a:r>
              <a:rPr lang="nl-NL" dirty="0"/>
              <a:t> Stations?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A1894-97D0-469A-A4A0-C86BE277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Spion kan lokaal radiootje kopen</a:t>
            </a:r>
          </a:p>
          <a:p>
            <a:r>
              <a:rPr lang="nl-NL" dirty="0"/>
              <a:t>Communicatie snel en niet te traceren,</a:t>
            </a:r>
            <a:br>
              <a:rPr lang="nl-NL" dirty="0"/>
            </a:br>
            <a:r>
              <a:rPr lang="nl-NL" dirty="0" err="1"/>
              <a:t>itt</a:t>
            </a:r>
            <a:r>
              <a:rPr lang="nl-NL" dirty="0"/>
              <a:t> post/telefoon</a:t>
            </a:r>
          </a:p>
          <a:p>
            <a:r>
              <a:rPr lang="nl-NL" dirty="0">
                <a:hlinkClick r:id="rId2"/>
              </a:rPr>
              <a:t>RAFTER</a:t>
            </a:r>
            <a:r>
              <a:rPr lang="nl-NL" dirty="0"/>
              <a:t>: Luister op f+452kHz naar LO</a:t>
            </a:r>
          </a:p>
          <a:p>
            <a:endParaRPr lang="nl-NL" dirty="0"/>
          </a:p>
          <a:p>
            <a:r>
              <a:rPr lang="nl-NL" dirty="0"/>
              <a:t>Rafter Demo: </a:t>
            </a:r>
            <a:br>
              <a:rPr lang="nl-NL" dirty="0"/>
            </a:br>
            <a:r>
              <a:rPr lang="nl-NL" dirty="0"/>
              <a:t>NL spion met </a:t>
            </a:r>
            <a:br>
              <a:rPr lang="nl-NL" dirty="0"/>
            </a:br>
            <a:r>
              <a:rPr lang="nl-NL" dirty="0" err="1"/>
              <a:t>Hurricane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8265EF-EA31-43FB-A0B6-37954F22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5A4E307-0A07-43BA-8FF7-973A6A68E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96817"/>
            <a:ext cx="5395441" cy="24420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73DC8F4-E79F-42EA-AC83-9BA9EBA58D6B}"/>
              </a:ext>
            </a:extLst>
          </p:cNvPr>
          <p:cNvSpPr txBox="1"/>
          <p:nvPr/>
        </p:nvSpPr>
        <p:spPr>
          <a:xfrm>
            <a:off x="3851920" y="409681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4625+452 = 5077</a:t>
            </a:r>
          </a:p>
        </p:txBody>
      </p:sp>
    </p:spTree>
    <p:extLst>
      <p:ext uri="{BB962C8B-B14F-4D97-AF65-F5344CB8AC3E}">
        <p14:creationId xmlns:p14="http://schemas.microsoft.com/office/powerpoint/2010/main" val="4227785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6AB76-BEA8-41A2-93DC-6B614F37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439"/>
          </a:xfrm>
        </p:spPr>
        <p:txBody>
          <a:bodyPr/>
          <a:lstStyle/>
          <a:p>
            <a:r>
              <a:rPr lang="nl-NL" dirty="0"/>
              <a:t>Succes van Rafter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797079-7EA4-498A-B7B2-AB0E3036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943575"/>
          </a:xfrm>
        </p:spPr>
        <p:txBody>
          <a:bodyPr/>
          <a:lstStyle/>
          <a:p>
            <a:r>
              <a:rPr lang="nl-NL" dirty="0">
                <a:hlinkClick r:id="rId2"/>
              </a:rPr>
              <a:t>Vliegtuig</a:t>
            </a:r>
            <a:r>
              <a:rPr lang="nl-NL" dirty="0"/>
              <a:t> voor </a:t>
            </a:r>
            <a:r>
              <a:rPr lang="nl-NL" dirty="0" err="1"/>
              <a:t>Airborne</a:t>
            </a:r>
            <a:r>
              <a:rPr lang="nl-NL" dirty="0"/>
              <a:t> Rafter boven </a:t>
            </a:r>
            <a:br>
              <a:rPr lang="nl-NL" dirty="0"/>
            </a:br>
            <a:r>
              <a:rPr lang="nl-NL" dirty="0"/>
              <a:t>Londen, 1958-63</a:t>
            </a:r>
          </a:p>
          <a:p>
            <a:r>
              <a:rPr lang="nl-NL" dirty="0"/>
              <a:t>Geheim, CIA pissig</a:t>
            </a:r>
          </a:p>
          <a:p>
            <a:r>
              <a:rPr lang="nl-NL" dirty="0"/>
              <a:t>Duur, weinig succes</a:t>
            </a:r>
          </a:p>
          <a:p>
            <a:endParaRPr lang="nl-NL" dirty="0"/>
          </a:p>
          <a:p>
            <a:r>
              <a:rPr lang="nl-NL" dirty="0"/>
              <a:t>Counter-Rafter:</a:t>
            </a:r>
            <a:br>
              <a:rPr lang="nl-NL" dirty="0"/>
            </a:br>
            <a:r>
              <a:rPr lang="nl-NL" dirty="0"/>
              <a:t>zilverpapier!</a:t>
            </a:r>
          </a:p>
          <a:p>
            <a:r>
              <a:rPr lang="nl-NL" dirty="0"/>
              <a:t>Gestopt ~1963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77458A-6E3D-4D37-B64D-2B824F09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23C2C6-A205-4B13-8DD3-7675384BC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10096"/>
            <a:ext cx="5051180" cy="38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2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E6743-2EDA-41AE-AD0D-3EED38E0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4"/>
              </a:rPr>
              <a:t>VolMet</a:t>
            </a:r>
            <a:r>
              <a:rPr lang="nl-NL" dirty="0"/>
              <a:t>: Vlucht Meteo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A81B8-B70E-4EA7-BC78-8750A5E5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Koele vrouwenstem, weer-info vliegvelden</a:t>
            </a:r>
          </a:p>
          <a:p>
            <a:r>
              <a:rPr lang="nl-NL" dirty="0"/>
              <a:t>Gaat 24/7 door: ideaal voor condities peilen</a:t>
            </a:r>
          </a:p>
          <a:p>
            <a:endParaRPr lang="nl-NL" dirty="0"/>
          </a:p>
          <a:p>
            <a:r>
              <a:rPr lang="nl-NL" dirty="0"/>
              <a:t>Shannon 5505 3413 (</a:t>
            </a:r>
            <a:r>
              <a:rPr lang="nl-NL" dirty="0">
                <a:hlinkClick r:id="rId5"/>
              </a:rPr>
              <a:t>alles USB</a:t>
            </a:r>
            <a:r>
              <a:rPr lang="nl-NL" dirty="0"/>
              <a:t>)</a:t>
            </a:r>
          </a:p>
          <a:p>
            <a:r>
              <a:rPr lang="nl-NL" dirty="0"/>
              <a:t>RAF 5450</a:t>
            </a:r>
          </a:p>
          <a:p>
            <a:endParaRPr lang="nl-NL" dirty="0"/>
          </a:p>
          <a:p>
            <a:r>
              <a:rPr lang="nl-NL" dirty="0">
                <a:hlinkClick r:id="rId6"/>
              </a:rPr>
              <a:t>Scheepvaart</a:t>
            </a:r>
            <a:r>
              <a:rPr lang="nl-NL" dirty="0"/>
              <a:t> 1650U (</a:t>
            </a:r>
            <a:r>
              <a:rPr lang="nl-NL" dirty="0" err="1"/>
              <a:t>Fra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1ABEB2-E1DA-4EA4-9547-0BFF2E7E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pic>
        <p:nvPicPr>
          <p:cNvPr id="5" name="Pip.wav">
            <a:hlinkClick r:id="" action="ppaction://media"/>
            <a:extLst>
              <a:ext uri="{FF2B5EF4-FFF2-40B4-BE49-F238E27FC236}">
                <a16:creationId xmlns:a16="http://schemas.microsoft.com/office/drawing/2014/main" id="{74818FF5-117C-4E7F-9ECB-95B3B986A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9832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6DBA7-41AE-48FD-A9E3-0711E994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Ruis, Digitaal, stoorzenders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87E9F-784C-4E57-A4CB-EA7A2168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Diverse digitale diensten</a:t>
            </a:r>
          </a:p>
          <a:p>
            <a:pPr lvl="1"/>
            <a:r>
              <a:rPr lang="nl-NL" dirty="0"/>
              <a:t>Ruis, scherp begrensd in tijd en frequentie</a:t>
            </a:r>
          </a:p>
          <a:p>
            <a:pPr lvl="1"/>
            <a:r>
              <a:rPr lang="nl-NL" dirty="0"/>
              <a:t>Met modems herleiden tot bits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Waarschijnlijk versleuteld </a:t>
            </a:r>
          </a:p>
          <a:p>
            <a:r>
              <a:rPr lang="nl-NL" dirty="0" err="1">
                <a:sym typeface="Wingdings" panose="05000000000000000000" pitchFamily="2" charset="2"/>
              </a:rPr>
              <a:t>N.Korean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Jamming</a:t>
            </a:r>
            <a:r>
              <a:rPr lang="nl-NL" dirty="0">
                <a:sym typeface="Wingdings" panose="05000000000000000000" pitchFamily="2" charset="2"/>
              </a:rPr>
              <a:t> 4450, bliepjes 4470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Zie spectrumoverzicht van SDR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9EFEE3-024D-427C-BB50-B9EE717D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777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Tropenbanden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1"/>
            <a:ext cx="9144000" cy="69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7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17620" cy="1143000"/>
          </a:xfrm>
        </p:spPr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Frequentiegebied 1600 – 5800 kHz</a:t>
            </a:r>
          </a:p>
          <a:p>
            <a:pPr lvl="1"/>
            <a:r>
              <a:rPr lang="nl-NL" dirty="0"/>
              <a:t>Rol voor Scheepvaart vrijwel uitgespeeld</a:t>
            </a:r>
          </a:p>
          <a:p>
            <a:pPr lvl="1"/>
            <a:r>
              <a:rPr lang="nl-NL" dirty="0"/>
              <a:t>Rol voor Tropenomroep afnemend/irrelevant</a:t>
            </a:r>
          </a:p>
          <a:p>
            <a:pPr lvl="1"/>
            <a:r>
              <a:rPr lang="nl-NL" dirty="0"/>
              <a:t>Rol voor Amateurs/Diensten/Spionnen/Piraten</a:t>
            </a:r>
          </a:p>
          <a:p>
            <a:r>
              <a:rPr lang="nl-NL" dirty="0"/>
              <a:t>Radio voor Tropenband kopen?</a:t>
            </a:r>
          </a:p>
          <a:p>
            <a:pPr lvl="1"/>
            <a:r>
              <a:rPr lang="nl-NL" dirty="0"/>
              <a:t>Heel gevoelig, afstemming exact, SSB</a:t>
            </a:r>
          </a:p>
          <a:p>
            <a:pPr lvl="1"/>
            <a:r>
              <a:rPr lang="nl-NL" dirty="0"/>
              <a:t>Geen ouwe buizenbak, beter moderne </a:t>
            </a:r>
            <a:r>
              <a:rPr lang="nl-NL" dirty="0" err="1"/>
              <a:t>digi</a:t>
            </a:r>
            <a:endParaRPr lang="nl-NL" dirty="0"/>
          </a:p>
          <a:p>
            <a:r>
              <a:rPr lang="nl-NL" dirty="0"/>
              <a:t>Bouw er een </a:t>
            </a:r>
            <a:br>
              <a:rPr lang="nl-NL" dirty="0"/>
            </a:br>
            <a:r>
              <a:rPr lang="nl-NL" dirty="0"/>
              <a:t>raamantenne bij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A6DC71-7FC2-41E5-B8AB-F2DC69FE7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20" y="180050"/>
            <a:ext cx="4034840" cy="1356442"/>
          </a:xfrm>
          <a:prstGeom prst="rect">
            <a:avLst/>
          </a:prstGeom>
        </p:spPr>
      </p:pic>
      <p:pic>
        <p:nvPicPr>
          <p:cNvPr id="7" name="Afbeelding 6" descr="Afbeelding met freesbank&#10;&#10;Automatisch gegenereerde beschrijving">
            <a:extLst>
              <a:ext uri="{FF2B5EF4-FFF2-40B4-BE49-F238E27FC236}">
                <a16:creationId xmlns:a16="http://schemas.microsoft.com/office/drawing/2014/main" id="{80D324B2-37D9-4EED-8246-26CB25B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9760"/>
          <a:stretch/>
        </p:blipFill>
        <p:spPr>
          <a:xfrm>
            <a:off x="5508104" y="5351974"/>
            <a:ext cx="3528392" cy="14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B05A-4CEF-4686-9CB1-08C47A25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11 mei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0047B-3DD2-435B-9ED6-B1ACACD0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983162"/>
          </a:xfrm>
        </p:spPr>
        <p:txBody>
          <a:bodyPr/>
          <a:lstStyle/>
          <a:p>
            <a:r>
              <a:rPr lang="nl-NL" dirty="0"/>
              <a:t>Philips BX645U</a:t>
            </a:r>
          </a:p>
          <a:p>
            <a:r>
              <a:rPr lang="nl-NL" dirty="0"/>
              <a:t>U-toestel 1954</a:t>
            </a:r>
          </a:p>
          <a:p>
            <a:r>
              <a:rPr lang="nl-NL" dirty="0"/>
              <a:t>M, T, 4xK</a:t>
            </a:r>
          </a:p>
          <a:p>
            <a:endParaRPr lang="nl-NL" dirty="0"/>
          </a:p>
          <a:p>
            <a:r>
              <a:rPr lang="nl-NL" dirty="0"/>
              <a:t>Geschiedenis</a:t>
            </a:r>
          </a:p>
          <a:p>
            <a:r>
              <a:rPr lang="nl-NL" dirty="0"/>
              <a:t>Schema</a:t>
            </a:r>
          </a:p>
          <a:p>
            <a:r>
              <a:rPr lang="nl-NL" dirty="0"/>
              <a:t>Herstel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8AB3CE-3D7F-4513-B354-37B9349A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49</a:t>
            </a:fld>
            <a:endParaRPr lang="nl-NL"/>
          </a:p>
        </p:txBody>
      </p:sp>
      <p:pic>
        <p:nvPicPr>
          <p:cNvPr id="6" name="Afbeelding 5" descr="Afbeelding met binnen, oven&#10;&#10;Automatisch gegenereerde beschrijving">
            <a:extLst>
              <a:ext uri="{FF2B5EF4-FFF2-40B4-BE49-F238E27FC236}">
                <a16:creationId xmlns:a16="http://schemas.microsoft.com/office/drawing/2014/main" id="{7C57790B-4795-4B02-8BD4-BF007574F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4" y="177281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F4188-68D5-4823-9A24-BF48308B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Sticker met frequenties bovenop</a:t>
            </a:r>
          </a:p>
        </p:txBody>
      </p:sp>
      <p:pic>
        <p:nvPicPr>
          <p:cNvPr id="6" name="Tijdelijke aanduiding voor inhoud 5" descr="Afbeelding met tekst, kruiswoordpuzzel, ontvangstbewijs&#10;&#10;Automatisch gegenereerde beschrijving">
            <a:extLst>
              <a:ext uri="{FF2B5EF4-FFF2-40B4-BE49-F238E27FC236}">
                <a16:creationId xmlns:a16="http://schemas.microsoft.com/office/drawing/2014/main" id="{0A9E0ED7-5731-492D-AF81-FC2570A49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5" y="3112460"/>
            <a:ext cx="4402205" cy="360901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E6399B-D530-40BB-B20A-43AA41B5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A54A18F-3392-4556-9166-EE1A32EC9E01}"/>
              </a:ext>
            </a:extLst>
          </p:cNvPr>
          <p:cNvSpPr txBox="1">
            <a:spLocks/>
          </p:cNvSpPr>
          <p:nvPr/>
        </p:nvSpPr>
        <p:spPr>
          <a:xfrm>
            <a:off x="315430" y="1624012"/>
            <a:ext cx="29604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Nood: 2182</a:t>
            </a:r>
          </a:p>
          <a:p>
            <a:r>
              <a:rPr lang="nl-NL" dirty="0"/>
              <a:t>Antennespoel</a:t>
            </a:r>
          </a:p>
        </p:txBody>
      </p:sp>
      <p:pic>
        <p:nvPicPr>
          <p:cNvPr id="9" name="Afbeelding 8" descr="Afbeelding met motor&#10;&#10;Automatisch gegenereerde beschrijving">
            <a:extLst>
              <a:ext uri="{FF2B5EF4-FFF2-40B4-BE49-F238E27FC236}">
                <a16:creationId xmlns:a16="http://schemas.microsoft.com/office/drawing/2014/main" id="{929A2CBA-5F52-40BC-BB73-98860AF37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1" y="1316443"/>
            <a:ext cx="5633484" cy="42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6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D9AB-98D7-4527-A85C-8AC3842F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CBED9F-BFCE-4F27-8BD1-AA4291AFF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Rossia</a:t>
            </a:r>
            <a:r>
              <a:rPr lang="nl-NL" dirty="0"/>
              <a:t> 303</a:t>
            </a:r>
          </a:p>
          <a:p>
            <a:r>
              <a:rPr lang="nl-NL" dirty="0" err="1"/>
              <a:t>Tecsun</a:t>
            </a:r>
            <a:r>
              <a:rPr lang="nl-NL" dirty="0"/>
              <a:t> + 80mLoop</a:t>
            </a:r>
          </a:p>
          <a:p>
            <a:r>
              <a:rPr lang="nl-NL" dirty="0"/>
              <a:t>Rafterproef: </a:t>
            </a:r>
            <a:r>
              <a:rPr lang="nl-NL" dirty="0" err="1"/>
              <a:t>Hurricane</a:t>
            </a:r>
            <a:endParaRPr lang="nl-NL" dirty="0"/>
          </a:p>
          <a:p>
            <a:r>
              <a:rPr lang="nl-NL" dirty="0" err="1"/>
              <a:t>Erres</a:t>
            </a:r>
            <a:r>
              <a:rPr lang="nl-NL" dirty="0"/>
              <a:t> RA653.1</a:t>
            </a:r>
          </a:p>
          <a:p>
            <a:r>
              <a:rPr lang="nl-NL" dirty="0"/>
              <a:t>A6X38AT</a:t>
            </a:r>
          </a:p>
          <a:p>
            <a:r>
              <a:rPr lang="nl-NL" dirty="0"/>
              <a:t>D2603 &amp; D2234</a:t>
            </a:r>
          </a:p>
          <a:p>
            <a:r>
              <a:rPr lang="nl-NL" dirty="0"/>
              <a:t>AE3405</a:t>
            </a:r>
          </a:p>
          <a:p>
            <a:r>
              <a:rPr lang="nl-NL"/>
              <a:t>E3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39C07D-296F-4348-9E91-1C532635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64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FC1DB-1A3C-4D5F-A95A-84138177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nl-NL" dirty="0"/>
              <a:t>Mobiele Radiocommunicatie (2006)</a:t>
            </a:r>
          </a:p>
        </p:txBody>
      </p:sp>
      <p:pic>
        <p:nvPicPr>
          <p:cNvPr id="6" name="Tijdelijke aanduiding voor inhoud 5" descr="Afbeelding met tafel&#10;&#10;Automatisch gegenereerde beschrijving">
            <a:extLst>
              <a:ext uri="{FF2B5EF4-FFF2-40B4-BE49-F238E27FC236}">
                <a16:creationId xmlns:a16="http://schemas.microsoft.com/office/drawing/2014/main" id="{96B7425B-EB80-4CC9-B298-004694C4F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2" y="1241808"/>
            <a:ext cx="7859215" cy="5612286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E0818B-D1B5-41B8-BDAA-61CD6D3B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285B45A-EB12-4FA7-A9C9-E81F2C121D6F}"/>
              </a:ext>
            </a:extLst>
          </p:cNvPr>
          <p:cNvSpPr txBox="1"/>
          <p:nvPr/>
        </p:nvSpPr>
        <p:spPr>
          <a:xfrm rot="3803949">
            <a:off x="-117985" y="295194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 kHz raster, </a:t>
            </a:r>
            <a:br>
              <a:rPr lang="nl-NL" sz="2800" dirty="0">
                <a:solidFill>
                  <a:srgbClr val="FF0000"/>
                </a:solidFill>
              </a:rPr>
            </a:br>
            <a:r>
              <a:rPr lang="nl-NL" sz="2800" dirty="0">
                <a:solidFill>
                  <a:srgbClr val="FF0000"/>
                </a:solidFill>
              </a:rPr>
              <a:t>~ 120m band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FDE2B35-36A0-4895-9FFB-FB4D564AC9A0}"/>
              </a:ext>
            </a:extLst>
          </p:cNvPr>
          <p:cNvSpPr txBox="1"/>
          <p:nvPr/>
        </p:nvSpPr>
        <p:spPr>
          <a:xfrm rot="3803949">
            <a:off x="-158762" y="5221575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3 kHz raster, </a:t>
            </a:r>
            <a:br>
              <a:rPr lang="nl-NL" sz="2800" dirty="0">
                <a:solidFill>
                  <a:srgbClr val="FF0000"/>
                </a:solidFill>
              </a:rPr>
            </a:br>
            <a:r>
              <a:rPr lang="nl-NL" sz="2800" dirty="0">
                <a:solidFill>
                  <a:srgbClr val="FF0000"/>
                </a:solidFill>
              </a:rPr>
              <a:t>in 90m band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D9E128-E362-4946-A5B6-E005DDED037C}"/>
              </a:ext>
            </a:extLst>
          </p:cNvPr>
          <p:cNvSpPr txBox="1"/>
          <p:nvPr/>
        </p:nvSpPr>
        <p:spPr>
          <a:xfrm rot="3603774">
            <a:off x="6884343" y="17497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Stemmen 8/4/22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9910AD7-83C7-4640-964B-1936AB2F38B2}"/>
              </a:ext>
            </a:extLst>
          </p:cNvPr>
          <p:cNvCxnSpPr>
            <a:cxnSpLocks/>
          </p:cNvCxnSpPr>
          <p:nvPr/>
        </p:nvCxnSpPr>
        <p:spPr>
          <a:xfrm flipH="1">
            <a:off x="7380312" y="2492896"/>
            <a:ext cx="648072" cy="901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54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94B14-9463-4B92-8040-89E4C03ED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Op land luisteren?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905ACA-895F-4F97-99C9-539DE3C2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26570"/>
          </a:xfrm>
        </p:spPr>
        <p:txBody>
          <a:bodyPr>
            <a:normAutofit/>
          </a:bodyPr>
          <a:lstStyle/>
          <a:p>
            <a:r>
              <a:rPr lang="nl-NL" dirty="0"/>
              <a:t>Ontvanger 1700 – 3000 kHz: Visserijgolf</a:t>
            </a:r>
          </a:p>
          <a:p>
            <a:r>
              <a:rPr lang="nl-NL" dirty="0" err="1"/>
              <a:t>Pye</a:t>
            </a:r>
            <a:r>
              <a:rPr lang="nl-NL" dirty="0"/>
              <a:t> T19D heeft 1,5-4,0MHz</a:t>
            </a:r>
          </a:p>
          <a:p>
            <a:pPr lvl="1"/>
            <a:r>
              <a:rPr lang="nl-NL" dirty="0"/>
              <a:t>Trawler Band (TB)</a:t>
            </a:r>
          </a:p>
          <a:p>
            <a:r>
              <a:rPr lang="nl-NL" dirty="0"/>
              <a:t>Vanaf jaren zeventig: EZB</a:t>
            </a:r>
          </a:p>
          <a:p>
            <a:r>
              <a:rPr lang="nl-NL" dirty="0"/>
              <a:t>Steeds meer VHF / Satelliet</a:t>
            </a:r>
          </a:p>
          <a:p>
            <a:r>
              <a:rPr lang="nl-NL" dirty="0"/>
              <a:t>In </a:t>
            </a:r>
            <a:r>
              <a:rPr lang="nl-NL" dirty="0">
                <a:hlinkClick r:id="rId2"/>
              </a:rPr>
              <a:t>2007 nog gehoord</a:t>
            </a:r>
            <a:endParaRPr lang="nl-NL" dirty="0"/>
          </a:p>
          <a:p>
            <a:r>
              <a:rPr lang="nl-NL" dirty="0"/>
              <a:t>Scheveningen opgedoekt in 1998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964F5C-CAEB-4A72-A576-2758C882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7" name="Afbeelding 6" descr="Afbeelding met oven, binnen, magnetron, keuken&#10;&#10;Automatisch gegenereerde beschrijving">
            <a:extLst>
              <a:ext uri="{FF2B5EF4-FFF2-40B4-BE49-F238E27FC236}">
                <a16:creationId xmlns:a16="http://schemas.microsoft.com/office/drawing/2014/main" id="{B0408FE9-ABC0-42EA-8DA3-8074B94D2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60653"/>
            <a:ext cx="3443221" cy="2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92417-B48C-4E8B-A3F5-569A23D1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1" cy="1143000"/>
          </a:xfrm>
        </p:spPr>
        <p:txBody>
          <a:bodyPr/>
          <a:lstStyle/>
          <a:p>
            <a:r>
              <a:rPr lang="nl-NL" dirty="0"/>
              <a:t>BX620A (1952)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26B57-5CF4-49AF-9C15-163D36E63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83162"/>
          </a:xfrm>
        </p:spPr>
        <p:txBody>
          <a:bodyPr/>
          <a:lstStyle/>
          <a:p>
            <a:r>
              <a:rPr lang="nl-NL" dirty="0"/>
              <a:t>Ad: Visserijband en Amateur</a:t>
            </a:r>
          </a:p>
          <a:p>
            <a:r>
              <a:rPr lang="nl-NL" dirty="0"/>
              <a:t>Gespreide 50m</a:t>
            </a:r>
          </a:p>
          <a:p>
            <a:r>
              <a:rPr lang="nl-NL" dirty="0"/>
              <a:t>KG vanaf 41m</a:t>
            </a:r>
          </a:p>
          <a:p>
            <a:r>
              <a:rPr lang="nl-NL" dirty="0"/>
              <a:t>L/M/V/49/K</a:t>
            </a:r>
          </a:p>
          <a:p>
            <a:endParaRPr lang="nl-NL" dirty="0"/>
          </a:p>
          <a:p>
            <a:r>
              <a:rPr lang="nl-NL" dirty="0"/>
              <a:t>Voor emigranten: BX616A, M/T/4K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E16A83-F084-492B-97F2-16D80154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DC49C40-F03E-4EB7-B662-123BA8F47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3681"/>
            <a:ext cx="4652764" cy="65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Tropenband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Ander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LG/MG of KG</a:t>
            </a:r>
          </a:p>
          <a:p>
            <a:pPr lvl="1"/>
            <a:r>
              <a:rPr lang="en-US" dirty="0"/>
              <a:t>LG/MG: 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omroep</a:t>
            </a:r>
            <a:endParaRPr lang="en-US" dirty="0"/>
          </a:p>
          <a:p>
            <a:pPr lvl="1"/>
            <a:r>
              <a:rPr lang="en-US" dirty="0"/>
              <a:t>KG: </a:t>
            </a: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buitenland</a:t>
            </a:r>
            <a:r>
              <a:rPr lang="en-US" dirty="0"/>
              <a:t> of </a:t>
            </a:r>
            <a:r>
              <a:rPr lang="en-US" dirty="0" err="1"/>
              <a:t>ander</a:t>
            </a:r>
            <a:r>
              <a:rPr lang="en-US" dirty="0"/>
              <a:t> continent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tropen</a:t>
            </a:r>
            <a:r>
              <a:rPr lang="en-US" dirty="0"/>
              <a:t>: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onweersstoring</a:t>
            </a:r>
            <a:r>
              <a:rPr lang="en-US" dirty="0"/>
              <a:t> op MG/LG</a:t>
            </a:r>
          </a:p>
          <a:p>
            <a:r>
              <a:rPr lang="en-US" dirty="0"/>
              <a:t>TB: </a:t>
            </a:r>
            <a:r>
              <a:rPr lang="en-US" dirty="0" err="1"/>
              <a:t>Nati</a:t>
            </a:r>
            <a:r>
              <a:rPr lang="en-US" dirty="0"/>
              <a:t>/</a:t>
            </a:r>
            <a:r>
              <a:rPr lang="en-US" dirty="0" err="1"/>
              <a:t>Regionale</a:t>
            </a:r>
            <a:r>
              <a:rPr lang="en-US" dirty="0"/>
              <a:t> </a:t>
            </a:r>
            <a:r>
              <a:rPr lang="en-US" dirty="0" err="1"/>
              <a:t>omroep</a:t>
            </a:r>
            <a:r>
              <a:rPr lang="en-US" dirty="0"/>
              <a:t> in </a:t>
            </a:r>
            <a:r>
              <a:rPr lang="en-US" dirty="0" err="1"/>
              <a:t>tropenlanden</a:t>
            </a:r>
            <a:endParaRPr lang="en-US" dirty="0"/>
          </a:p>
          <a:p>
            <a:pPr lvl="1"/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zelden</a:t>
            </a:r>
            <a:r>
              <a:rPr lang="en-US" dirty="0"/>
              <a:t> in Nederland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door </a:t>
            </a:r>
            <a:r>
              <a:rPr lang="en-US" dirty="0" err="1"/>
              <a:t>propagatie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/</a:t>
            </a:r>
            <a:r>
              <a:rPr lang="en-US" dirty="0" err="1"/>
              <a:t>frequentie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172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1649</Words>
  <Application>Microsoft Office PowerPoint</Application>
  <PresentationFormat>Diavoorstelling (4:3)</PresentationFormat>
  <Paragraphs>395</Paragraphs>
  <Slides>50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3" baseType="lpstr">
      <vt:lpstr>Arial</vt:lpstr>
      <vt:lpstr>Calibri</vt:lpstr>
      <vt:lpstr>Kantoorthema</vt:lpstr>
      <vt:lpstr>De Tropenband</vt:lpstr>
      <vt:lpstr>Wat zit er tussen 1600 en 5800kHz</vt:lpstr>
      <vt:lpstr>1. Visserijband</vt:lpstr>
      <vt:lpstr>Ajax A25 (1975)</vt:lpstr>
      <vt:lpstr>Sticker met frequenties bovenop</vt:lpstr>
      <vt:lpstr>Mobiele Radiocommunicatie (2006)</vt:lpstr>
      <vt:lpstr>Op land luisteren?</vt:lpstr>
      <vt:lpstr>BX620A (1952)</vt:lpstr>
      <vt:lpstr>2. Tropenband</vt:lpstr>
      <vt:lpstr>Tropenbanden: 120, 90, (75,) 60m</vt:lpstr>
      <vt:lpstr>Tropenband-ontvangst in NL?</vt:lpstr>
      <vt:lpstr>Philips in Tropen</vt:lpstr>
      <vt:lpstr>3. Toestellen en bouwsels</vt:lpstr>
      <vt:lpstr>Kenmerken Tropentoestel</vt:lpstr>
      <vt:lpstr>Boomgrens, banden en buizen</vt:lpstr>
      <vt:lpstr>L en T: zag je weinig, BX505AV</vt:lpstr>
      <vt:lpstr>Radio’s met Lang en Tropen</vt:lpstr>
      <vt:lpstr>Plano’s B6X34A en B5X23A/02</vt:lpstr>
      <vt:lpstr>Philips Tropische Bandindeling</vt:lpstr>
      <vt:lpstr>Vergelijk Philips D2214 en D2234</vt:lpstr>
      <vt:lpstr>Volgnummer 5: Tropenradio</vt:lpstr>
      <vt:lpstr>AE3405, suffix /20 of /23</vt:lpstr>
      <vt:lpstr>Een Reuzen Uutje: BX645U (1954)</vt:lpstr>
      <vt:lpstr>Erres Tropentoestel: cijfer erbij</vt:lpstr>
      <vt:lpstr>Bereik Ferriet?</vt:lpstr>
      <vt:lpstr>Grundig Satellit 2100</vt:lpstr>
      <vt:lpstr>Best: Communicatie-ontvanger</vt:lpstr>
      <vt:lpstr>Zelf maken: Raamantenne</vt:lpstr>
      <vt:lpstr>Sjiek koffertje</vt:lpstr>
      <vt:lpstr>4. Wat kun je horen?</vt:lpstr>
      <vt:lpstr>Piratenzenders</vt:lpstr>
      <vt:lpstr>Extra zenders in oorlog?</vt:lpstr>
      <vt:lpstr>Amateurbanden</vt:lpstr>
      <vt:lpstr>Nieuw!!  Nu amateurs op 60m!!</vt:lpstr>
      <vt:lpstr>De omroepbanden</vt:lpstr>
      <vt:lpstr>120m: Drie zenders bestaan nog</vt:lpstr>
      <vt:lpstr>90m</vt:lpstr>
      <vt:lpstr>BDXC Bulletin, oktober 1971</vt:lpstr>
      <vt:lpstr>Succes in de ochtend</vt:lpstr>
      <vt:lpstr>75m: Europese omroep</vt:lpstr>
      <vt:lpstr>60m: Azië, Amerika</vt:lpstr>
      <vt:lpstr>Numbers stations</vt:lpstr>
      <vt:lpstr>Waarom Numbers Stations?</vt:lpstr>
      <vt:lpstr>Succes van Rafter</vt:lpstr>
      <vt:lpstr>VolMet: Vlucht Meteo</vt:lpstr>
      <vt:lpstr>Ruis, Digitaal, stoorzenders</vt:lpstr>
      <vt:lpstr>Tropenbanden?</vt:lpstr>
      <vt:lpstr>Conclusies</vt:lpstr>
      <vt:lpstr>LC-Kring 11 mei 2022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82</cp:revision>
  <dcterms:created xsi:type="dcterms:W3CDTF">2019-01-19T09:21:01Z</dcterms:created>
  <dcterms:modified xsi:type="dcterms:W3CDTF">2023-09-23T07:57:12Z</dcterms:modified>
</cp:coreProperties>
</file>