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59" r:id="rId5"/>
    <p:sldId id="260" r:id="rId6"/>
    <p:sldId id="266" r:id="rId7"/>
    <p:sldId id="278" r:id="rId8"/>
    <p:sldId id="261" r:id="rId9"/>
    <p:sldId id="262" r:id="rId10"/>
    <p:sldId id="286" r:id="rId11"/>
    <p:sldId id="287" r:id="rId12"/>
    <p:sldId id="284" r:id="rId13"/>
    <p:sldId id="263" r:id="rId14"/>
    <p:sldId id="264" r:id="rId15"/>
    <p:sldId id="265" r:id="rId16"/>
    <p:sldId id="267" r:id="rId17"/>
    <p:sldId id="268" r:id="rId18"/>
    <p:sldId id="279" r:id="rId19"/>
    <p:sldId id="269" r:id="rId20"/>
    <p:sldId id="270" r:id="rId21"/>
    <p:sldId id="271" r:id="rId22"/>
    <p:sldId id="281" r:id="rId23"/>
    <p:sldId id="273" r:id="rId24"/>
    <p:sldId id="274" r:id="rId25"/>
    <p:sldId id="275" r:id="rId26"/>
    <p:sldId id="276" r:id="rId27"/>
    <p:sldId id="277" r:id="rId28"/>
    <p:sldId id="282" r:id="rId29"/>
    <p:sldId id="283" r:id="rId30"/>
    <p:sldId id="289" r:id="rId31"/>
    <p:sldId id="280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FD43A-4541-4F9A-A6D6-4F54AB52C24B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B0A5-0DB3-4466-B8F3-4EDDC4B50F7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otoAlbum\RadioCorner\Sounds\ErrKY107.wav" TargetMode="Externa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Zanger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Wand:</a:t>
            </a:r>
            <a:br>
              <a:rPr lang="en-US" dirty="0"/>
            </a:br>
            <a:r>
              <a:rPr lang="en-US" dirty="0" err="1"/>
              <a:t>Erres</a:t>
            </a:r>
            <a:r>
              <a:rPr lang="en-US" dirty="0"/>
              <a:t> KY107 (1930)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/>
          <a:lstStyle/>
          <a:p>
            <a:r>
              <a:rPr lang="en-US" dirty="0"/>
              <a:t>Gerard Tel, Zeist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11 </a:t>
            </a:r>
            <a:r>
              <a:rPr lang="en-US" dirty="0" err="1"/>
              <a:t>nov</a:t>
            </a:r>
            <a:r>
              <a:rPr lang="en-US"/>
              <a:t> 2020 om 19.30</a:t>
            </a:r>
            <a:endParaRPr lang="en-US" dirty="0"/>
          </a:p>
        </p:txBody>
      </p:sp>
      <p:pic>
        <p:nvPicPr>
          <p:cNvPr id="4" name="Afbeelding 3" descr="ErrKY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44196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B761D-CA49-45EC-AD86-614F9E1E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Schemadetails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723393-AF4C-4376-9DAA-4FE106994B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721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</a:t>
            </a:r>
            <a:r>
              <a:rPr lang="en-US" sz="3200" dirty="0" err="1"/>
              <a:t>panningscaroussel</a:t>
            </a:r>
            <a:r>
              <a:rPr lang="en-US" sz="3200" dirty="0"/>
              <a:t>? </a:t>
            </a:r>
            <a:r>
              <a:rPr lang="en-US" dirty="0" err="1"/>
              <a:t>Voor</a:t>
            </a:r>
            <a:r>
              <a:rPr lang="en-US" dirty="0"/>
              <a:t> 110V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kopen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netschakelaar</a:t>
            </a:r>
            <a:r>
              <a:rPr lang="en-US" dirty="0"/>
              <a:t>: </a:t>
            </a:r>
            <a:r>
              <a:rPr lang="en-US" dirty="0" err="1"/>
              <a:t>stekker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Roostervoorspanning</a:t>
            </a:r>
            <a:r>
              <a:rPr lang="en-US" dirty="0"/>
              <a:t>: C-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smoorspoel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Volumeregelaars</a:t>
            </a:r>
            <a:r>
              <a:rPr lang="en-US" sz="3200" dirty="0"/>
              <a:t>, </a:t>
            </a:r>
            <a:r>
              <a:rPr lang="en-US" sz="3200" dirty="0" err="1"/>
              <a:t>waarom</a:t>
            </a:r>
            <a:r>
              <a:rPr lang="en-US" sz="32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HF </a:t>
            </a:r>
            <a:r>
              <a:rPr lang="en-US" dirty="0" err="1"/>
              <a:t>regeling</a:t>
            </a:r>
            <a:r>
              <a:rPr lang="en-US" dirty="0"/>
              <a:t> in </a:t>
            </a:r>
            <a:r>
              <a:rPr lang="en-US" dirty="0" err="1"/>
              <a:t>katode</a:t>
            </a:r>
            <a:r>
              <a:rPr lang="en-US" dirty="0"/>
              <a:t> B1</a:t>
            </a:r>
            <a:r>
              <a:rPr lang="en-US" sz="3200" dirty="0"/>
              <a:t> (R1)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Terugkoppeling</a:t>
            </a:r>
            <a:r>
              <a:rPr lang="en-US" sz="3200" dirty="0"/>
              <a:t> (C15)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Afstemcondensators</a:t>
            </a:r>
            <a:r>
              <a:rPr lang="en-US" sz="3200" dirty="0"/>
              <a:t> </a:t>
            </a:r>
            <a:r>
              <a:rPr lang="en-US" sz="3200" dirty="0" err="1"/>
              <a:t>niet</a:t>
            </a:r>
            <a:r>
              <a:rPr lang="en-US" sz="3200" dirty="0"/>
              <a:t> </a:t>
            </a:r>
            <a:r>
              <a:rPr lang="en-US" sz="3200" dirty="0" err="1"/>
              <a:t>gekoppeld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Band </a:t>
            </a:r>
            <a:r>
              <a:rPr lang="en-US" dirty="0" err="1"/>
              <a:t>wisselen</a:t>
            </a:r>
            <a:r>
              <a:rPr lang="en-US" dirty="0"/>
              <a:t>: </a:t>
            </a:r>
            <a:r>
              <a:rPr lang="en-US" dirty="0" err="1"/>
              <a:t>spoel</a:t>
            </a:r>
            <a:r>
              <a:rPr lang="en-US" dirty="0"/>
              <a:t> half </a:t>
            </a:r>
            <a:r>
              <a:rPr lang="en-US" dirty="0" err="1"/>
              <a:t>kortsluiten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22078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van de </a:t>
            </a:r>
            <a:r>
              <a:rPr lang="en-US" dirty="0" err="1"/>
              <a:t>Erres</a:t>
            </a:r>
            <a:r>
              <a:rPr lang="en-US" dirty="0"/>
              <a:t> KY107</a:t>
            </a:r>
          </a:p>
        </p:txBody>
      </p:sp>
      <p:pic>
        <p:nvPicPr>
          <p:cNvPr id="4" name="Tijdelijke aanduiding voor inhoud 3" descr="Erressche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8990930" cy="4114800"/>
          </a:xfrm>
        </p:spPr>
      </p:pic>
    </p:spTree>
    <p:extLst>
      <p:ext uri="{BB962C8B-B14F-4D97-AF65-F5344CB8AC3E}">
        <p14:creationId xmlns:p14="http://schemas.microsoft.com/office/powerpoint/2010/main" val="201231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02" y="2011362"/>
            <a:ext cx="6693490" cy="45073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err="1"/>
              <a:t>Detectie</a:t>
            </a:r>
            <a:r>
              <a:rPr lang="en-US" dirty="0"/>
              <a:t>: </a:t>
            </a:r>
            <a:r>
              <a:rPr lang="en-US" dirty="0" err="1"/>
              <a:t>Eèn</a:t>
            </a:r>
            <a:r>
              <a:rPr lang="en-US" dirty="0"/>
              <a:t> </a:t>
            </a:r>
            <a:r>
              <a:rPr lang="en-US" dirty="0" err="1"/>
              <a:t>helft</a:t>
            </a:r>
            <a:r>
              <a:rPr lang="en-US" dirty="0"/>
              <a:t> </a:t>
            </a:r>
            <a:r>
              <a:rPr lang="en-US" dirty="0" err="1"/>
              <a:t>versterken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88" y="1143000"/>
            <a:ext cx="8229600" cy="4723731"/>
          </a:xfrm>
        </p:spPr>
        <p:txBody>
          <a:bodyPr/>
          <a:lstStyle/>
          <a:p>
            <a:r>
              <a:rPr lang="en-US" dirty="0"/>
              <a:t>RF component: </a:t>
            </a:r>
            <a:r>
              <a:rPr lang="en-US" dirty="0" err="1"/>
              <a:t>terugkoppelen</a:t>
            </a:r>
            <a:endParaRPr lang="en-US" dirty="0"/>
          </a:p>
          <a:p>
            <a:r>
              <a:rPr lang="en-US" dirty="0"/>
              <a:t>AF </a:t>
            </a:r>
            <a:r>
              <a:rPr lang="en-US" dirty="0" err="1"/>
              <a:t>signaal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naar</a:t>
            </a:r>
            <a:r>
              <a:rPr lang="en-US" dirty="0"/>
              <a:t> L3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0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Condensatorblok</a:t>
            </a:r>
            <a:r>
              <a:rPr lang="en-US" dirty="0"/>
              <a:t> (</a:t>
            </a:r>
            <a:r>
              <a:rPr lang="en-US" dirty="0" err="1"/>
              <a:t>voeding</a:t>
            </a:r>
            <a:r>
              <a:rPr lang="en-US" dirty="0"/>
              <a:t>)</a:t>
            </a:r>
          </a:p>
        </p:txBody>
      </p:sp>
      <p:pic>
        <p:nvPicPr>
          <p:cNvPr id="4" name="Afbeelding 3" descr="Err107Cap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352550"/>
            <a:ext cx="7162800" cy="5372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Vullen</a:t>
            </a:r>
            <a:r>
              <a:rPr lang="en-US" dirty="0"/>
              <a:t> met </a:t>
            </a:r>
            <a:r>
              <a:rPr lang="en-US" dirty="0" err="1"/>
              <a:t>elco’s</a:t>
            </a:r>
            <a:endParaRPr lang="en-US" dirty="0"/>
          </a:p>
        </p:txBody>
      </p:sp>
      <p:pic>
        <p:nvPicPr>
          <p:cNvPr id="4" name="Afbeelding 3" descr="Err107New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971800"/>
            <a:ext cx="5080000" cy="3810000"/>
          </a:xfrm>
          <a:prstGeom prst="rect">
            <a:avLst/>
          </a:prstGeom>
        </p:spPr>
      </p:pic>
      <p:pic>
        <p:nvPicPr>
          <p:cNvPr id="5" name="Afbeelding 4" descr="Err107Tin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Voortrap</a:t>
            </a:r>
            <a:r>
              <a:rPr lang="en-US" dirty="0"/>
              <a:t> </a:t>
            </a:r>
            <a:r>
              <a:rPr lang="en-US" dirty="0" err="1"/>
              <a:t>repareren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3188"/>
            <a:ext cx="3048000" cy="4525963"/>
          </a:xfrm>
        </p:spPr>
        <p:txBody>
          <a:bodyPr/>
          <a:lstStyle/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geluid</a:t>
            </a:r>
            <a:endParaRPr lang="en-US" dirty="0"/>
          </a:p>
          <a:p>
            <a:r>
              <a:rPr lang="en-US" dirty="0" err="1"/>
              <a:t>Spanningen</a:t>
            </a:r>
            <a:r>
              <a:rPr lang="en-US" dirty="0"/>
              <a:t>?</a:t>
            </a:r>
          </a:p>
          <a:p>
            <a:r>
              <a:rPr lang="en-US" dirty="0"/>
              <a:t>Kat B1 = 184V:</a:t>
            </a:r>
            <a:br>
              <a:rPr lang="en-US" dirty="0"/>
            </a:br>
            <a:r>
              <a:rPr lang="en-US" dirty="0"/>
              <a:t>R1 </a:t>
            </a:r>
            <a:r>
              <a:rPr lang="en-US" dirty="0" err="1"/>
              <a:t>breuk</a:t>
            </a:r>
            <a:endParaRPr lang="en-US" dirty="0"/>
          </a:p>
          <a:p>
            <a:r>
              <a:rPr lang="en-US" dirty="0"/>
              <a:t>Contact</a:t>
            </a:r>
            <a:br>
              <a:rPr lang="en-US" dirty="0"/>
            </a:br>
            <a:r>
              <a:rPr lang="en-US" dirty="0" err="1"/>
              <a:t>geoxideerd</a:t>
            </a:r>
            <a:endParaRPr lang="en-US" dirty="0"/>
          </a:p>
        </p:txBody>
      </p:sp>
      <p:pic>
        <p:nvPicPr>
          <p:cNvPr id="5" name="Afbeelding 4" descr="Err107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76200"/>
            <a:ext cx="50292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Kast</a:t>
            </a:r>
            <a:r>
              <a:rPr lang="en-US" dirty="0"/>
              <a:t>: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lakken</a:t>
            </a:r>
            <a:r>
              <a:rPr lang="en-US" dirty="0"/>
              <a:t> </a:t>
            </a:r>
            <a:r>
              <a:rPr lang="en-US" dirty="0" err="1"/>
              <a:t>maar</a:t>
            </a:r>
            <a:r>
              <a:rPr lang="en-US" dirty="0"/>
              <a:t> </a:t>
            </a:r>
            <a:r>
              <a:rPr lang="en-US" dirty="0" err="1"/>
              <a:t>wassen</a:t>
            </a:r>
            <a:r>
              <a:rPr lang="en-US" dirty="0"/>
              <a:t>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err="1"/>
              <a:t>Kast</a:t>
            </a:r>
            <a:r>
              <a:rPr lang="en-US" dirty="0"/>
              <a:t> </a:t>
            </a:r>
            <a:r>
              <a:rPr lang="en-US" dirty="0" err="1"/>
              <a:t>vuil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(vet, nicotine)</a:t>
            </a:r>
          </a:p>
          <a:p>
            <a:r>
              <a:rPr lang="en-US" dirty="0" err="1"/>
              <a:t>Heet</a:t>
            </a:r>
            <a:r>
              <a:rPr lang="en-US" dirty="0"/>
              <a:t> water, soda</a:t>
            </a:r>
          </a:p>
          <a:p>
            <a:r>
              <a:rPr lang="en-US" dirty="0" err="1"/>
              <a:t>Licht</a:t>
            </a:r>
            <a:r>
              <a:rPr lang="en-US" dirty="0"/>
              <a:t> </a:t>
            </a:r>
            <a:r>
              <a:rPr lang="en-US" dirty="0" err="1"/>
              <a:t>schuren</a:t>
            </a:r>
            <a:endParaRPr lang="en-US" dirty="0"/>
          </a:p>
          <a:p>
            <a:r>
              <a:rPr lang="en-US" dirty="0"/>
              <a:t>Was </a:t>
            </a:r>
          </a:p>
        </p:txBody>
      </p:sp>
      <p:pic>
        <p:nvPicPr>
          <p:cNvPr id="5" name="Afbeelding 4" descr="Err107Wa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295400"/>
            <a:ext cx="3810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Versleten</a:t>
            </a:r>
            <a:r>
              <a:rPr lang="en-US" dirty="0"/>
              <a:t> </a:t>
            </a:r>
            <a:r>
              <a:rPr lang="en-US" dirty="0" err="1"/>
              <a:t>buizen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err="1"/>
              <a:t>Geluid</a:t>
            </a:r>
            <a:r>
              <a:rPr lang="en-US" dirty="0"/>
              <a:t> </a:t>
            </a:r>
            <a:r>
              <a:rPr lang="en-US" dirty="0" err="1"/>
              <a:t>klinkt</a:t>
            </a:r>
            <a:r>
              <a:rPr lang="en-US" dirty="0"/>
              <a:t> erg </a:t>
            </a:r>
            <a:r>
              <a:rPr lang="en-US" dirty="0" err="1"/>
              <a:t>vervormd</a:t>
            </a:r>
            <a:endParaRPr lang="en-US" dirty="0"/>
          </a:p>
          <a:p>
            <a:r>
              <a:rPr lang="en-US" dirty="0"/>
              <a:t>Meting </a:t>
            </a:r>
            <a:r>
              <a:rPr lang="en-US" dirty="0" err="1"/>
              <a:t>eindbuis</a:t>
            </a:r>
            <a:r>
              <a:rPr lang="en-US" dirty="0"/>
              <a:t>: 7mA (</a:t>
            </a:r>
            <a:r>
              <a:rPr lang="en-US" dirty="0" err="1"/>
              <a:t>ipv</a:t>
            </a:r>
            <a:r>
              <a:rPr lang="en-US" dirty="0"/>
              <a:t> 20mA)</a:t>
            </a:r>
            <a:br>
              <a:rPr lang="en-US" dirty="0"/>
            </a:br>
            <a:r>
              <a:rPr lang="en-US" dirty="0" err="1"/>
              <a:t>Conclusie</a:t>
            </a:r>
            <a:r>
              <a:rPr lang="en-US" dirty="0"/>
              <a:t>: </a:t>
            </a:r>
            <a:r>
              <a:rPr lang="en-US" dirty="0" err="1"/>
              <a:t>versleten</a:t>
            </a:r>
            <a:r>
              <a:rPr lang="en-US" dirty="0"/>
              <a:t>!</a:t>
            </a:r>
          </a:p>
          <a:p>
            <a:r>
              <a:rPr lang="en-US" dirty="0" err="1"/>
              <a:t>Nieuwe</a:t>
            </a:r>
            <a:r>
              <a:rPr lang="en-US" dirty="0"/>
              <a:t> C443 </a:t>
            </a:r>
            <a:r>
              <a:rPr lang="en-US" dirty="0" err="1"/>
              <a:t>besteld</a:t>
            </a:r>
            <a:r>
              <a:rPr lang="en-US" dirty="0"/>
              <a:t> (39€)</a:t>
            </a:r>
          </a:p>
          <a:p>
            <a:r>
              <a:rPr lang="en-US" dirty="0"/>
              <a:t>Door </a:t>
            </a: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stroom</a:t>
            </a:r>
            <a:r>
              <a:rPr lang="en-US" dirty="0"/>
              <a:t> </a:t>
            </a:r>
            <a:r>
              <a:rPr lang="en-US" dirty="0" err="1"/>
              <a:t>zakt</a:t>
            </a:r>
            <a:r>
              <a:rPr lang="en-US" dirty="0"/>
              <a:t> B+ in</a:t>
            </a:r>
            <a:br>
              <a:rPr lang="en-US" dirty="0"/>
            </a:br>
            <a:r>
              <a:rPr lang="en-US" dirty="0" err="1"/>
              <a:t>Conclusie</a:t>
            </a:r>
            <a:r>
              <a:rPr lang="en-US" dirty="0"/>
              <a:t>: </a:t>
            </a:r>
            <a:r>
              <a:rPr lang="en-US" dirty="0" err="1"/>
              <a:t>gelijkrichter</a:t>
            </a:r>
            <a:r>
              <a:rPr lang="en-US" dirty="0"/>
              <a:t> </a:t>
            </a:r>
            <a:r>
              <a:rPr lang="en-US" dirty="0" err="1"/>
              <a:t>versleten</a:t>
            </a:r>
            <a:endParaRPr lang="en-US" dirty="0"/>
          </a:p>
          <a:p>
            <a:r>
              <a:rPr lang="en-US" dirty="0" err="1"/>
              <a:t>Nieuwe</a:t>
            </a:r>
            <a:r>
              <a:rPr lang="en-US" dirty="0"/>
              <a:t> 506K </a:t>
            </a:r>
            <a:r>
              <a:rPr lang="en-US" dirty="0" err="1"/>
              <a:t>besteld</a:t>
            </a:r>
            <a:r>
              <a:rPr lang="en-US" dirty="0"/>
              <a:t> (27€)</a:t>
            </a:r>
          </a:p>
          <a:p>
            <a:r>
              <a:rPr lang="en-US" dirty="0"/>
              <a:t>Radio </a:t>
            </a:r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.        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 </a:t>
            </a:r>
            <a:r>
              <a:rPr lang="en-US" dirty="0" err="1"/>
              <a:t>gaan</a:t>
            </a:r>
            <a:r>
              <a:rPr lang="en-US" dirty="0"/>
              <a:t> we even </a:t>
            </a:r>
            <a:r>
              <a:rPr lang="en-US" dirty="0" err="1"/>
              <a:t>luisteren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err="1"/>
              <a:t>Ontvangst</a:t>
            </a:r>
            <a:r>
              <a:rPr lang="en-US" dirty="0"/>
              <a:t> 540kHz, 1467kHz</a:t>
            </a:r>
            <a:br>
              <a:rPr lang="en-US" dirty="0"/>
            </a:br>
            <a:r>
              <a:rPr lang="en-US" dirty="0"/>
              <a:t>Op MG is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endParaRPr lang="en-US" dirty="0"/>
          </a:p>
        </p:txBody>
      </p:sp>
      <p:pic>
        <p:nvPicPr>
          <p:cNvPr id="4" name="Afbeelding 3" descr="Err107Kn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948065"/>
            <a:ext cx="8763000" cy="37829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hoort</a:t>
            </a:r>
            <a:r>
              <a:rPr lang="en-US" dirty="0"/>
              <a:t> het </a:t>
            </a:r>
            <a:r>
              <a:rPr lang="en-US" dirty="0" err="1"/>
              <a:t>eigenlijk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err="1"/>
              <a:t>Ontvangst</a:t>
            </a:r>
            <a:r>
              <a:rPr lang="en-US" dirty="0"/>
              <a:t> </a:t>
            </a:r>
            <a:r>
              <a:rPr lang="en-US" dirty="0" err="1"/>
              <a:t>verrassend</a:t>
            </a:r>
            <a:r>
              <a:rPr lang="en-US" dirty="0"/>
              <a:t> </a:t>
            </a:r>
            <a:r>
              <a:rPr lang="en-US" dirty="0" err="1"/>
              <a:t>gevoelig</a:t>
            </a:r>
            <a:r>
              <a:rPr lang="en-US" dirty="0"/>
              <a:t> en </a:t>
            </a:r>
            <a:r>
              <a:rPr lang="en-US" dirty="0" err="1"/>
              <a:t>selectief</a:t>
            </a:r>
            <a:endParaRPr lang="en-US" dirty="0"/>
          </a:p>
          <a:p>
            <a:r>
              <a:rPr lang="en-US" dirty="0" err="1"/>
              <a:t>Spraak</a:t>
            </a:r>
            <a:r>
              <a:rPr lang="en-US" dirty="0"/>
              <a:t> </a:t>
            </a:r>
            <a:r>
              <a:rPr lang="en-US" dirty="0" err="1"/>
              <a:t>verstaanbaar</a:t>
            </a:r>
            <a:r>
              <a:rPr lang="en-US" dirty="0"/>
              <a:t>, </a:t>
            </a:r>
            <a:r>
              <a:rPr lang="en-US" dirty="0" err="1"/>
              <a:t>muziek</a:t>
            </a:r>
            <a:r>
              <a:rPr lang="en-US" dirty="0"/>
              <a:t> </a:t>
            </a:r>
            <a:r>
              <a:rPr lang="en-US" dirty="0" err="1"/>
              <a:t>genietbaar</a:t>
            </a:r>
            <a:endParaRPr lang="en-US" dirty="0"/>
          </a:p>
          <a:p>
            <a:r>
              <a:rPr lang="en-US" dirty="0" err="1"/>
              <a:t>Maar</a:t>
            </a:r>
            <a:r>
              <a:rPr lang="en-US" dirty="0"/>
              <a:t> …</a:t>
            </a:r>
            <a:br>
              <a:rPr lang="en-US" dirty="0"/>
            </a:br>
            <a:r>
              <a:rPr lang="en-US" dirty="0" err="1"/>
              <a:t>muziek</a:t>
            </a:r>
            <a:r>
              <a:rPr lang="en-US" dirty="0"/>
              <a:t> </a:t>
            </a:r>
            <a:r>
              <a:rPr lang="en-US" dirty="0" err="1"/>
              <a:t>klinkt</a:t>
            </a:r>
            <a:r>
              <a:rPr lang="en-US" dirty="0"/>
              <a:t> </a:t>
            </a:r>
            <a:r>
              <a:rPr lang="en-US" dirty="0" err="1"/>
              <a:t>toch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duidelijk</a:t>
            </a:r>
            <a:r>
              <a:rPr lang="en-US" dirty="0"/>
              <a:t> </a:t>
            </a:r>
            <a:r>
              <a:rPr lang="en-US" dirty="0" err="1"/>
              <a:t>overstuurd</a:t>
            </a:r>
            <a:endParaRPr lang="en-US" dirty="0"/>
          </a:p>
          <a:p>
            <a:r>
              <a:rPr lang="en-US" dirty="0" err="1"/>
              <a:t>Antenne</a:t>
            </a:r>
            <a:r>
              <a:rPr lang="en-US" dirty="0"/>
              <a:t> </a:t>
            </a:r>
            <a:r>
              <a:rPr lang="en-US" dirty="0" err="1"/>
              <a:t>verzwakken</a:t>
            </a:r>
            <a:r>
              <a:rPr lang="en-US" dirty="0"/>
              <a:t> </a:t>
            </a:r>
            <a:r>
              <a:rPr lang="en-US" dirty="0" err="1"/>
              <a:t>helpt</a:t>
            </a:r>
            <a:r>
              <a:rPr lang="en-US" dirty="0"/>
              <a:t> </a:t>
            </a:r>
            <a:r>
              <a:rPr lang="en-US" dirty="0" err="1"/>
              <a:t>niet</a:t>
            </a:r>
            <a:endParaRPr lang="en-US" dirty="0"/>
          </a:p>
          <a:p>
            <a:r>
              <a:rPr lang="en-US" dirty="0"/>
              <a:t>Hoe </a:t>
            </a:r>
            <a:r>
              <a:rPr lang="en-US" dirty="0" err="1"/>
              <a:t>klonk</a:t>
            </a:r>
            <a:r>
              <a:rPr lang="en-US" dirty="0"/>
              <a:t> het in 1930?</a:t>
            </a:r>
          </a:p>
          <a:p>
            <a:r>
              <a:rPr lang="en-US" dirty="0"/>
              <a:t>NFOR: </a:t>
            </a:r>
            <a:r>
              <a:rPr lang="en-US" i="1" dirty="0" err="1"/>
              <a:t>Huidige</a:t>
            </a:r>
            <a:r>
              <a:rPr lang="en-US" i="1" dirty="0"/>
              <a:t> </a:t>
            </a:r>
            <a:r>
              <a:rPr lang="en-US" i="1" dirty="0" err="1"/>
              <a:t>modulatiediepte</a:t>
            </a:r>
            <a:r>
              <a:rPr lang="en-US" i="1" dirty="0"/>
              <a:t> (</a:t>
            </a:r>
            <a:r>
              <a:rPr lang="en-US" i="1" dirty="0" err="1"/>
              <a:t>bijna</a:t>
            </a:r>
            <a:r>
              <a:rPr lang="en-US" i="1" dirty="0"/>
              <a:t> 100%) is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sterk</a:t>
            </a:r>
            <a:r>
              <a:rPr lang="en-US" i="1" dirty="0"/>
              <a:t> </a:t>
            </a:r>
            <a:r>
              <a:rPr lang="en-US" i="1" dirty="0" err="1"/>
              <a:t>voor</a:t>
            </a:r>
            <a:r>
              <a:rPr lang="en-US" i="1" dirty="0"/>
              <a:t> </a:t>
            </a:r>
            <a:r>
              <a:rPr lang="en-US" i="1" dirty="0" err="1"/>
              <a:t>roosterdetector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Ontvangen</a:t>
            </a:r>
            <a:r>
              <a:rPr lang="en-US" dirty="0"/>
              <a:t> in de </a:t>
            </a:r>
            <a:r>
              <a:rPr lang="en-US" dirty="0" err="1"/>
              <a:t>jaren</a:t>
            </a:r>
            <a:r>
              <a:rPr lang="en-US" dirty="0"/>
              <a:t> 20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err="1"/>
              <a:t>Zenders</a:t>
            </a:r>
            <a:r>
              <a:rPr lang="en-US" dirty="0"/>
              <a:t> (</a:t>
            </a:r>
            <a:r>
              <a:rPr lang="en-US" dirty="0" err="1"/>
              <a:t>Idzerda</a:t>
            </a:r>
            <a:r>
              <a:rPr lang="en-US" dirty="0"/>
              <a:t> 1919, </a:t>
            </a:r>
            <a:r>
              <a:rPr lang="en-US" dirty="0" err="1"/>
              <a:t>omroepverenigingen</a:t>
            </a:r>
            <a:r>
              <a:rPr lang="en-US" dirty="0"/>
              <a:t>)</a:t>
            </a:r>
          </a:p>
          <a:p>
            <a:r>
              <a:rPr lang="en-US" dirty="0" err="1"/>
              <a:t>Rond</a:t>
            </a:r>
            <a:r>
              <a:rPr lang="en-US" dirty="0"/>
              <a:t> 1920:</a:t>
            </a:r>
            <a:br>
              <a:rPr lang="en-US" dirty="0"/>
            </a:br>
            <a:r>
              <a:rPr lang="en-US" dirty="0" err="1"/>
              <a:t>zelfbouw</a:t>
            </a:r>
            <a:endParaRPr lang="en-US" dirty="0"/>
          </a:p>
          <a:p>
            <a:r>
              <a:rPr lang="en-US" dirty="0" err="1"/>
              <a:t>Installaties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handel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Kan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niet</a:t>
            </a:r>
            <a:endParaRPr lang="en-US" dirty="0"/>
          </a:p>
          <a:p>
            <a:pPr>
              <a:buNone/>
            </a:pPr>
            <a:r>
              <a:rPr lang="en-US" dirty="0" err="1"/>
              <a:t>iets</a:t>
            </a:r>
            <a:r>
              <a:rPr lang="en-US" dirty="0"/>
              <a:t> netter?</a:t>
            </a:r>
          </a:p>
        </p:txBody>
      </p:sp>
      <p:pic>
        <p:nvPicPr>
          <p:cNvPr id="4" name="Afbeelding 3" descr="Phil2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9672" y="2209800"/>
            <a:ext cx="6295727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Ottozender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 err="1"/>
              <a:t>Kristalgestuurd</a:t>
            </a:r>
            <a:endParaRPr lang="en-US" dirty="0"/>
          </a:p>
          <a:p>
            <a:r>
              <a:rPr lang="en-US" dirty="0" err="1"/>
              <a:t>Digitaal</a:t>
            </a:r>
            <a:r>
              <a:rPr lang="en-US" dirty="0"/>
              <a:t> PLL</a:t>
            </a:r>
          </a:p>
          <a:p>
            <a:r>
              <a:rPr lang="en-US" dirty="0"/>
              <a:t>9kHz raster</a:t>
            </a:r>
          </a:p>
          <a:p>
            <a:r>
              <a:rPr lang="en-US" dirty="0" err="1"/>
              <a:t>Bereik</a:t>
            </a:r>
            <a:r>
              <a:rPr lang="en-US" dirty="0"/>
              <a:t> 10-30m</a:t>
            </a:r>
          </a:p>
          <a:p>
            <a:r>
              <a:rPr lang="en-US" dirty="0" err="1"/>
              <a:t>Bouwpakketje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Bromgevoelig</a:t>
            </a:r>
            <a:endParaRPr lang="en-US" dirty="0"/>
          </a:p>
        </p:txBody>
      </p:sp>
      <p:pic>
        <p:nvPicPr>
          <p:cNvPr id="4" name="Afbeelding 3" descr="OttoAMp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81000"/>
            <a:ext cx="2540000" cy="1905000"/>
          </a:xfrm>
          <a:prstGeom prst="rect">
            <a:avLst/>
          </a:prstGeom>
        </p:spPr>
      </p:pic>
      <p:pic>
        <p:nvPicPr>
          <p:cNvPr id="5" name="Afbeelding 4" descr="OttoRa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66700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Mijn</a:t>
            </a:r>
            <a:r>
              <a:rPr lang="en-US" dirty="0"/>
              <a:t> 675kHz station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/>
          <a:lstStyle/>
          <a:p>
            <a:r>
              <a:rPr lang="en-US" dirty="0"/>
              <a:t>FM </a:t>
            </a:r>
            <a:r>
              <a:rPr lang="en-US" dirty="0" err="1"/>
              <a:t>zenders</a:t>
            </a:r>
            <a:br>
              <a:rPr lang="en-US" dirty="0"/>
            </a:br>
            <a:r>
              <a:rPr lang="en-US" dirty="0" err="1"/>
              <a:t>afstemmen</a:t>
            </a:r>
            <a:endParaRPr lang="en-US" dirty="0"/>
          </a:p>
          <a:p>
            <a:r>
              <a:rPr lang="en-US" dirty="0"/>
              <a:t>MP3 </a:t>
            </a:r>
            <a:r>
              <a:rPr lang="en-US" dirty="0" err="1"/>
              <a:t>speler</a:t>
            </a:r>
            <a:br>
              <a:rPr lang="en-US" dirty="0"/>
            </a:br>
            <a:r>
              <a:rPr lang="en-US" dirty="0"/>
              <a:t>of PC out</a:t>
            </a:r>
          </a:p>
          <a:p>
            <a:r>
              <a:rPr lang="en-US" dirty="0" err="1"/>
              <a:t>Draad</a:t>
            </a:r>
            <a:r>
              <a:rPr lang="en-US" dirty="0"/>
              <a:t> 20m</a:t>
            </a:r>
          </a:p>
          <a:p>
            <a:r>
              <a:rPr lang="en-US" dirty="0" err="1"/>
              <a:t>Huis</a:t>
            </a:r>
            <a:r>
              <a:rPr lang="en-US" dirty="0"/>
              <a:t> en </a:t>
            </a:r>
            <a:r>
              <a:rPr lang="en-US" dirty="0" err="1"/>
              <a:t>tuin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BC497C-9F44-491E-8350-5DD5E45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2431"/>
            <a:ext cx="5842000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D726A-25B0-4568-A937-0A95BF0D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1000kHz: </a:t>
            </a:r>
            <a:r>
              <a:rPr lang="nl-NL" dirty="0" err="1"/>
              <a:t>Ruysdael</a:t>
            </a:r>
            <a:r>
              <a:rPr lang="nl-NL" dirty="0"/>
              <a:t> 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73C9F0-29C2-450E-9A15-1C12F564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Minizender van </a:t>
            </a:r>
            <a:r>
              <a:rPr lang="nl-NL" dirty="0" err="1"/>
              <a:t>AliEx</a:t>
            </a:r>
            <a:r>
              <a:rPr lang="nl-NL" dirty="0"/>
              <a:t> (€ 10,90)</a:t>
            </a:r>
          </a:p>
          <a:p>
            <a:r>
              <a:rPr lang="nl-NL" dirty="0"/>
              <a:t>BT/MP3/FM unit erin</a:t>
            </a:r>
          </a:p>
          <a:p>
            <a:r>
              <a:rPr lang="nl-NL" dirty="0"/>
              <a:t>Draad ca 6m</a:t>
            </a:r>
          </a:p>
          <a:p>
            <a:endParaRPr lang="nl-NL" dirty="0"/>
          </a:p>
          <a:p>
            <a:r>
              <a:rPr lang="nl-NL" dirty="0" err="1"/>
              <a:t>Harmonischen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voor TB/KG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D4F4F1-24F2-4FC1-A4B1-F11B2C692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63080"/>
            <a:ext cx="5410200" cy="40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5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Uitnodiging</a:t>
            </a:r>
            <a:r>
              <a:rPr lang="en-US" dirty="0"/>
              <a:t> </a:t>
            </a:r>
            <a:r>
              <a:rPr lang="en-US" dirty="0" err="1"/>
              <a:t>Eeuwfeest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Op 14 </a:t>
            </a:r>
            <a:r>
              <a:rPr lang="en-US" dirty="0" err="1"/>
              <a:t>nov</a:t>
            </a:r>
            <a:r>
              <a:rPr lang="en-US" dirty="0"/>
              <a:t> 2030 </a:t>
            </a:r>
            <a:r>
              <a:rPr lang="en-US" dirty="0" err="1"/>
              <a:t>mogen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luisteren</a:t>
            </a:r>
            <a:endParaRPr lang="en-US" dirty="0"/>
          </a:p>
          <a:p>
            <a:r>
              <a:rPr lang="en-US" dirty="0"/>
              <a:t>Is Corona </a:t>
            </a:r>
            <a:br>
              <a:rPr lang="en-US" dirty="0"/>
            </a:br>
            <a:r>
              <a:rPr lang="en-US" dirty="0"/>
              <a:t>dan </a:t>
            </a:r>
            <a:r>
              <a:rPr lang="en-US" dirty="0" err="1"/>
              <a:t>voorbij</a:t>
            </a:r>
            <a:r>
              <a:rPr lang="en-US" dirty="0"/>
              <a:t>?</a:t>
            </a:r>
          </a:p>
          <a:p>
            <a:r>
              <a:rPr lang="en-US" dirty="0" err="1"/>
              <a:t>Doet</a:t>
            </a:r>
            <a:r>
              <a:rPr lang="en-US" dirty="0"/>
              <a:t> </a:t>
            </a:r>
            <a:r>
              <a:rPr lang="en-US" dirty="0" err="1"/>
              <a:t>hij</a:t>
            </a:r>
            <a:r>
              <a:rPr lang="en-US" dirty="0"/>
              <a:t> het</a:t>
            </a:r>
            <a:br>
              <a:rPr lang="en-US" dirty="0"/>
            </a:br>
            <a:r>
              <a:rPr lang="en-US" dirty="0"/>
              <a:t>dan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?</a:t>
            </a:r>
          </a:p>
          <a:p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nog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stations?</a:t>
            </a:r>
          </a:p>
          <a:p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buizen</a:t>
            </a:r>
            <a:r>
              <a:rPr lang="en-US" dirty="0"/>
              <a:t>?</a:t>
            </a:r>
          </a:p>
        </p:txBody>
      </p:sp>
      <p:pic>
        <p:nvPicPr>
          <p:cNvPr id="4" name="Afbeelding 3" descr="Err107D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362200"/>
            <a:ext cx="5588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Eindbuisproject</a:t>
            </a:r>
            <a:r>
              <a:rPr lang="en-US" dirty="0"/>
              <a:t>: PC443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Vervangen</a:t>
            </a:r>
            <a:r>
              <a:rPr lang="en-US" dirty="0"/>
              <a:t> door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buis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Gloeispanning</a:t>
            </a:r>
            <a:r>
              <a:rPr lang="en-US" dirty="0"/>
              <a:t> 4V</a:t>
            </a:r>
          </a:p>
          <a:p>
            <a:pPr lvl="1"/>
            <a:r>
              <a:rPr lang="en-US" dirty="0" err="1"/>
              <a:t>Plaatimpedantie</a:t>
            </a:r>
            <a:r>
              <a:rPr lang="en-US" dirty="0"/>
              <a:t> 10k</a:t>
            </a:r>
          </a:p>
          <a:p>
            <a:pPr lvl="1"/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zijn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PC86 </a:t>
            </a:r>
            <a:r>
              <a:rPr lang="en-US" dirty="0" err="1"/>
              <a:t>kost</a:t>
            </a:r>
            <a:r>
              <a:rPr lang="en-US" dirty="0"/>
              <a:t> </a:t>
            </a:r>
            <a:r>
              <a:rPr lang="en-US" dirty="0" err="1"/>
              <a:t>maar</a:t>
            </a:r>
            <a:r>
              <a:rPr lang="en-US" dirty="0"/>
              <a:t> 2€ en </a:t>
            </a:r>
            <a:r>
              <a:rPr lang="en-US" dirty="0" err="1"/>
              <a:t>voldoet</a:t>
            </a:r>
            <a:r>
              <a:rPr lang="en-US" dirty="0"/>
              <a:t>!</a:t>
            </a:r>
          </a:p>
          <a:p>
            <a:pPr lvl="1"/>
            <a:r>
              <a:rPr lang="en-US" dirty="0" err="1"/>
              <a:t>Steilheid</a:t>
            </a:r>
            <a:r>
              <a:rPr lang="en-US" dirty="0"/>
              <a:t>: 13mA/V  	(C443: 2mA/V)</a:t>
            </a:r>
          </a:p>
          <a:p>
            <a:pPr lvl="1"/>
            <a:r>
              <a:rPr lang="en-US" dirty="0"/>
              <a:t>Rooster: -1,5V   	(C443: -20V)</a:t>
            </a:r>
          </a:p>
          <a:p>
            <a:pPr lvl="1"/>
            <a:r>
              <a:rPr lang="en-US" dirty="0" err="1"/>
              <a:t>Stroom</a:t>
            </a:r>
            <a:r>
              <a:rPr lang="en-US" dirty="0"/>
              <a:t>: 10-12mA    	(C443: 20mA)</a:t>
            </a:r>
          </a:p>
          <a:p>
            <a:r>
              <a:rPr lang="en-US" dirty="0" err="1"/>
              <a:t>Spanningsdeler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Gelijkspanning</a:t>
            </a:r>
            <a:r>
              <a:rPr lang="en-US" dirty="0"/>
              <a:t> ca 10x </a:t>
            </a:r>
            <a:r>
              <a:rPr lang="en-US" dirty="0" err="1"/>
              <a:t>verzwakken</a:t>
            </a:r>
            <a:endParaRPr lang="en-US" dirty="0"/>
          </a:p>
          <a:p>
            <a:pPr lvl="1"/>
            <a:r>
              <a:rPr lang="en-US" dirty="0" err="1"/>
              <a:t>Signaal</a:t>
            </a:r>
            <a:r>
              <a:rPr lang="en-US" dirty="0"/>
              <a:t> ca 6x </a:t>
            </a:r>
            <a:r>
              <a:rPr lang="en-US" dirty="0" err="1"/>
              <a:t>verzwakken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weerstandje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gelijkspanning</a:t>
            </a:r>
            <a:r>
              <a:rPr lang="en-US" dirty="0"/>
              <a:t> </a:t>
            </a:r>
            <a:r>
              <a:rPr lang="en-US" dirty="0" err="1"/>
              <a:t>telt</a:t>
            </a:r>
            <a:r>
              <a:rPr lang="en-US" dirty="0"/>
              <a:t> R6 </a:t>
            </a:r>
            <a:r>
              <a:rPr lang="en-US" dirty="0" err="1"/>
              <a:t>mee</a:t>
            </a:r>
            <a:endParaRPr lang="en-US" dirty="0"/>
          </a:p>
          <a:p>
            <a:r>
              <a:rPr lang="en-US" dirty="0"/>
              <a:t>T2 is 50k, R6 is 100k</a:t>
            </a:r>
          </a:p>
          <a:p>
            <a:r>
              <a:rPr lang="en-US" dirty="0"/>
              <a:t>Ra </a:t>
            </a:r>
            <a:r>
              <a:rPr lang="en-US"/>
              <a:t>is 47k, </a:t>
            </a:r>
            <a:r>
              <a:rPr lang="en-US" dirty="0" err="1"/>
              <a:t>R</a:t>
            </a:r>
            <a:r>
              <a:rPr lang="en-US" sz="2800" dirty="0" err="1"/>
              <a:t>b</a:t>
            </a:r>
            <a:r>
              <a:rPr lang="en-US" sz="2800" dirty="0"/>
              <a:t> is 23k</a:t>
            </a:r>
            <a:endParaRPr lang="en-US" dirty="0"/>
          </a:p>
          <a:p>
            <a:endParaRPr lang="en-US" dirty="0"/>
          </a:p>
        </p:txBody>
      </p:sp>
      <p:pic>
        <p:nvPicPr>
          <p:cNvPr id="4" name="Afbeelding 3" descr="PC443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259" y="3810000"/>
            <a:ext cx="871351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Testopstelling</a:t>
            </a:r>
            <a:endParaRPr lang="en-US" dirty="0"/>
          </a:p>
        </p:txBody>
      </p:sp>
      <p:pic>
        <p:nvPicPr>
          <p:cNvPr id="4" name="Tijdelijke aanduiding voor inhoud 3" descr="Err107D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5892800" cy="4419600"/>
          </a:xfrm>
        </p:spPr>
      </p:pic>
      <p:pic>
        <p:nvPicPr>
          <p:cNvPr id="6" name="ErrKY10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86600" y="13716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Alles</a:t>
            </a:r>
            <a:r>
              <a:rPr lang="en-US" dirty="0"/>
              <a:t> 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buisvoet</a:t>
            </a:r>
            <a:r>
              <a:rPr lang="en-US" dirty="0"/>
              <a:t> </a:t>
            </a:r>
            <a:r>
              <a:rPr lang="en-US" dirty="0" err="1"/>
              <a:t>proppen</a:t>
            </a:r>
            <a:endParaRPr lang="en-US" dirty="0"/>
          </a:p>
        </p:txBody>
      </p:sp>
      <p:pic>
        <p:nvPicPr>
          <p:cNvPr id="5" name="Afbeelding 4" descr="GDe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95600"/>
            <a:ext cx="5080000" cy="3810000"/>
          </a:xfrm>
          <a:prstGeom prst="rect">
            <a:avLst/>
          </a:prstGeom>
        </p:spPr>
      </p:pic>
      <p:pic>
        <p:nvPicPr>
          <p:cNvPr id="4" name="Tijdelijke aanduiding voor inhoud 3" descr="GDesTu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1371600"/>
            <a:ext cx="6019800" cy="4514850"/>
          </a:xfrm>
        </p:spPr>
      </p:pic>
      <p:sp>
        <p:nvSpPr>
          <p:cNvPr id="6" name="Tekstvak 5"/>
          <p:cNvSpPr txBox="1"/>
          <p:nvPr/>
        </p:nvSpPr>
        <p:spPr>
          <a:xfrm>
            <a:off x="228600" y="1676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Gekregen</a:t>
            </a:r>
            <a:r>
              <a:rPr lang="en-US" sz="2400" dirty="0"/>
              <a:t> van Ph van Apeldoorn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9F9F4-71FA-41A3-A04A-9C74564F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nl-NL" dirty="0"/>
              <a:t>Eerdere lezingen </a:t>
            </a:r>
            <a:r>
              <a:rPr lang="nl-NL" dirty="0" err="1"/>
              <a:t>Erres</a:t>
            </a:r>
            <a:r>
              <a:rPr lang="nl-NL" dirty="0"/>
              <a:t> KY107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E10243-C52A-4F49-B883-705026FA1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0150"/>
            <a:ext cx="7543800" cy="5657850"/>
          </a:xfrm>
        </p:spPr>
      </p:pic>
    </p:spTree>
    <p:extLst>
      <p:ext uri="{BB962C8B-B14F-4D97-AF65-F5344CB8AC3E}">
        <p14:creationId xmlns:p14="http://schemas.microsoft.com/office/powerpoint/2010/main" val="2934973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C7D0-E954-489B-BA2B-6D4C2D80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nl-NL" dirty="0"/>
              <a:t>Zeldzaam?  Ca 30 à 40 in </a:t>
            </a:r>
            <a:r>
              <a:rPr lang="nl-NL" dirty="0" err="1"/>
              <a:t>Ned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D5A28F-4642-48AB-BF35-0CFF94F7D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94024"/>
            <a:ext cx="7857352" cy="5887776"/>
          </a:xfrm>
        </p:spPr>
      </p:pic>
    </p:spTree>
    <p:extLst>
      <p:ext uri="{BB962C8B-B14F-4D97-AF65-F5344CB8AC3E}">
        <p14:creationId xmlns:p14="http://schemas.microsoft.com/office/powerpoint/2010/main" val="152219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236A7-0BE8-4AED-AF65-0F208734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K (1923) en KS (1927)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7E21BE-2830-4357-B96F-8887C6C31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nl-NL" dirty="0"/>
              <a:t>Buizen in het toestel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 err="1"/>
              <a:t>buitenop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62BC7F-A840-47FE-A2B8-B68DCAC6D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3588536" cy="33242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86BA81-C3B8-4002-92FD-445CED6A8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42" y="1905000"/>
            <a:ext cx="4024061" cy="33242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756F76C-C44E-4FA0-BFC1-45CC85AAA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23" y="5229224"/>
            <a:ext cx="5869495" cy="14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54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CA547-6ED9-4D36-9B42-DA042A77D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nl-NL" dirty="0"/>
              <a:t>Stereo?   Met 2 Ottozenders!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ACBAB31-AA3C-490F-A81F-A8668B352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8222"/>
            <a:ext cx="7696200" cy="5767020"/>
          </a:xfrm>
        </p:spPr>
      </p:pic>
    </p:spTree>
    <p:extLst>
      <p:ext uri="{BB962C8B-B14F-4D97-AF65-F5344CB8AC3E}">
        <p14:creationId xmlns:p14="http://schemas.microsoft.com/office/powerpoint/2010/main" val="3409147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je </a:t>
            </a:r>
            <a:r>
              <a:rPr lang="en-US" dirty="0" err="1"/>
              <a:t>aandacht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Mooie</a:t>
            </a:r>
            <a:r>
              <a:rPr lang="en-US" dirty="0"/>
              <a:t> radio, gratis </a:t>
            </a:r>
            <a:r>
              <a:rPr lang="en-US" dirty="0" err="1"/>
              <a:t>gekregen</a:t>
            </a:r>
            <a:endParaRPr lang="en-US" dirty="0"/>
          </a:p>
          <a:p>
            <a:r>
              <a:rPr lang="en-US" dirty="0" err="1"/>
              <a:t>Onderdelen</a:t>
            </a:r>
            <a:r>
              <a:rPr lang="en-US" dirty="0"/>
              <a:t> ca. 10€, </a:t>
            </a:r>
            <a:r>
              <a:rPr lang="en-US" dirty="0" err="1"/>
              <a:t>buizen</a:t>
            </a:r>
            <a:r>
              <a:rPr lang="en-US" dirty="0"/>
              <a:t> 66€</a:t>
            </a:r>
          </a:p>
          <a:p>
            <a:r>
              <a:rPr lang="en-US" dirty="0"/>
              <a:t>Kan </a:t>
            </a:r>
            <a:r>
              <a:rPr lang="en-US" dirty="0" err="1"/>
              <a:t>wel</a:t>
            </a:r>
            <a:r>
              <a:rPr lang="en-US" dirty="0"/>
              <a:t> 100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Radio’s </a:t>
            </a:r>
            <a:r>
              <a:rPr lang="en-US" dirty="0" err="1"/>
              <a:t>verzamelen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Plezier</a:t>
            </a:r>
            <a:r>
              <a:rPr lang="en-US" dirty="0"/>
              <a:t> met </a:t>
            </a:r>
            <a:r>
              <a:rPr lang="en-US" dirty="0" err="1"/>
              <a:t>afgedankt</a:t>
            </a:r>
            <a:r>
              <a:rPr lang="en-US" dirty="0"/>
              <a:t> </a:t>
            </a:r>
            <a:r>
              <a:rPr lang="en-US" dirty="0" err="1"/>
              <a:t>huisraad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8431A-7310-40E1-B7C4-EFD9FF2C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Klaarzetten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5C2715-A40B-415B-A980-B0ECA0CC0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600199"/>
            <a:ext cx="4406900" cy="4525963"/>
          </a:xfrm>
        </p:spPr>
        <p:txBody>
          <a:bodyPr/>
          <a:lstStyle/>
          <a:p>
            <a:r>
              <a:rPr lang="nl-NL" dirty="0" err="1"/>
              <a:t>Erres</a:t>
            </a:r>
            <a:r>
              <a:rPr lang="nl-NL" dirty="0"/>
              <a:t> + antenne</a:t>
            </a:r>
          </a:p>
          <a:p>
            <a:r>
              <a:rPr lang="nl-NL" dirty="0"/>
              <a:t>Golfrekker 675 aan</a:t>
            </a:r>
          </a:p>
          <a:p>
            <a:r>
              <a:rPr lang="nl-NL" dirty="0" err="1"/>
              <a:t>Ruysdael</a:t>
            </a:r>
            <a:r>
              <a:rPr lang="nl-NL" dirty="0"/>
              <a:t> 999 aan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00DA4F4-BBBC-41AF-BA13-541BA7A3DF82}"/>
              </a:ext>
            </a:extLst>
          </p:cNvPr>
          <p:cNvSpPr txBox="1">
            <a:spLocks/>
          </p:cNvSpPr>
          <p:nvPr/>
        </p:nvSpPr>
        <p:spPr>
          <a:xfrm>
            <a:off x="5257800" y="1600199"/>
            <a:ext cx="35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Erres</a:t>
            </a:r>
            <a:r>
              <a:rPr lang="nl-NL" dirty="0"/>
              <a:t> onderdelen</a:t>
            </a:r>
          </a:p>
          <a:p>
            <a:r>
              <a:rPr lang="nl-NL" dirty="0"/>
              <a:t>Ottozender</a:t>
            </a:r>
          </a:p>
        </p:txBody>
      </p:sp>
    </p:spTree>
    <p:extLst>
      <p:ext uri="{BB962C8B-B14F-4D97-AF65-F5344CB8AC3E}">
        <p14:creationId xmlns:p14="http://schemas.microsoft.com/office/powerpoint/2010/main" val="113787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rresKY107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831674"/>
            <a:ext cx="3860842" cy="5873926"/>
          </a:xfrm>
          <a:prstGeom prst="rect">
            <a:avLst/>
          </a:prstGeom>
        </p:spPr>
      </p:pic>
      <p:pic>
        <p:nvPicPr>
          <p:cNvPr id="5" name="Afbeelding 4" descr="OttovTussenbro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1" y="1993392"/>
            <a:ext cx="2590800" cy="32644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4824"/>
          </a:xfrm>
        </p:spPr>
        <p:txBody>
          <a:bodyPr>
            <a:normAutofit fontScale="90000"/>
          </a:bodyPr>
          <a:lstStyle/>
          <a:p>
            <a:r>
              <a:rPr lang="en-US" dirty="0"/>
              <a:t>Van </a:t>
            </a:r>
            <a:r>
              <a:rPr lang="en-US" dirty="0" err="1"/>
              <a:t>installatie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meubel</a:t>
            </a:r>
            <a:r>
              <a:rPr lang="en-US" dirty="0"/>
              <a:t>: 1930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876800"/>
          </a:xfrm>
        </p:spPr>
        <p:txBody>
          <a:bodyPr/>
          <a:lstStyle/>
          <a:p>
            <a:r>
              <a:rPr lang="en-US" dirty="0" err="1"/>
              <a:t>Alles</a:t>
            </a:r>
            <a:r>
              <a:rPr lang="en-US" dirty="0"/>
              <a:t> in 1 </a:t>
            </a:r>
            <a:r>
              <a:rPr lang="en-US" dirty="0" err="1"/>
              <a:t>kast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voeding</a:t>
            </a:r>
            <a:r>
              <a:rPr lang="en-US" dirty="0"/>
              <a:t> en LS)</a:t>
            </a:r>
          </a:p>
          <a:p>
            <a:r>
              <a:rPr lang="en-US" dirty="0" err="1"/>
              <a:t>Mooi</a:t>
            </a:r>
            <a:r>
              <a:rPr lang="en-US" dirty="0"/>
              <a:t> </a:t>
            </a:r>
            <a:r>
              <a:rPr lang="en-US" dirty="0" err="1"/>
              <a:t>meubel</a:t>
            </a:r>
            <a:endParaRPr lang="en-US" dirty="0"/>
          </a:p>
          <a:p>
            <a:r>
              <a:rPr lang="en-US" dirty="0"/>
              <a:t>Plat, compact</a:t>
            </a:r>
          </a:p>
          <a:p>
            <a:r>
              <a:rPr lang="en-US" dirty="0"/>
              <a:t>Otto van </a:t>
            </a:r>
            <a:r>
              <a:rPr lang="en-US" dirty="0" err="1"/>
              <a:t>Tussenbroek</a:t>
            </a:r>
            <a:endParaRPr lang="en-US" dirty="0"/>
          </a:p>
          <a:p>
            <a:r>
              <a:rPr lang="en-US" dirty="0" err="1"/>
              <a:t>Oplage</a:t>
            </a:r>
            <a:r>
              <a:rPr lang="en-US" dirty="0"/>
              <a:t> ~2400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Gidi</a:t>
            </a:r>
            <a:r>
              <a:rPr lang="en-US" dirty="0"/>
              <a:t> Verheijen)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schuuropruiming</a:t>
            </a:r>
            <a:r>
              <a:rPr lang="en-US" dirty="0"/>
              <a:t> (2013/4)</a:t>
            </a:r>
          </a:p>
        </p:txBody>
      </p:sp>
      <p:pic>
        <p:nvPicPr>
          <p:cNvPr id="4" name="Tijdelijke aanduiding voor inhoud 3" descr="ErrKY107Fie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17638"/>
            <a:ext cx="7010400" cy="5257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Geschiedenis</a:t>
            </a:r>
            <a:r>
              <a:rPr lang="en-US" dirty="0"/>
              <a:t> van </a:t>
            </a:r>
            <a:r>
              <a:rPr lang="en-US" dirty="0" err="1"/>
              <a:t>toestel</a:t>
            </a:r>
            <a:r>
              <a:rPr lang="en-US" dirty="0"/>
              <a:t>?</a:t>
            </a:r>
          </a:p>
        </p:txBody>
      </p:sp>
      <p:pic>
        <p:nvPicPr>
          <p:cNvPr id="4" name="Afbeelding 3" descr="Err107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5080000" cy="3810000"/>
          </a:xfrm>
          <a:prstGeom prst="rect">
            <a:avLst/>
          </a:prstGeom>
        </p:spPr>
      </p:pic>
      <p:pic>
        <p:nvPicPr>
          <p:cNvPr id="5" name="Afbeelding 4" descr="ErrKY107Did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67050"/>
            <a:ext cx="4749800" cy="356235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8600" y="50292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ALS AANDENKEN AAN MIJN LIEVE MOEDER</a:t>
            </a:r>
            <a:endParaRPr lang="en-US" sz="28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6B19D76-A6A9-4D91-921D-E80BBAFF5892}"/>
              </a:ext>
            </a:extLst>
          </p:cNvPr>
          <p:cNvSpPr txBox="1"/>
          <p:nvPr/>
        </p:nvSpPr>
        <p:spPr>
          <a:xfrm>
            <a:off x="5791200" y="1682055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Diddens</a:t>
            </a:r>
            <a:r>
              <a:rPr lang="nl-NL" sz="2800" dirty="0"/>
              <a:t> &amp; v Asten, </a:t>
            </a:r>
          </a:p>
          <a:p>
            <a:r>
              <a:rPr lang="nl-NL" sz="2800" dirty="0"/>
              <a:t>Dekenzak, </a:t>
            </a:r>
          </a:p>
          <a:p>
            <a:r>
              <a:rPr lang="nl-NL" sz="2800" dirty="0"/>
              <a:t>ca 1965-70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veilig</a:t>
            </a:r>
            <a:r>
              <a:rPr lang="en-US" dirty="0"/>
              <a:t> </a:t>
            </a:r>
            <a:r>
              <a:rPr lang="en-US" dirty="0" err="1"/>
              <a:t>netsnoer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NVHR </a:t>
            </a:r>
            <a:r>
              <a:rPr lang="en-US" dirty="0" err="1"/>
              <a:t>beurs</a:t>
            </a:r>
            <a:endParaRPr lang="en-US" dirty="0"/>
          </a:p>
          <a:p>
            <a:r>
              <a:rPr lang="en-US" dirty="0"/>
              <a:t>3-aderig!</a:t>
            </a:r>
          </a:p>
          <a:p>
            <a:r>
              <a:rPr lang="en-US" dirty="0" err="1"/>
              <a:t>Antenne</a:t>
            </a:r>
            <a:endParaRPr lang="en-US" dirty="0"/>
          </a:p>
        </p:txBody>
      </p:sp>
      <p:pic>
        <p:nvPicPr>
          <p:cNvPr id="4" name="Afbeelding 3" descr="Err107Ch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295400"/>
            <a:ext cx="5892800" cy="4419600"/>
          </a:xfrm>
          <a:prstGeom prst="rect">
            <a:avLst/>
          </a:prstGeom>
        </p:spPr>
      </p:pic>
      <p:pic>
        <p:nvPicPr>
          <p:cNvPr id="5" name="Afbeelding 4" descr="Err107Du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05200"/>
            <a:ext cx="4267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onthulling</a:t>
            </a:r>
            <a:r>
              <a:rPr lang="en-US" dirty="0"/>
              <a:t> (14 </a:t>
            </a:r>
            <a:r>
              <a:rPr lang="en-US" dirty="0" err="1"/>
              <a:t>mei</a:t>
            </a:r>
            <a:r>
              <a:rPr lang="en-US" dirty="0"/>
              <a:t> 2014)</a:t>
            </a:r>
          </a:p>
        </p:txBody>
      </p:sp>
      <p:pic>
        <p:nvPicPr>
          <p:cNvPr id="4" name="Afbeelding 3" descr="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609" y="987287"/>
            <a:ext cx="7315200" cy="5486400"/>
          </a:xfrm>
          <a:prstGeom prst="rect">
            <a:avLst/>
          </a:prstGeom>
        </p:spPr>
      </p:pic>
      <p:pic>
        <p:nvPicPr>
          <p:cNvPr id="5" name="Afbeelding 4" descr="e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3354"/>
            <a:ext cx="3657600" cy="29746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Toen</a:t>
            </a:r>
            <a:r>
              <a:rPr lang="en-US" dirty="0"/>
              <a:t> radio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simpel</a:t>
            </a:r>
            <a:r>
              <a:rPr lang="en-US" dirty="0"/>
              <a:t> was …</a:t>
            </a:r>
          </a:p>
        </p:txBody>
      </p:sp>
      <p:pic>
        <p:nvPicPr>
          <p:cNvPr id="4" name="Tijdelijke aanduiding voor inhoud 3" descr="Erresschem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8990930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625</Words>
  <Application>Microsoft Office PowerPoint</Application>
  <PresentationFormat>Diavoorstelling (4:3)</PresentationFormat>
  <Paragraphs>132</Paragraphs>
  <Slides>32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Office-thema</vt:lpstr>
      <vt:lpstr>De Zanger aan de Wand: Erres KY107 (1930)</vt:lpstr>
      <vt:lpstr>Ontvangen in de jaren 20</vt:lpstr>
      <vt:lpstr>Erres K (1923) en KS (1927)</vt:lpstr>
      <vt:lpstr>Van installatie naar meubel: 1930</vt:lpstr>
      <vt:lpstr>De schuuropruiming (2013/4)</vt:lpstr>
      <vt:lpstr>Geschiedenis van toestel?</vt:lpstr>
      <vt:lpstr>Eerst een veilig netsnoer</vt:lpstr>
      <vt:lpstr>De onthulling (14 mei 2014)</vt:lpstr>
      <vt:lpstr>Toen radio nog simpel was …</vt:lpstr>
      <vt:lpstr>Schemadetails</vt:lpstr>
      <vt:lpstr>Schema van de Erres KY107</vt:lpstr>
      <vt:lpstr>Detectie: Eèn helft versterken</vt:lpstr>
      <vt:lpstr>Condensatorblok (voeding)</vt:lpstr>
      <vt:lpstr>Vullen met elco’s</vt:lpstr>
      <vt:lpstr>Voortrap repareren</vt:lpstr>
      <vt:lpstr>Kast: niet lakken maar wassen!</vt:lpstr>
      <vt:lpstr>Versleten buizen</vt:lpstr>
      <vt:lpstr>Nu gaan we even luisteren</vt:lpstr>
      <vt:lpstr>Hoe hoort het eigenlijk?</vt:lpstr>
      <vt:lpstr>De Ottozender</vt:lpstr>
      <vt:lpstr>Mijn 675kHz station</vt:lpstr>
      <vt:lpstr>1000kHz: Ruysdael AM</vt:lpstr>
      <vt:lpstr>Uitnodiging Eeuwfeest</vt:lpstr>
      <vt:lpstr>Eindbuisproject: PC443</vt:lpstr>
      <vt:lpstr>Een weerstandje</vt:lpstr>
      <vt:lpstr>Testopstelling</vt:lpstr>
      <vt:lpstr>Alles in een buisvoet proppen</vt:lpstr>
      <vt:lpstr>Eerdere lezingen Erres KY107</vt:lpstr>
      <vt:lpstr>Zeldzaam?  Ca 30 à 40 in Ned</vt:lpstr>
      <vt:lpstr>Stereo?   Met 2 Ottozenders!</vt:lpstr>
      <vt:lpstr>Bedankt voor je aandacht</vt:lpstr>
      <vt:lpstr>Klaarzetten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Zanger aan de wand: Erres KY107</dc:title>
  <dc:creator>Tel</dc:creator>
  <cp:lastModifiedBy>Tel, G. (Gerard)</cp:lastModifiedBy>
  <cp:revision>49</cp:revision>
  <dcterms:created xsi:type="dcterms:W3CDTF">2014-09-29T09:59:41Z</dcterms:created>
  <dcterms:modified xsi:type="dcterms:W3CDTF">2020-11-11T11:49:02Z</dcterms:modified>
</cp:coreProperties>
</file>