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erriweather" panose="000005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78" autoAdjust="0"/>
  </p:normalViewPr>
  <p:slideViewPr>
    <p:cSldViewPr snapToGrid="0">
      <p:cViewPr varScale="1">
        <p:scale>
          <a:sx n="72" d="100"/>
          <a:sy n="72" d="100"/>
        </p:scale>
        <p:origin x="112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a4e1fb6a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ba4e1fb6a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Sterrekunde voornamelijk van belang vanwege het maken van calenders → Voorspellen van seizoenen, eclipsen en andere natuurvoorstellingen.</a:t>
            </a:r>
            <a:endParaRPr/>
          </a:p>
          <a:p>
            <a:pPr marL="457200" lvl="0" indent="-298450" algn="l" rtl="0">
              <a:spcBef>
                <a:spcPts val="0"/>
              </a:spcBef>
              <a:spcAft>
                <a:spcPts val="0"/>
              </a:spcAft>
              <a:buSzPts val="1100"/>
              <a:buChar char="-"/>
            </a:pPr>
            <a:r>
              <a:rPr lang="en"/>
              <a:t>Celestial globe had liquid-driven escape department (Mechanisme om te laten draaien)</a:t>
            </a:r>
            <a:endParaRPr/>
          </a:p>
          <a:p>
            <a:pPr marL="457200" lvl="0" indent="-298450" algn="l" rtl="0">
              <a:spcBef>
                <a:spcPts val="0"/>
              </a:spcBef>
              <a:spcAft>
                <a:spcPts val="0"/>
              </a:spcAft>
              <a:buSzPts val="1100"/>
              <a:buChar char="-"/>
            </a:pPr>
            <a:r>
              <a:rPr lang="en"/>
              <a:t>India vanwege contact met Grieken hadden meer verstand nog van positie zon en maan</a:t>
            </a:r>
            <a:endParaRPr/>
          </a:p>
          <a:p>
            <a:pPr marL="457200" lvl="0" indent="-298450" algn="l" rtl="0">
              <a:spcBef>
                <a:spcPts val="0"/>
              </a:spcBef>
              <a:spcAft>
                <a:spcPts val="0"/>
              </a:spcAft>
              <a:buSzPts val="1100"/>
              <a:buChar char="-"/>
            </a:pPr>
            <a:r>
              <a:rPr lang="en"/>
              <a:t>China wist in eerste instantie nog niet dat de aarde rond was</a:t>
            </a:r>
            <a:endParaRPr/>
          </a:p>
          <a:p>
            <a:pPr marL="457200" lvl="0" indent="-298450" algn="l" rtl="0">
              <a:spcBef>
                <a:spcPts val="0"/>
              </a:spcBef>
              <a:spcAft>
                <a:spcPts val="0"/>
              </a:spcAft>
              <a:buSzPts val="1100"/>
              <a:buChar char="-"/>
            </a:pPr>
            <a:r>
              <a:rPr lang="en"/>
              <a:t>Gebruikte de hoek van Zenith om positie van de zon te meten</a:t>
            </a:r>
            <a:endParaRPr/>
          </a:p>
          <a:p>
            <a:pPr marL="914400" lvl="1" indent="-298450" algn="l" rtl="0">
              <a:spcBef>
                <a:spcPts val="0"/>
              </a:spcBef>
              <a:spcAft>
                <a:spcPts val="0"/>
              </a:spcAft>
              <a:buSzPts val="1100"/>
              <a:buChar char="-"/>
            </a:pPr>
            <a:r>
              <a:rPr lang="en"/>
              <a:t>Hier kwamen tangens tabellen uit voort</a:t>
            </a:r>
            <a:endParaRPr/>
          </a:p>
          <a:p>
            <a:pPr marL="914400" lvl="1" indent="-298450" algn="l" rtl="0">
              <a:spcBef>
                <a:spcPts val="0"/>
              </a:spcBef>
              <a:spcAft>
                <a:spcPts val="0"/>
              </a:spcAft>
              <a:buSzPts val="1100"/>
              <a:buChar char="-"/>
            </a:pPr>
            <a:r>
              <a:rPr lang="en"/>
              <a:t>Had zijn eigen manier van graden uitdrukken → 365,25 tu was een rondje</a:t>
            </a:r>
            <a:endParaRPr/>
          </a:p>
          <a:p>
            <a:pPr marL="914400" lvl="1" indent="-298450" algn="l" rtl="0">
              <a:spcBef>
                <a:spcPts val="0"/>
              </a:spcBef>
              <a:spcAft>
                <a:spcPts val="0"/>
              </a:spcAft>
              <a:buSzPts val="1100"/>
              <a:buChar char="-"/>
            </a:pPr>
            <a:r>
              <a:rPr lang="en"/>
              <a:t>Tabellen kwamen daarna pas terug rond de 17e eeuw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ba4e1fb6a9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ba4e1fb6a9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a4e1fb6a9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a4e1fb6a9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a4e1fb6a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ba4e1fb6a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a4e1fb6a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a4e1fb6a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 Hij was ook de eerste persoon om een bewijs te geven voor de driehoek van Pascal (gevonden door Yang's voorloper Jia Xian 11e eeuw beschreven in zijn (Jia Xians) boek, maar die is verloren). Een plaatje hiervan hebben ze gevonden in Yangs boek “---”.   </a:t>
            </a:r>
            <a:endParaRPr dirty="0"/>
          </a:p>
          <a:p>
            <a:pPr marL="0" lvl="0" indent="457200" algn="l" rtl="0">
              <a:spcBef>
                <a:spcPts val="0"/>
              </a:spcBef>
              <a:spcAft>
                <a:spcPts val="0"/>
              </a:spcAft>
              <a:buClr>
                <a:schemeClr val="dk1"/>
              </a:buClr>
              <a:buSzPts val="1100"/>
              <a:buFont typeface="Arial"/>
              <a:buNone/>
            </a:pPr>
            <a:r>
              <a:rPr lang="en" dirty="0"/>
              <a:t>- magische cirkels zijn een aantal cirkels om elkaar heen getekend waarbij er getallen staan op de omtrek van elke cirkel</a:t>
            </a:r>
            <a:br>
              <a:rPr lang="en" dirty="0"/>
            </a:br>
            <a:r>
              <a:rPr lang="en" dirty="0"/>
              <a:t>	</a:t>
            </a:r>
            <a:r>
              <a:rPr lang="en" dirty="0">
                <a:solidFill>
                  <a:schemeClr val="dk1"/>
                </a:solidFill>
              </a:rPr>
              <a:t>- gebruikte Horner-Ruffini methode om wortels van polynomen tot de vierde orde te kunnen vinden. </a:t>
            </a:r>
            <a:endParaRPr dirty="0"/>
          </a:p>
          <a:p>
            <a:pPr marL="0" lvl="0" indent="0" algn="l" rtl="0">
              <a:spcBef>
                <a:spcPts val="0"/>
              </a:spcBef>
              <a:spcAft>
                <a:spcPts val="0"/>
              </a:spcAft>
              <a:buClr>
                <a:schemeClr val="dk1"/>
              </a:buClr>
              <a:buSzPts val="1100"/>
              <a:buFont typeface="Arial"/>
              <a:buNone/>
            </a:pPr>
            <a:r>
              <a:rPr lang="en" dirty="0"/>
              <a:t>	- Verder gaf Yang Hui ook kritiek op onder andere Lui Yi (kennen we van de eerste periode). Zijn kritiek ging voornamelijk over het feit dat ze geen gebruik maakten van methodes zonder de theoretische principes of oorsprong uit te werken of duidelijk te maken.    </a:t>
            </a:r>
            <a:endParaRPr dirty="0"/>
          </a:p>
          <a:p>
            <a:pPr marL="0" lvl="0" indent="0" algn="l" rtl="0">
              <a:spcBef>
                <a:spcPts val="0"/>
              </a:spcBef>
              <a:spcAft>
                <a:spcPts val="0"/>
              </a:spcAft>
              <a:buClr>
                <a:schemeClr val="dk1"/>
              </a:buClr>
              <a:buSzPts val="1100"/>
              <a:buFont typeface="Arial"/>
              <a:buNone/>
            </a:pPr>
            <a:r>
              <a:rPr lang="en" dirty="0"/>
              <a:t>	- Ook is Yang de eerste om negatieve constanten te gebruiken bij kwadratische vergelijkingen, echter zegt hij dat hij dit van Liu Huii heeft.  </a:t>
            </a:r>
            <a:endParaRPr dirty="0"/>
          </a:p>
          <a:p>
            <a:pPr marL="0" lvl="0" indent="0" algn="l" rtl="0">
              <a:spcBef>
                <a:spcPts val="0"/>
              </a:spcBef>
              <a:spcAft>
                <a:spcPts val="0"/>
              </a:spcAft>
              <a:buClr>
                <a:schemeClr val="dk1"/>
              </a:buClr>
              <a:buSzPts val="1100"/>
              <a:buFont typeface="Arial"/>
              <a:buNone/>
            </a:pPr>
            <a:r>
              <a:rPr lang="en" dirty="0"/>
              <a:t>	- Daarnaast wist hij ook goed te rekenen met decimalen, wat ook bijzonder was voor zijn tijd. </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a4e1fb6a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ba4e1fb6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	- Is een tijdgenoot van Yang Hui. Was niet alleen wiskundige maar ook, meteoroloog, uitvinder, politici en schrijver. Hij wijde zijn leven dus niet alleen aan de wiskunde, dus wordt hij daardoor gezien als een merkwaardig persoon binnen de Chinese wiskunde.  </a:t>
            </a:r>
            <a:endParaRPr dirty="0"/>
          </a:p>
          <a:p>
            <a:pPr marL="0" lvl="0" indent="0" algn="l" rtl="0">
              <a:spcBef>
                <a:spcPts val="0"/>
              </a:spcBef>
              <a:spcAft>
                <a:spcPts val="0"/>
              </a:spcAft>
              <a:buClr>
                <a:schemeClr val="dk1"/>
              </a:buClr>
              <a:buSzPts val="1100"/>
              <a:buFont typeface="Arial"/>
              <a:buNone/>
            </a:pPr>
            <a:r>
              <a:rPr lang="en" dirty="0"/>
              <a:t>	- Ook heeft hij in zijn boek: “Mathematical Treatise in Nine Sections” (1247) laten zien dat hij numerieke oplossingen van polynomen tot en met de tiende orde. In zijn boek liet hij ook een algemene vorm zien van de Chinese reststelling, die werden opgelost d.m.v. Da yan Shu of algoritmes.  </a:t>
            </a:r>
            <a:endParaRPr dirty="0"/>
          </a:p>
          <a:p>
            <a:pPr marL="0" lvl="0" indent="0" algn="l" rtl="0">
              <a:spcBef>
                <a:spcPts val="0"/>
              </a:spcBef>
              <a:spcAft>
                <a:spcPts val="0"/>
              </a:spcAft>
              <a:buClr>
                <a:schemeClr val="dk1"/>
              </a:buClr>
              <a:buSzPts val="1100"/>
              <a:buFont typeface="Arial"/>
              <a:buNone/>
            </a:pPr>
            <a:r>
              <a:rPr lang="en" dirty="0"/>
              <a:t>	- Hij maakte ook neerslagmeters om erachter te komen wat de hoeveelheid neerslag was gedurende het jaar, aangezien neerslag een belangrijk aspect is van het kunnen verbouwen van voedsel. Hij deed dit ook voor sneeuw en was de eerste om sneeuwmeters te ontwikkelen.  </a:t>
            </a:r>
            <a:endParaRPr dirty="0"/>
          </a:p>
          <a:p>
            <a:pPr marL="0" lvl="0" indent="0" algn="l" rtl="0">
              <a:spcBef>
                <a:spcPts val="0"/>
              </a:spcBef>
              <a:spcAft>
                <a:spcPts val="0"/>
              </a:spcAft>
              <a:buClr>
                <a:schemeClr val="dk1"/>
              </a:buClr>
              <a:buSzPts val="1100"/>
              <a:buFont typeface="Arial"/>
              <a:buNone/>
            </a:pPr>
            <a:r>
              <a:rPr lang="en" dirty="0"/>
              <a:t>	- Hij introduceerde een symbool voor nul in geschreven wiskunde.  </a:t>
            </a:r>
            <a:endParaRPr dirty="0"/>
          </a:p>
          <a:p>
            <a:pPr marL="0" lvl="0" indent="0" algn="l" rtl="0">
              <a:spcBef>
                <a:spcPts val="0"/>
              </a:spcBef>
              <a:spcAft>
                <a:spcPts val="0"/>
              </a:spcAft>
              <a:buClr>
                <a:schemeClr val="dk1"/>
              </a:buClr>
              <a:buSzPts val="1100"/>
              <a:buFont typeface="Arial"/>
              <a:buNone/>
            </a:pPr>
            <a:r>
              <a:rPr lang="en" dirty="0"/>
              <a:t>	- Hij liet ook zien hoe experts van de Chinese kalender, astronomische data berekenden aan de hand van de winterzonnewende (kortste dag van het jaar).</a:t>
            </a:r>
            <a:endParaRPr dirty="0"/>
          </a:p>
          <a:p>
            <a:pPr marL="0" lvl="0" indent="0" algn="l" rtl="0">
              <a:spcBef>
                <a:spcPts val="0"/>
              </a:spcBef>
              <a:spcAft>
                <a:spcPts val="0"/>
              </a:spcAft>
              <a:buClr>
                <a:schemeClr val="dk1"/>
              </a:buClr>
              <a:buSzPts val="1100"/>
              <a:buFont typeface="Arial"/>
              <a:buNone/>
            </a:pPr>
            <a:r>
              <a:rPr lang="en" dirty="0"/>
              <a:t>	- Na zijn wiskunde carrière is hij de politiek in gegaan, waar hij erg narcistisch overkwam en zelfs beschuldigd werd van corruptie en vergiftigen van zijn vijanden. Dus werd Qin geschorst, echter was hij zo intelligent dat hij alsnog erg rijk is geworden, ondanks zijn handelen. </a:t>
            </a: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a4e1fb6a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ba4e1fb6a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	- Hoeveel dieren kan ik kopen met 100 munten, waarvan de som ook gelijk is aan 100.  </a:t>
            </a:r>
            <a:endParaRPr/>
          </a:p>
          <a:p>
            <a:pPr marL="0" lvl="0" indent="0" algn="l" rtl="0">
              <a:spcBef>
                <a:spcPts val="0"/>
              </a:spcBef>
              <a:spcAft>
                <a:spcPts val="0"/>
              </a:spcAft>
              <a:buClr>
                <a:schemeClr val="dk1"/>
              </a:buClr>
              <a:buSzPts val="1100"/>
              <a:buFont typeface="Arial"/>
              <a:buNone/>
            </a:pPr>
            <a:r>
              <a:rPr lang="en"/>
              <a:t>   	 - haan 5 munten, kip 3 munten, 3 kuikens 1 munt.  </a:t>
            </a:r>
            <a:endParaRPr/>
          </a:p>
          <a:p>
            <a:pPr marL="0" lvl="0" indent="0" algn="l" rtl="0">
              <a:spcBef>
                <a:spcPts val="0"/>
              </a:spcBef>
              <a:spcAft>
                <a:spcPts val="0"/>
              </a:spcAft>
              <a:buClr>
                <a:schemeClr val="dk1"/>
              </a:buClr>
              <a:buSzPts val="1100"/>
              <a:buFont typeface="Arial"/>
              <a:buNone/>
            </a:pPr>
            <a:r>
              <a:rPr lang="en"/>
              <a:t>   	 - oftewel wat we willen oplossen: 5x + 3y + 1/3z = 100 én x + y + z = 100  </a:t>
            </a:r>
            <a:endParaRPr/>
          </a:p>
          <a:p>
            <a:pPr marL="0" lvl="0" indent="0" algn="l" rtl="0">
              <a:spcBef>
                <a:spcPts val="0"/>
              </a:spcBef>
              <a:spcAft>
                <a:spcPts val="0"/>
              </a:spcAft>
              <a:buClr>
                <a:schemeClr val="dk1"/>
              </a:buClr>
              <a:buSzPts val="1100"/>
              <a:buFont typeface="Arial"/>
              <a:buNone/>
            </a:pPr>
            <a:r>
              <a:rPr lang="en"/>
              <a:t>	- Zhang gaf 3 antwoorden, maar gaf maar 1 hint naar een methode, waarbij de relatie tussen de kosten en aantal dieren hetzelfde bleef.</a:t>
            </a:r>
            <a:endParaRPr/>
          </a:p>
          <a:p>
            <a:pPr marL="0" lvl="0" indent="0" algn="l" rtl="0">
              <a:spcBef>
                <a:spcPts val="0"/>
              </a:spcBef>
              <a:spcAft>
                <a:spcPts val="0"/>
              </a:spcAft>
              <a:buClr>
                <a:schemeClr val="dk1"/>
              </a:buClr>
              <a:buSzPts val="1100"/>
              <a:buFont typeface="Arial"/>
              <a:buNone/>
            </a:pPr>
            <a:r>
              <a:rPr lang="en"/>
              <a:t>	- Uiteindelijk gaf Qin een veralgemenisering van hoe je dit probleem of soortgelijke problemen op kan lossen.  </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a4e1fb6a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ba4e1fb6a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Li Ye</a:t>
            </a:r>
            <a:br>
              <a:rPr lang="en">
                <a:solidFill>
                  <a:schemeClr val="dk1"/>
                </a:solidFill>
              </a:rPr>
            </a:br>
            <a:r>
              <a:rPr lang="en">
                <a:solidFill>
                  <a:schemeClr val="dk1"/>
                </a:solidFill>
              </a:rPr>
              <a:t>- Andere wiskundige die ervan overtuigd was dat de aarde een bol was en niet plat, hij gaf aan dat een vierkant (de aarde) de gebolde hemelen en andere hemellichamen zou belemmeren in bewegingen. Dit werd niet geaccepteerd door Chinese wetenschap tot de late 17e eeuw.</a:t>
            </a:r>
            <a:br>
              <a:rPr lang="en">
                <a:solidFill>
                  <a:schemeClr val="dk1"/>
                </a:solidFill>
              </a:rPr>
            </a:br>
            <a:r>
              <a:rPr lang="en">
                <a:solidFill>
                  <a:schemeClr val="dk1"/>
                </a:solidFill>
              </a:rPr>
              <a:t>- Sea mirror of circle measurements: een boek met 170 opgeloste problemen.  </a:t>
            </a:r>
            <a:r>
              <a:rPr lang="en"/>
              <a:t>Allemaal gerelateerd aan het voorbeeld van een cirkelvormige stadsmuur die ingeschreven is in een rechthoekige driehoek en een vierkant. Ze gaan vaak over twee mensen die op rechte lijnen lopen totdat ze elkaar kunnen zien, ontmoeten of een boom op een bepaalde plek bereiken</a:t>
            </a:r>
            <a:br>
              <a:rPr lang="en"/>
            </a:br>
            <a:endParaRPr/>
          </a:p>
          <a:p>
            <a:pPr marL="0" lvl="0" indent="0" algn="l" rtl="0">
              <a:spcBef>
                <a:spcPts val="0"/>
              </a:spcBef>
              <a:spcAft>
                <a:spcPts val="0"/>
              </a:spcAft>
              <a:buClr>
                <a:schemeClr val="dk1"/>
              </a:buClr>
              <a:buSzPts val="1100"/>
              <a:buFont typeface="Arial"/>
              <a:buNone/>
            </a:pPr>
            <a:r>
              <a:rPr lang="en"/>
              <a:t>Zhu Shijie</a:t>
            </a:r>
            <a:br>
              <a:rPr lang="en"/>
            </a:br>
            <a:r>
              <a:rPr lang="en"/>
              <a:t>-Schreef een boek: “Introduction to Computational Studies” die in 1299 uitgebracht werd. Ondanks dat het niets nieuws bracht in de Chinese wiskunde, heeft het wel grote invloed gehad op de Japanse wiskunde (doordat Japan geïsoleerd was en dus geen invloed vanuit Europa kreeg, deden ze dit alleen via Chinese wiskundige teksten, blijkbaar was dit boek dus invloedrijk voor de Japanners om die reden). Blijkbaar was dit boek ook niet al te lastig en werd het daardoor wat makkelijker om te begrijpen. </a:t>
            </a:r>
            <a:br>
              <a:rPr lang="en"/>
            </a:br>
            <a:r>
              <a:rPr lang="en"/>
              <a:t>- Jade Mirror of the Four Unknowns:  (1303) boek met 288 opgeloste problemen, erg belangrijk geweest voor Chinese algebra. Waarbij hij liet zien hoe hij een stelsel vergelijkingen tot 4 onbekende op kon lossen. Daarnaast liet hij ook zien hoe je stelsels kon herschrijven met meerdere variabelen tot 1 variabele, door het herhalen van hetzelfde trucje. Wat vergelijkbaar is met Horners schema</a:t>
            </a:r>
            <a:br>
              <a:rPr lang="en"/>
            </a:b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a4e1fb6a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ba4e1fb6a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a:t>- zijde route --&gt; invloed op wiskunde: belangrijk voor uitwisseling van wiskundige ideeën, maar ook voor voor het vertalen van wiskundige teksten vanuit andere talen. Daarnaast werden er onder andere methodes overgenomen of getallenstelsels. Al-Khwarazmi (Perzisch, ~800) had van het Indiase getalstelsel de 10 base overgenomen en heeft dit systeem verder uitgewerkt in zijn boek.</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Jezuïeten: in 1534 opgericht in Parijs, is een kloosterorde die zich inzette om het katholicisme te verspreiden. Daarnaast waren ze ook erg belangrijk voor de verspreiding van de wetenschappelijke ontdekkingen. In de 16e eeuw kwamen ze ook in China, waar Matteo Ricci, samen met Chinese geleerden de eerste zes boeken van de elementen van Euclides naar het Chinees heeft vertaald.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ba4e1fb6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ba4e1fb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ba4e1fb6a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ba4e1fb6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Alles moest dienen voor het volk. Niks werd gedaan zonder reden. Groot verschil met Griekenland. Het maakte niet uit hoe je iets oploste → Meer procedures dan bewijzen: Maken van calenders, observeren, belastingen, handel en kaarten maken.</a:t>
            </a:r>
            <a:endParaRPr/>
          </a:p>
          <a:p>
            <a:pPr marL="0" lvl="0" indent="0" algn="l" rtl="0">
              <a:spcBef>
                <a:spcPts val="0"/>
              </a:spcBef>
              <a:spcAft>
                <a:spcPts val="0"/>
              </a:spcAft>
              <a:buNone/>
            </a:pPr>
            <a:r>
              <a:rPr lang="en"/>
              <a:t>Boedhistisch → Vaak monniken die met Indische monniken contact hadden om problemen op te kunnen lossen</a:t>
            </a:r>
            <a:endParaRPr/>
          </a:p>
          <a:p>
            <a:pPr marL="0" lvl="0" indent="0" algn="l" rtl="0">
              <a:spcBef>
                <a:spcPts val="0"/>
              </a:spcBef>
              <a:spcAft>
                <a:spcPts val="0"/>
              </a:spcAft>
              <a:buNone/>
            </a:pPr>
            <a:r>
              <a:rPr lang="en"/>
              <a:t>Veel info verloren gegaan, voornamelijk vanwege samenvattingen en commentaar dat we nog veel over hun weten.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ba4e1fb6a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ba4e1fb6a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Waarschijnlijk was er al veel meer wiskunde in China hiervoor. Veel is echter verloren gegaan doordat ze boeken verbrandden nadat een keizer hiervoor bevel had gegeven.</a:t>
            </a:r>
            <a:endParaRPr/>
          </a:p>
          <a:p>
            <a:pPr marL="0" lvl="0" indent="0" algn="l" rtl="0">
              <a:spcBef>
                <a:spcPts val="0"/>
              </a:spcBef>
              <a:spcAft>
                <a:spcPts val="0"/>
              </a:spcAft>
              <a:buNone/>
            </a:pPr>
            <a:r>
              <a:rPr lang="en"/>
              <a:t>Liu Hui meest invloedrijke van de drie. Hierom hem het meest behandelen.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ba4e1fb6a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ba4e1fb6a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proofs, just procedure. Alleen bij meetkunde gaf hij nog wel eens een bewijs: Zie pythagoras en Sea Island</a:t>
            </a:r>
            <a:endParaRPr/>
          </a:p>
          <a:p>
            <a:pPr marL="0" lvl="0" indent="0" algn="l" rtl="0">
              <a:spcBef>
                <a:spcPts val="0"/>
              </a:spcBef>
              <a:spcAft>
                <a:spcPts val="0"/>
              </a:spcAft>
              <a:buNone/>
            </a:pPr>
            <a:r>
              <a:rPr lang="en"/>
              <a:t>Bijzonder om te zien hoeveel hij al wist zonder nadrukkelijk contacrt te hebben gehad met grieken en dat dingen veel vaker pas een naam hebben gekregen.</a:t>
            </a:r>
            <a:endParaRPr/>
          </a:p>
          <a:p>
            <a:pPr marL="0" lvl="0" indent="0" algn="l" rtl="0">
              <a:spcBef>
                <a:spcPts val="0"/>
              </a:spcBef>
              <a:spcAft>
                <a:spcPts val="0"/>
              </a:spcAft>
              <a:buNone/>
            </a:pPr>
            <a:r>
              <a:rPr lang="en"/>
              <a:t>Wederom algemeen belang en niet dat van hem zelf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a4e1fb6a9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a4e1fb6a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a4e1fb6a9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ba4e1fb6a9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Niet heel benoemingswaardig wbt wiskunde zelf. Vooral bekend vanwege het intorduceren van het tientallige stel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ba4e1fb6a9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ba4e1fb6a9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Algemeen belang in tegenstelling tot Eureka waar wiskunde gebruikt werd ter verdienste van een koning die z’n kroon wilde controleren.</a:t>
            </a:r>
            <a:endParaRPr/>
          </a:p>
          <a:p>
            <a:pPr marL="0" lvl="0" indent="0" algn="l" rtl="0">
              <a:spcBef>
                <a:spcPts val="0"/>
              </a:spcBef>
              <a:spcAft>
                <a:spcPts val="0"/>
              </a:spcAft>
              <a:buNone/>
            </a:pPr>
            <a:r>
              <a:rPr lang="en"/>
              <a:t>Zegt ook wat dat de bekendste werken samenvattingen en commentaren waren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ba4e1fb6a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ba4e1fb6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8" y="723575"/>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Klassiek China</a:t>
            </a:r>
            <a:endParaRPr dirty="0"/>
          </a:p>
        </p:txBody>
      </p:sp>
      <p:sp>
        <p:nvSpPr>
          <p:cNvPr id="65" name="Google Shape;65;p13"/>
          <p:cNvSpPr txBox="1">
            <a:spLocks noGrp="1"/>
          </p:cNvSpPr>
          <p:nvPr>
            <p:ph type="subTitle" idx="1"/>
          </p:nvPr>
        </p:nvSpPr>
        <p:spPr>
          <a:xfrm>
            <a:off x="311700" y="1878559"/>
            <a:ext cx="4242600" cy="897615"/>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br>
              <a:rPr lang="en" dirty="0"/>
            </a:br>
            <a:r>
              <a:rPr lang="en" sz="4400" dirty="0"/>
              <a:t>(200 n.Chr. - 1500 n. Chr.)</a:t>
            </a:r>
          </a:p>
          <a:p>
            <a:pPr marL="0" lvl="0" indent="0" algn="l" rtl="0">
              <a:spcBef>
                <a:spcPts val="0"/>
              </a:spcBef>
              <a:spcAft>
                <a:spcPts val="0"/>
              </a:spcAft>
              <a:buNone/>
            </a:pPr>
            <a:r>
              <a:rPr lang="en" sz="2600" dirty="0"/>
              <a:t> Wiskunde in Klassiek China</a:t>
            </a:r>
            <a:endParaRPr sz="2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Yi Xiang (683 - 727)</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 </a:t>
            </a:r>
            <a:endParaRPr/>
          </a:p>
        </p:txBody>
      </p:sp>
      <p:sp>
        <p:nvSpPr>
          <p:cNvPr id="123" name="Google Shape;123;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1371600" lvl="0" indent="-311150" algn="l" rtl="0">
              <a:spcBef>
                <a:spcPts val="0"/>
              </a:spcBef>
              <a:spcAft>
                <a:spcPts val="0"/>
              </a:spcAft>
              <a:buSzPts val="1300"/>
              <a:buChar char="●"/>
            </a:pPr>
            <a:r>
              <a:rPr lang="en"/>
              <a:t>Boeddhistische monnik </a:t>
            </a:r>
            <a:endParaRPr/>
          </a:p>
          <a:p>
            <a:pPr marL="1371600" lvl="0" indent="-311150" algn="l" rtl="0">
              <a:spcBef>
                <a:spcPts val="0"/>
              </a:spcBef>
              <a:spcAft>
                <a:spcPts val="0"/>
              </a:spcAft>
              <a:buSzPts val="1300"/>
              <a:buChar char="●"/>
            </a:pPr>
            <a:r>
              <a:rPr lang="en"/>
              <a:t>Wederom weinig bekend over persoonlijk leven</a:t>
            </a:r>
            <a:endParaRPr/>
          </a:p>
          <a:p>
            <a:pPr marL="1828800" lvl="0" indent="-311150" algn="l" rtl="0">
              <a:spcBef>
                <a:spcPts val="0"/>
              </a:spcBef>
              <a:spcAft>
                <a:spcPts val="0"/>
              </a:spcAft>
              <a:buSzPts val="1300"/>
              <a:buChar char="-"/>
            </a:pPr>
            <a:r>
              <a:rPr lang="en"/>
              <a:t>Buiten en tempel een Chinese pagoda</a:t>
            </a:r>
            <a:endParaRPr/>
          </a:p>
          <a:p>
            <a:pPr marL="1371600" lvl="0" indent="-311150" algn="l" rtl="0">
              <a:spcBef>
                <a:spcPts val="0"/>
              </a:spcBef>
              <a:spcAft>
                <a:spcPts val="0"/>
              </a:spcAft>
              <a:buSzPts val="1300"/>
              <a:buChar char="●"/>
            </a:pPr>
            <a:r>
              <a:rPr lang="en"/>
              <a:t>Contact met India en Japan</a:t>
            </a:r>
            <a:endParaRPr/>
          </a:p>
          <a:p>
            <a:pPr marL="1371600" lvl="0" indent="-311150" algn="l" rtl="0">
              <a:spcBef>
                <a:spcPts val="0"/>
              </a:spcBef>
              <a:spcAft>
                <a:spcPts val="0"/>
              </a:spcAft>
              <a:buSzPts val="1300"/>
              <a:buChar char="●"/>
            </a:pPr>
            <a:r>
              <a:rPr lang="en"/>
              <a:t>Verschuiving in interesse</a:t>
            </a:r>
            <a:endParaRPr/>
          </a:p>
          <a:p>
            <a:pPr marL="1828800" lvl="0" indent="-311150" algn="l" rtl="0">
              <a:spcBef>
                <a:spcPts val="0"/>
              </a:spcBef>
              <a:spcAft>
                <a:spcPts val="0"/>
              </a:spcAft>
              <a:buSzPts val="1300"/>
              <a:buChar char="-"/>
            </a:pPr>
            <a:r>
              <a:rPr lang="en"/>
              <a:t>Sterrekunde</a:t>
            </a:r>
            <a:endParaRPr/>
          </a:p>
          <a:p>
            <a:pPr marL="1828800" lvl="0" indent="-311150" algn="l" rtl="0">
              <a:spcBef>
                <a:spcPts val="0"/>
              </a:spcBef>
              <a:spcAft>
                <a:spcPts val="0"/>
              </a:spcAft>
              <a:buSzPts val="1300"/>
              <a:buChar char="-"/>
            </a:pPr>
            <a:r>
              <a:rPr lang="en"/>
              <a:t>Celestial globe</a:t>
            </a:r>
            <a:endParaRPr/>
          </a:p>
          <a:p>
            <a:pPr marL="1828800" lvl="0" indent="-311150" algn="l" rtl="0">
              <a:spcBef>
                <a:spcPts val="0"/>
              </a:spcBef>
              <a:spcAft>
                <a:spcPts val="0"/>
              </a:spcAft>
              <a:buSzPts val="1300"/>
              <a:buChar char="-"/>
            </a:pPr>
            <a:r>
              <a:rPr lang="en"/>
              <a:t>India was verder maar China zat op de hielen</a:t>
            </a:r>
            <a:endParaRPr/>
          </a:p>
          <a:p>
            <a:pPr marL="1828800" lvl="0" indent="-311150" algn="l" rtl="0">
              <a:spcBef>
                <a:spcPts val="0"/>
              </a:spcBef>
              <a:spcAft>
                <a:spcPts val="0"/>
              </a:spcAft>
              <a:buSzPts val="1300"/>
              <a:buChar char="-"/>
            </a:pPr>
            <a:r>
              <a:rPr lang="en"/>
              <a:t>Eclipsen, seizoenen en andere cycli voorspellen</a:t>
            </a:r>
            <a:endParaRPr/>
          </a:p>
          <a:p>
            <a:pPr marL="1828800" lvl="0" indent="-311150" algn="l" rtl="0">
              <a:spcBef>
                <a:spcPts val="0"/>
              </a:spcBef>
              <a:spcAft>
                <a:spcPts val="0"/>
              </a:spcAft>
              <a:buSzPts val="1300"/>
              <a:buChar char="-"/>
            </a:pPr>
            <a:r>
              <a:rPr lang="en"/>
              <a:t>Eerste bekende gevallen van een Tangens tabel</a:t>
            </a:r>
            <a:endParaRPr/>
          </a:p>
        </p:txBody>
      </p:sp>
      <p:pic>
        <p:nvPicPr>
          <p:cNvPr id="124" name="Google Shape;124;p22"/>
          <p:cNvPicPr preferRelativeResize="0"/>
          <p:nvPr/>
        </p:nvPicPr>
        <p:blipFill>
          <a:blip r:embed="rId3">
            <a:alphaModFix/>
          </a:blip>
          <a:stretch>
            <a:fillRect/>
          </a:stretch>
        </p:blipFill>
        <p:spPr>
          <a:xfrm>
            <a:off x="1378738" y="1364334"/>
            <a:ext cx="1572475" cy="237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Wang Xiaotong (580 - 640)</a:t>
            </a:r>
            <a:endParaRPr/>
          </a:p>
        </p:txBody>
      </p:sp>
      <p:sp>
        <p:nvSpPr>
          <p:cNvPr id="130" name="Google Shape;130;p2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Politicus en schrijver</a:t>
            </a:r>
            <a:endParaRPr/>
          </a:p>
          <a:p>
            <a:pPr marL="457200" lvl="0" indent="-311150" algn="l" rtl="0">
              <a:spcBef>
                <a:spcPts val="0"/>
              </a:spcBef>
              <a:spcAft>
                <a:spcPts val="0"/>
              </a:spcAft>
              <a:buSzPts val="1300"/>
              <a:buChar char="●"/>
            </a:pPr>
            <a:r>
              <a:rPr lang="en"/>
              <a:t>Vanaf een jonge leeftijd geïnteresseerd in wiskunde</a:t>
            </a:r>
            <a:endParaRPr/>
          </a:p>
          <a:p>
            <a:pPr marL="914400" lvl="0" indent="-311150" algn="l" rtl="0">
              <a:spcBef>
                <a:spcPts val="0"/>
              </a:spcBef>
              <a:spcAft>
                <a:spcPts val="0"/>
              </a:spcAft>
              <a:buSzPts val="1300"/>
              <a:buChar char="-"/>
            </a:pPr>
            <a:r>
              <a:rPr lang="en"/>
              <a:t> Inspiratie van Liu Hui</a:t>
            </a:r>
            <a:endParaRPr/>
          </a:p>
          <a:p>
            <a:pPr marL="457200" lvl="0" indent="-311150" algn="l" rtl="0">
              <a:spcBef>
                <a:spcPts val="0"/>
              </a:spcBef>
              <a:spcAft>
                <a:spcPts val="0"/>
              </a:spcAft>
              <a:buSzPts val="1300"/>
              <a:buChar char="●"/>
            </a:pPr>
            <a:r>
              <a:rPr lang="en"/>
              <a:t>Schreef ‘The continuation of Ancient Mathematics</a:t>
            </a:r>
            <a:endParaRPr/>
          </a:p>
          <a:p>
            <a:pPr marL="914400" lvl="0" indent="-311150" algn="l" rtl="0">
              <a:spcBef>
                <a:spcPts val="0"/>
              </a:spcBef>
              <a:spcAft>
                <a:spcPts val="0"/>
              </a:spcAft>
              <a:buSzPts val="1300"/>
              <a:buChar char="-"/>
            </a:pPr>
            <a:r>
              <a:rPr lang="en"/>
              <a:t>Werd later opgenomen in ‘Ten Computational Canons’</a:t>
            </a:r>
            <a:endParaRPr/>
          </a:p>
          <a:p>
            <a:pPr marL="914400" lvl="0" indent="-311150" algn="l" rtl="0">
              <a:spcBef>
                <a:spcPts val="0"/>
              </a:spcBef>
              <a:spcAft>
                <a:spcPts val="0"/>
              </a:spcAft>
              <a:buSzPts val="1300"/>
              <a:buChar char="-"/>
            </a:pPr>
            <a:r>
              <a:rPr lang="en"/>
              <a:t>Beschreef 20 oplossingen voor derdemachtsvergelijkingen</a:t>
            </a:r>
            <a:endParaRPr/>
          </a:p>
          <a:p>
            <a:pPr marL="457200" lvl="0" indent="-311150" algn="l" rtl="0">
              <a:spcBef>
                <a:spcPts val="0"/>
              </a:spcBef>
              <a:spcAft>
                <a:spcPts val="0"/>
              </a:spcAft>
              <a:buSzPts val="1300"/>
              <a:buChar char="●"/>
            </a:pPr>
            <a:r>
              <a:rPr lang="en"/>
              <a:t> Bovendien erg belangrijk voor het creeëren van de Chinese calender en ook het voorspellen van eclipsen</a:t>
            </a:r>
            <a:endParaRPr/>
          </a:p>
          <a:p>
            <a:pPr marL="457200" lvl="0" indent="-311150" algn="l" rtl="0">
              <a:spcBef>
                <a:spcPts val="0"/>
              </a:spcBef>
              <a:spcAft>
                <a:spcPts val="0"/>
              </a:spcAft>
              <a:buSzPts val="1300"/>
              <a:buChar char="●"/>
            </a:pPr>
            <a:r>
              <a:rPr lang="en"/>
              <a:t> Later een inspiratiebron geworden voor o.a. Fibonacci </a:t>
            </a:r>
            <a:endParaRPr/>
          </a:p>
          <a:p>
            <a:pPr marL="914400" lvl="0" indent="-311150" algn="l" rtl="0">
              <a:spcBef>
                <a:spcPts val="0"/>
              </a:spcBef>
              <a:spcAft>
                <a:spcPts val="0"/>
              </a:spcAft>
              <a:buSzPts val="1300"/>
              <a:buChar char="-"/>
            </a:pPr>
            <a:r>
              <a:rPr lang="en"/>
              <a:t>Islamitische wereld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Dingen die opvallen</a:t>
            </a:r>
            <a:endParaRPr/>
          </a:p>
        </p:txBody>
      </p:sp>
      <p:sp>
        <p:nvSpPr>
          <p:cNvPr id="136" name="Google Shape;136;p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Grote vooruitgang in uitwisseling van kennis</a:t>
            </a:r>
            <a:endParaRPr/>
          </a:p>
          <a:p>
            <a:pPr marL="914400" lvl="0" indent="-311150" algn="l" rtl="0">
              <a:spcBef>
                <a:spcPts val="0"/>
              </a:spcBef>
              <a:spcAft>
                <a:spcPts val="0"/>
              </a:spcAft>
              <a:buSzPts val="1300"/>
              <a:buChar char="-"/>
            </a:pPr>
            <a:r>
              <a:rPr lang="en"/>
              <a:t>India, Japan en Islamitische wereld</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a:t>Meer interesse in sterrekunde</a:t>
            </a:r>
            <a:endParaRPr/>
          </a:p>
          <a:p>
            <a:pPr marL="914400" lvl="0" indent="-311150" algn="l" rtl="0">
              <a:spcBef>
                <a:spcPts val="0"/>
              </a:spcBef>
              <a:spcAft>
                <a:spcPts val="0"/>
              </a:spcAft>
              <a:buSzPts val="1300"/>
              <a:buChar char="-"/>
            </a:pPr>
            <a:r>
              <a:rPr lang="en"/>
              <a:t>Minder van het algemene belang</a:t>
            </a:r>
            <a:endParaRPr/>
          </a:p>
          <a:p>
            <a:pPr marL="914400" lvl="0" indent="-311150" algn="l" rtl="0">
              <a:spcBef>
                <a:spcPts val="0"/>
              </a:spcBef>
              <a:spcAft>
                <a:spcPts val="0"/>
              </a:spcAft>
              <a:buSzPts val="1300"/>
              <a:buChar char="-"/>
            </a:pPr>
            <a:r>
              <a:rPr lang="en"/>
              <a:t>Nog steeds weinig bewijzen</a:t>
            </a:r>
            <a:endParaRPr/>
          </a:p>
          <a:p>
            <a:pPr marL="457200" lvl="0" indent="0" algn="l" rtl="0">
              <a:spcBef>
                <a:spcPts val="1200"/>
              </a:spcBef>
              <a:spcAft>
                <a:spcPts val="120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Laat 	</a:t>
            </a:r>
            <a:endParaRPr dirty="0">
              <a:solidFill>
                <a:schemeClr val="dk2"/>
              </a:solidFill>
            </a:endParaRPr>
          </a:p>
        </p:txBody>
      </p:sp>
      <p:sp>
        <p:nvSpPr>
          <p:cNvPr id="142" name="Google Shape;142;p2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25000" lnSpcReduction="20000"/>
          </a:bodyPr>
          <a:lstStyle/>
          <a:p>
            <a:pPr marL="457200" lvl="0" indent="-343394" algn="l" rtl="0">
              <a:spcBef>
                <a:spcPts val="0"/>
              </a:spcBef>
              <a:spcAft>
                <a:spcPts val="0"/>
              </a:spcAft>
              <a:buSzPct val="100000"/>
              <a:buChar char="●"/>
            </a:pPr>
            <a:r>
              <a:rPr lang="en" sz="7231"/>
              <a:t> Yang Hui (1238 – 1298)</a:t>
            </a:r>
            <a:endParaRPr sz="7231"/>
          </a:p>
          <a:p>
            <a:pPr marL="0" lvl="0" indent="0" algn="l" rtl="0">
              <a:spcBef>
                <a:spcPts val="1200"/>
              </a:spcBef>
              <a:spcAft>
                <a:spcPts val="0"/>
              </a:spcAft>
              <a:buNone/>
            </a:pPr>
            <a:endParaRPr sz="7231"/>
          </a:p>
          <a:p>
            <a:pPr marL="457200" lvl="0" indent="-343394" algn="l" rtl="0">
              <a:spcBef>
                <a:spcPts val="1200"/>
              </a:spcBef>
              <a:spcAft>
                <a:spcPts val="0"/>
              </a:spcAft>
              <a:buSzPct val="100000"/>
              <a:buChar char="●"/>
            </a:pPr>
            <a:r>
              <a:rPr lang="en" sz="7231"/>
              <a:t>Qin Jiushao (1202-1261)</a:t>
            </a:r>
            <a:endParaRPr sz="7231"/>
          </a:p>
          <a:p>
            <a:pPr marL="0" lvl="0" indent="0" algn="l" rtl="0">
              <a:spcBef>
                <a:spcPts val="1200"/>
              </a:spcBef>
              <a:spcAft>
                <a:spcPts val="0"/>
              </a:spcAft>
              <a:buNone/>
            </a:pPr>
            <a:endParaRPr sz="7231"/>
          </a:p>
          <a:p>
            <a:pPr marL="457200" lvl="0" indent="-343394" algn="l" rtl="0">
              <a:spcBef>
                <a:spcPts val="1200"/>
              </a:spcBef>
              <a:spcAft>
                <a:spcPts val="0"/>
              </a:spcAft>
              <a:buSzPct val="100000"/>
              <a:buChar char="●"/>
            </a:pPr>
            <a:r>
              <a:rPr lang="en" sz="7231"/>
              <a:t>Zhu Shijie  (1249–1314)</a:t>
            </a:r>
            <a:endParaRPr sz="7231"/>
          </a:p>
          <a:p>
            <a:pPr marL="0" lvl="0" indent="0" algn="l" rtl="0">
              <a:spcBef>
                <a:spcPts val="1200"/>
              </a:spcBef>
              <a:spcAft>
                <a:spcPts val="0"/>
              </a:spcAft>
              <a:buNone/>
            </a:pPr>
            <a:endParaRPr sz="7231"/>
          </a:p>
          <a:p>
            <a:pPr marL="457200" lvl="0" indent="-343394" algn="l" rtl="0">
              <a:spcBef>
                <a:spcPts val="1200"/>
              </a:spcBef>
              <a:spcAft>
                <a:spcPts val="0"/>
              </a:spcAft>
              <a:buSzPct val="100000"/>
              <a:buChar char="●"/>
            </a:pPr>
            <a:r>
              <a:rPr lang="en" sz="7231"/>
              <a:t>Li Ye (1192–1279)</a:t>
            </a:r>
            <a:endParaRPr sz="7231"/>
          </a:p>
          <a:p>
            <a:pPr marL="457200" lvl="0" indent="0" algn="l" rtl="0">
              <a:spcBef>
                <a:spcPts val="1200"/>
              </a:spcBef>
              <a:spcAft>
                <a:spcPts val="0"/>
              </a:spcAft>
              <a:buNone/>
            </a:pPr>
            <a:endParaRPr sz="7231"/>
          </a:p>
          <a:p>
            <a:pPr marL="457200" lvl="0" indent="-343394" algn="l" rtl="0">
              <a:spcBef>
                <a:spcPts val="1200"/>
              </a:spcBef>
              <a:spcAft>
                <a:spcPts val="0"/>
              </a:spcAft>
              <a:buSzPct val="100000"/>
              <a:buChar char="●"/>
            </a:pPr>
            <a:r>
              <a:rPr lang="en" sz="7231"/>
              <a:t>Geen ontmoeting ondanks zelfde tijd</a:t>
            </a:r>
            <a:endParaRPr sz="7231"/>
          </a:p>
          <a:p>
            <a:pPr marL="0" lvl="0" indent="0" algn="l" rtl="0">
              <a:spcBef>
                <a:spcPts val="1200"/>
              </a:spcBef>
              <a:spcAft>
                <a:spcPts val="0"/>
              </a:spcAft>
              <a:buNone/>
            </a:pPr>
            <a:endParaRPr sz="1100" b="1">
              <a:solidFill>
                <a:schemeClr val="dk1"/>
              </a:solidFill>
            </a:endParaRPr>
          </a:p>
          <a:p>
            <a:pPr marL="0" lvl="0" indent="0" algn="l" rtl="0">
              <a:spcBef>
                <a:spcPts val="1200"/>
              </a:spcBef>
              <a:spcAft>
                <a:spcPts val="0"/>
              </a:spcAft>
              <a:buNone/>
            </a:pPr>
            <a:endParaRPr sz="1100" b="1">
              <a:solidFill>
                <a:schemeClr val="dk1"/>
              </a:solidFill>
            </a:endParaRPr>
          </a:p>
          <a:p>
            <a:pPr marL="0" lvl="0" indent="0" algn="l" rtl="0">
              <a:spcBef>
                <a:spcPts val="1200"/>
              </a:spcBef>
              <a:spcAft>
                <a:spcPts val="1200"/>
              </a:spcAft>
              <a:buNone/>
            </a:pPr>
            <a:endParaRPr sz="11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Yang Hui </a:t>
            </a:r>
            <a:br>
              <a:rPr lang="en"/>
            </a:br>
            <a:r>
              <a:rPr lang="en"/>
              <a:t>(1238 – 1298)</a:t>
            </a:r>
            <a:endParaRPr>
              <a:solidFill>
                <a:schemeClr val="dk2"/>
              </a:solidFill>
            </a:endParaRPr>
          </a:p>
        </p:txBody>
      </p:sp>
      <p:sp>
        <p:nvSpPr>
          <p:cNvPr id="148" name="Google Shape;148;p2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dirty="0"/>
              <a:t>Driehoek afgeleid van Jia Xian</a:t>
            </a:r>
            <a:br>
              <a:rPr lang="en" dirty="0"/>
            </a:br>
            <a:r>
              <a:rPr lang="en" dirty="0"/>
              <a:t>- Boek verdwenen</a:t>
            </a:r>
            <a:br>
              <a:rPr lang="en" dirty="0"/>
            </a:br>
            <a:endParaRPr dirty="0"/>
          </a:p>
          <a:p>
            <a:pPr marL="457200" lvl="0" indent="-311150" algn="l" rtl="0">
              <a:spcBef>
                <a:spcPts val="0"/>
              </a:spcBef>
              <a:spcAft>
                <a:spcPts val="0"/>
              </a:spcAft>
              <a:buSzPts val="1300"/>
              <a:buChar char="●"/>
            </a:pPr>
            <a:r>
              <a:rPr lang="en" dirty="0"/>
              <a:t>Magische cirkels </a:t>
            </a:r>
            <a:br>
              <a:rPr lang="en" dirty="0"/>
            </a:br>
            <a:r>
              <a:rPr lang="en" dirty="0"/>
              <a:t>- Getallen op diameter en lijnen gelijk aan elkaar</a:t>
            </a:r>
            <a:br>
              <a:rPr lang="en" dirty="0"/>
            </a:br>
            <a:endParaRPr dirty="0"/>
          </a:p>
          <a:p>
            <a:pPr marL="457200" lvl="0" indent="-311150" algn="l" rtl="0">
              <a:spcBef>
                <a:spcPts val="0"/>
              </a:spcBef>
              <a:spcAft>
                <a:spcPts val="0"/>
              </a:spcAft>
              <a:buSzPts val="1300"/>
              <a:buChar char="●"/>
            </a:pPr>
            <a:r>
              <a:rPr lang="en" dirty="0">
                <a:solidFill>
                  <a:srgbClr val="FF0000"/>
                </a:solidFill>
              </a:rPr>
              <a:t>Horner-Ruffini</a:t>
            </a:r>
            <a:r>
              <a:rPr lang="en" dirty="0"/>
              <a:t> (4e orde)</a:t>
            </a:r>
            <a:br>
              <a:rPr lang="en" dirty="0"/>
            </a:br>
            <a:r>
              <a:rPr lang="en" dirty="0"/>
              <a:t>- Wortels van polynomen</a:t>
            </a:r>
            <a:br>
              <a:rPr lang="en" dirty="0"/>
            </a:br>
            <a:endParaRPr dirty="0"/>
          </a:p>
          <a:p>
            <a:pPr marL="457200" lvl="0" indent="-311150" algn="l" rtl="0">
              <a:spcBef>
                <a:spcPts val="0"/>
              </a:spcBef>
              <a:spcAft>
                <a:spcPts val="0"/>
              </a:spcAft>
              <a:buSzPts val="1300"/>
              <a:buChar char="●"/>
            </a:pPr>
            <a:r>
              <a:rPr lang="en" dirty="0"/>
              <a:t>Kritiek Liu Hui</a:t>
            </a:r>
            <a:br>
              <a:rPr lang="en" dirty="0"/>
            </a:br>
            <a:r>
              <a:rPr lang="en" dirty="0"/>
              <a:t>- Geen theoretische principes</a:t>
            </a:r>
            <a:br>
              <a:rPr lang="en" dirty="0"/>
            </a:br>
            <a:endParaRPr dirty="0"/>
          </a:p>
          <a:p>
            <a:pPr marL="457200" lvl="0" indent="-311150" algn="l" rtl="0">
              <a:spcBef>
                <a:spcPts val="0"/>
              </a:spcBef>
              <a:spcAft>
                <a:spcPts val="0"/>
              </a:spcAft>
              <a:buSzPts val="1300"/>
              <a:buChar char="●"/>
            </a:pPr>
            <a:r>
              <a:rPr lang="en" dirty="0"/>
              <a:t>Negatieve constanten</a:t>
            </a:r>
            <a:br>
              <a:rPr lang="en" dirty="0"/>
            </a:br>
            <a:r>
              <a:rPr lang="en" dirty="0"/>
              <a:t>- Polynomen</a:t>
            </a:r>
            <a:br>
              <a:rPr lang="en" dirty="0"/>
            </a:br>
            <a:endParaRPr dirty="0"/>
          </a:p>
          <a:p>
            <a:pPr marL="457200" lvl="0" indent="-311150" algn="l" rtl="0">
              <a:spcBef>
                <a:spcPts val="0"/>
              </a:spcBef>
              <a:spcAft>
                <a:spcPts val="0"/>
              </a:spcAft>
              <a:buSzPts val="1300"/>
              <a:buChar char="●"/>
            </a:pPr>
            <a:r>
              <a:rPr lang="en" dirty="0"/>
              <a:t>Vergelijkbare stellingen als Euclides</a:t>
            </a:r>
            <a:br>
              <a:rPr lang="en" dirty="0"/>
            </a:br>
            <a:r>
              <a:rPr lang="en" dirty="0"/>
              <a:t>- Euclides niet bekend in China</a:t>
            </a:r>
            <a:endParaRPr dirty="0"/>
          </a:p>
        </p:txBody>
      </p:sp>
      <p:pic>
        <p:nvPicPr>
          <p:cNvPr id="149" name="Google Shape;149;p26"/>
          <p:cNvPicPr preferRelativeResize="0"/>
          <p:nvPr/>
        </p:nvPicPr>
        <p:blipFill>
          <a:blip r:embed="rId3">
            <a:alphaModFix/>
          </a:blip>
          <a:stretch>
            <a:fillRect/>
          </a:stretch>
        </p:blipFill>
        <p:spPr>
          <a:xfrm>
            <a:off x="1126400" y="1732175"/>
            <a:ext cx="2193199" cy="3411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Qin Jiushao (1202-1261)</a:t>
            </a:r>
            <a:endParaRPr/>
          </a:p>
        </p:txBody>
      </p:sp>
      <p:sp>
        <p:nvSpPr>
          <p:cNvPr id="155" name="Google Shape;155;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92500" lnSpcReduction="10000"/>
          </a:bodyPr>
          <a:lstStyle/>
          <a:p>
            <a:pPr marL="457200" lvl="0" indent="-311150" algn="l" rtl="0">
              <a:spcBef>
                <a:spcPts val="0"/>
              </a:spcBef>
              <a:spcAft>
                <a:spcPts val="0"/>
              </a:spcAft>
              <a:buSzPts val="1300"/>
              <a:buChar char="●"/>
            </a:pPr>
            <a:r>
              <a:rPr lang="en" dirty="0"/>
              <a:t>Niet alleen wiskunde</a:t>
            </a:r>
            <a:br>
              <a:rPr lang="en" dirty="0"/>
            </a:br>
            <a:endParaRPr dirty="0"/>
          </a:p>
          <a:p>
            <a:pPr marL="457200" lvl="0" indent="-311150" algn="l" rtl="0">
              <a:spcBef>
                <a:spcPts val="0"/>
              </a:spcBef>
              <a:spcAft>
                <a:spcPts val="0"/>
              </a:spcAft>
              <a:buSzPts val="1300"/>
              <a:buChar char="●"/>
            </a:pPr>
            <a:r>
              <a:rPr lang="en" dirty="0"/>
              <a:t>“Mathematical treatise in Nine sections”</a:t>
            </a:r>
            <a:br>
              <a:rPr lang="en" dirty="0"/>
            </a:br>
            <a:r>
              <a:rPr lang="en" dirty="0"/>
              <a:t>- Oorlog</a:t>
            </a:r>
            <a:br>
              <a:rPr lang="en" dirty="0"/>
            </a:br>
            <a:r>
              <a:rPr lang="en" dirty="0"/>
              <a:t>- onnodig grote getallen</a:t>
            </a:r>
            <a:br>
              <a:rPr lang="en" dirty="0"/>
            </a:br>
            <a:endParaRPr dirty="0"/>
          </a:p>
          <a:p>
            <a:pPr marL="457200" lvl="0" indent="-311150" algn="l" rtl="0">
              <a:spcBef>
                <a:spcPts val="0"/>
              </a:spcBef>
              <a:spcAft>
                <a:spcPts val="0"/>
              </a:spcAft>
              <a:buSzPts val="1300"/>
              <a:buChar char="●"/>
            </a:pPr>
            <a:r>
              <a:rPr lang="en" dirty="0">
                <a:solidFill>
                  <a:srgbClr val="FF0000"/>
                </a:solidFill>
              </a:rPr>
              <a:t>Chinese Reststelling</a:t>
            </a:r>
            <a:br>
              <a:rPr lang="en" dirty="0">
                <a:solidFill>
                  <a:srgbClr val="FF0000"/>
                </a:solidFill>
              </a:rPr>
            </a:br>
            <a:r>
              <a:rPr lang="en" dirty="0">
                <a:solidFill>
                  <a:srgbClr val="FF0000"/>
                </a:solidFill>
              </a:rPr>
              <a:t>- Chinese kalender (zonnewende)</a:t>
            </a:r>
            <a:br>
              <a:rPr lang="en" dirty="0"/>
            </a:br>
            <a:endParaRPr dirty="0"/>
          </a:p>
          <a:p>
            <a:pPr marL="457200" lvl="0" indent="-311150" algn="l" rtl="0">
              <a:spcBef>
                <a:spcPts val="0"/>
              </a:spcBef>
              <a:spcAft>
                <a:spcPts val="0"/>
              </a:spcAft>
              <a:buSzPts val="1300"/>
              <a:buChar char="●"/>
            </a:pPr>
            <a:r>
              <a:rPr lang="en" dirty="0"/>
              <a:t>Numerieke oplossingen </a:t>
            </a:r>
            <a:br>
              <a:rPr lang="en" dirty="0"/>
            </a:br>
            <a:r>
              <a:rPr lang="en" dirty="0"/>
              <a:t>- polynomen 10e orde</a:t>
            </a:r>
            <a:br>
              <a:rPr lang="en" dirty="0"/>
            </a:br>
            <a:endParaRPr dirty="0"/>
          </a:p>
          <a:p>
            <a:pPr marL="457200" lvl="0" indent="-311150" algn="l" rtl="0">
              <a:spcBef>
                <a:spcPts val="0"/>
              </a:spcBef>
              <a:spcAft>
                <a:spcPts val="0"/>
              </a:spcAft>
              <a:buSzPts val="1300"/>
              <a:buChar char="●"/>
            </a:pPr>
            <a:r>
              <a:rPr lang="en" dirty="0"/>
              <a:t>Neerslagmeters</a:t>
            </a:r>
            <a:br>
              <a:rPr lang="en" dirty="0"/>
            </a:br>
            <a:endParaRPr dirty="0"/>
          </a:p>
          <a:p>
            <a:pPr marL="457200" lvl="0" indent="-311150" algn="l" rtl="0">
              <a:spcBef>
                <a:spcPts val="0"/>
              </a:spcBef>
              <a:spcAft>
                <a:spcPts val="0"/>
              </a:spcAft>
              <a:buSzPts val="1300"/>
              <a:buChar char="●"/>
            </a:pPr>
            <a:r>
              <a:rPr lang="en" dirty="0"/>
              <a:t>Symbool voor 0</a:t>
            </a:r>
            <a:br>
              <a:rPr lang="en" dirty="0"/>
            </a:br>
            <a:endParaRPr dirty="0"/>
          </a:p>
          <a:p>
            <a:pPr marL="457200" lvl="0" indent="-311150" algn="l" rtl="0">
              <a:spcBef>
                <a:spcPts val="0"/>
              </a:spcBef>
              <a:spcAft>
                <a:spcPts val="0"/>
              </a:spcAft>
              <a:buSzPts val="1300"/>
              <a:buChar char="●"/>
            </a:pPr>
            <a:r>
              <a:rPr lang="en" dirty="0"/>
              <a:t>Politiek </a:t>
            </a:r>
            <a:br>
              <a:rPr lang="en" dirty="0"/>
            </a:br>
            <a:r>
              <a:rPr lang="en" dirty="0"/>
              <a:t>- Corrupt, opschepperig</a:t>
            </a:r>
            <a:br>
              <a:rPr lang="en" dirty="0"/>
            </a:br>
            <a:r>
              <a:rPr lang="en" dirty="0"/>
              <a:t>- vergiftiging van vijanden</a:t>
            </a:r>
            <a:endParaRPr dirty="0"/>
          </a:p>
        </p:txBody>
      </p:sp>
      <p:pic>
        <p:nvPicPr>
          <p:cNvPr id="156" name="Google Shape;156;p27"/>
          <p:cNvPicPr preferRelativeResize="0"/>
          <p:nvPr/>
        </p:nvPicPr>
        <p:blipFill>
          <a:blip r:embed="rId3">
            <a:alphaModFix/>
          </a:blip>
          <a:stretch>
            <a:fillRect/>
          </a:stretch>
        </p:blipFill>
        <p:spPr>
          <a:xfrm>
            <a:off x="845200" y="2571750"/>
            <a:ext cx="2441964" cy="182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Chinese reststelling</a:t>
            </a:r>
            <a:endParaRPr/>
          </a:p>
        </p:txBody>
      </p:sp>
      <p:sp>
        <p:nvSpPr>
          <p:cNvPr id="162" name="Google Shape;162;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dirty="0"/>
              <a:t>Hoeveel dieren kan ik kopen?</a:t>
            </a:r>
            <a:br>
              <a:rPr lang="en" dirty="0"/>
            </a:br>
            <a:r>
              <a:rPr lang="en" dirty="0"/>
              <a:t>- 100 munten</a:t>
            </a:r>
            <a:br>
              <a:rPr lang="en" dirty="0"/>
            </a:br>
            <a:r>
              <a:rPr lang="en" dirty="0"/>
              <a:t>- haan 5,  kip 3  ,  3 kuikens 1</a:t>
            </a:r>
            <a:br>
              <a:rPr lang="en" dirty="0"/>
            </a:br>
            <a:r>
              <a:rPr lang="en" dirty="0"/>
              <a:t>- Zhang oplossing, hint naar methode</a:t>
            </a:r>
            <a:endParaRPr dirty="0"/>
          </a:p>
          <a:p>
            <a:pPr marL="457200" lvl="0" indent="0" algn="l" rtl="0">
              <a:spcBef>
                <a:spcPts val="1200"/>
              </a:spcBef>
              <a:spcAft>
                <a:spcPts val="0"/>
              </a:spcAft>
              <a:buNone/>
            </a:pPr>
            <a:endParaRPr dirty="0"/>
          </a:p>
          <a:p>
            <a:pPr marL="457200" lvl="0" indent="-311150" algn="l" rtl="0">
              <a:spcBef>
                <a:spcPts val="1200"/>
              </a:spcBef>
              <a:spcAft>
                <a:spcPts val="0"/>
              </a:spcAft>
              <a:buSzPts val="1300"/>
              <a:buChar char="●"/>
            </a:pPr>
            <a:r>
              <a:rPr lang="en" dirty="0"/>
              <a:t>Modulo rekenen</a:t>
            </a:r>
            <a:br>
              <a:rPr lang="en" dirty="0"/>
            </a:br>
            <a:r>
              <a:rPr lang="en" dirty="0"/>
              <a:t>- </a:t>
            </a:r>
            <a:r>
              <a:rPr lang="en-US" dirty="0"/>
              <a:t>k</a:t>
            </a:r>
            <a:r>
              <a:rPr lang="en" dirty="0"/>
              <a:t> vergelijkingen</a:t>
            </a:r>
            <a:br>
              <a:rPr lang="en" dirty="0"/>
            </a:br>
            <a:r>
              <a:rPr lang="en" dirty="0"/>
              <a:t>- n is copriem</a:t>
            </a:r>
            <a:br>
              <a:rPr lang="en" dirty="0"/>
            </a:br>
            <a:r>
              <a:rPr lang="en" dirty="0"/>
              <a:t>- a is rest</a:t>
            </a:r>
            <a:endParaRPr dirty="0"/>
          </a:p>
          <a:p>
            <a:pPr marL="457200" lvl="0" indent="-311150" algn="l" rtl="0">
              <a:spcBef>
                <a:spcPts val="1200"/>
              </a:spcBef>
              <a:spcAft>
                <a:spcPts val="0"/>
              </a:spcAft>
              <a:buSzPts val="1300"/>
              <a:buChar char="●"/>
            </a:pPr>
            <a:r>
              <a:rPr lang="en" dirty="0"/>
              <a:t>Qin Jiushoa -&gt; algemene oplossing</a:t>
            </a:r>
            <a:br>
              <a:rPr lang="en" dirty="0"/>
            </a:br>
            <a:r>
              <a:rPr lang="en" dirty="0"/>
              <a:t>- x is uniek</a:t>
            </a:r>
            <a:endParaRPr dirty="0"/>
          </a:p>
        </p:txBody>
      </p:sp>
      <p:pic>
        <p:nvPicPr>
          <p:cNvPr id="163" name="Google Shape;163;p28"/>
          <p:cNvPicPr preferRelativeResize="0"/>
          <p:nvPr/>
        </p:nvPicPr>
        <p:blipFill>
          <a:blip r:embed="rId3">
            <a:alphaModFix/>
          </a:blip>
          <a:stretch>
            <a:fillRect/>
          </a:stretch>
        </p:blipFill>
        <p:spPr>
          <a:xfrm>
            <a:off x="493975" y="2133600"/>
            <a:ext cx="3524250" cy="438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Zhu en Ye</a:t>
            </a:r>
            <a:endParaRPr/>
          </a:p>
        </p:txBody>
      </p:sp>
      <p:sp>
        <p:nvSpPr>
          <p:cNvPr id="169" name="Google Shape;169;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dirty="0"/>
              <a:t>Li Ye (1192–1279) </a:t>
            </a:r>
            <a:br>
              <a:rPr lang="en" dirty="0"/>
            </a:br>
            <a:r>
              <a:rPr lang="en" dirty="0"/>
              <a:t>- Bolle aarde</a:t>
            </a:r>
            <a:br>
              <a:rPr lang="en" dirty="0"/>
            </a:br>
            <a:r>
              <a:rPr lang="en" dirty="0"/>
              <a:t>- gebolde hemelen en hemellichamen</a:t>
            </a:r>
            <a:br>
              <a:rPr lang="en" dirty="0"/>
            </a:br>
            <a:r>
              <a:rPr lang="en" dirty="0"/>
              <a:t>- 17e eeuw geaccepteerd</a:t>
            </a:r>
            <a:br>
              <a:rPr lang="en" dirty="0"/>
            </a:br>
            <a:r>
              <a:rPr lang="en" dirty="0"/>
              <a:t>- “Sea mirror of circle measurements”</a:t>
            </a:r>
            <a:br>
              <a:rPr lang="en" dirty="0"/>
            </a:br>
            <a:r>
              <a:rPr lang="en" dirty="0"/>
              <a:t>	- cirkelvormige stadsmuur </a:t>
            </a:r>
            <a:br>
              <a:rPr lang="en" dirty="0"/>
            </a:br>
            <a:r>
              <a:rPr lang="en" dirty="0"/>
              <a:t>	- wanneer zien ze elkaar</a:t>
            </a:r>
            <a:endParaRPr dirty="0"/>
          </a:p>
          <a:p>
            <a:pPr marL="0" lvl="0" indent="0" algn="l" rtl="0">
              <a:spcBef>
                <a:spcPts val="1200"/>
              </a:spcBef>
              <a:spcAft>
                <a:spcPts val="0"/>
              </a:spcAft>
              <a:buNone/>
            </a:pPr>
            <a:endParaRPr dirty="0"/>
          </a:p>
          <a:p>
            <a:pPr marL="457200" lvl="0" indent="-311150" algn="l" rtl="0">
              <a:spcBef>
                <a:spcPts val="1200"/>
              </a:spcBef>
              <a:spcAft>
                <a:spcPts val="0"/>
              </a:spcAft>
              <a:buSzPts val="1300"/>
              <a:buChar char="●"/>
            </a:pPr>
            <a:r>
              <a:rPr lang="en" dirty="0"/>
              <a:t>Zhu Shijie  (1270-1330)</a:t>
            </a:r>
            <a:br>
              <a:rPr lang="en" dirty="0"/>
            </a:br>
            <a:r>
              <a:rPr lang="en" dirty="0"/>
              <a:t>- “Introduction to Computational Studies”</a:t>
            </a:r>
            <a:br>
              <a:rPr lang="en" dirty="0"/>
            </a:br>
            <a:r>
              <a:rPr lang="en" dirty="0"/>
              <a:t>	- Japanse wiskunde</a:t>
            </a:r>
            <a:br>
              <a:rPr lang="en" dirty="0"/>
            </a:br>
            <a:r>
              <a:rPr lang="en" dirty="0"/>
              <a:t>- “Jade Mirror of the Four Unknowns”</a:t>
            </a:r>
            <a:br>
              <a:rPr lang="en" dirty="0"/>
            </a:br>
            <a:r>
              <a:rPr lang="en" dirty="0"/>
              <a:t>	- 4 onbekende </a:t>
            </a:r>
            <a:br>
              <a:rPr lang="en" dirty="0"/>
            </a:br>
            <a:r>
              <a:rPr lang="en" dirty="0"/>
              <a:t>	- systeem van vergelijkingen</a:t>
            </a:r>
            <a:endParaRPr dirty="0"/>
          </a:p>
          <a:p>
            <a:pPr marL="0" lvl="0" indent="0" algn="l" rtl="0">
              <a:spcBef>
                <a:spcPts val="1200"/>
              </a:spcBef>
              <a:spcAft>
                <a:spcPts val="0"/>
              </a:spcAft>
              <a:buClr>
                <a:schemeClr val="dk1"/>
              </a:buClr>
              <a:buSzPts val="1100"/>
              <a:buFont typeface="Arial"/>
              <a:buNone/>
            </a:pPr>
            <a:endParaRPr dirty="0"/>
          </a:p>
          <a:p>
            <a:pPr marL="0" lvl="0" indent="0" algn="l" rtl="0">
              <a:spcBef>
                <a:spcPts val="1200"/>
              </a:spcBef>
              <a:spcAft>
                <a:spcPts val="1200"/>
              </a:spcAft>
              <a:buNone/>
            </a:pPr>
            <a:endParaRPr dirty="0"/>
          </a:p>
        </p:txBody>
      </p:sp>
      <p:pic>
        <p:nvPicPr>
          <p:cNvPr id="170" name="Google Shape;170;p29"/>
          <p:cNvPicPr preferRelativeResize="0"/>
          <p:nvPr/>
        </p:nvPicPr>
        <p:blipFill>
          <a:blip r:embed="rId3">
            <a:alphaModFix/>
          </a:blip>
          <a:stretch>
            <a:fillRect/>
          </a:stretch>
        </p:blipFill>
        <p:spPr>
          <a:xfrm>
            <a:off x="1137000" y="1518925"/>
            <a:ext cx="2161826" cy="2951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Wat valt er op?</a:t>
            </a:r>
            <a:endParaRPr/>
          </a:p>
        </p:txBody>
      </p:sp>
      <p:sp>
        <p:nvSpPr>
          <p:cNvPr id="176" name="Google Shape;176;p3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dirty="0"/>
          </a:p>
          <a:p>
            <a:pPr marL="457200" lvl="0" indent="-311150" algn="l" rtl="0">
              <a:spcBef>
                <a:spcPts val="1200"/>
              </a:spcBef>
              <a:spcAft>
                <a:spcPts val="0"/>
              </a:spcAft>
              <a:buSzPts val="1300"/>
              <a:buChar char="●"/>
            </a:pPr>
            <a:r>
              <a:rPr lang="en" dirty="0"/>
              <a:t>Geen constructies</a:t>
            </a:r>
            <a:endParaRPr dirty="0"/>
          </a:p>
          <a:p>
            <a:pPr marL="457200" lvl="0" indent="-311150" algn="l" rtl="0">
              <a:spcBef>
                <a:spcPts val="0"/>
              </a:spcBef>
              <a:spcAft>
                <a:spcPts val="0"/>
              </a:spcAft>
              <a:buSzPts val="1300"/>
              <a:buChar char="●"/>
            </a:pPr>
            <a:r>
              <a:rPr lang="en" dirty="0"/>
              <a:t>Belangstelling voor theorie</a:t>
            </a:r>
            <a:endParaRPr dirty="0"/>
          </a:p>
          <a:p>
            <a:pPr marL="457200" lvl="0" indent="-311150" algn="l" rtl="0">
              <a:spcBef>
                <a:spcPts val="0"/>
              </a:spcBef>
              <a:spcAft>
                <a:spcPts val="0"/>
              </a:spcAft>
              <a:buSzPts val="1300"/>
              <a:buChar char="●"/>
            </a:pPr>
            <a:r>
              <a:rPr lang="en" dirty="0"/>
              <a:t>Meer achtergrond informatie</a:t>
            </a:r>
            <a:endParaRPr dirty="0"/>
          </a:p>
          <a:p>
            <a:pPr marL="457200" lvl="0" indent="-311150" algn="l" rtl="0">
              <a:spcBef>
                <a:spcPts val="0"/>
              </a:spcBef>
              <a:spcAft>
                <a:spcPts val="0"/>
              </a:spcAft>
              <a:buSzPts val="1300"/>
              <a:buChar char="●"/>
            </a:pPr>
            <a:r>
              <a:rPr lang="en" dirty="0"/>
              <a:t>Minder algemeen belang </a:t>
            </a:r>
            <a:endParaRPr dirty="0"/>
          </a:p>
          <a:p>
            <a:pPr marL="457200" lvl="0" indent="-311150" algn="l" rtl="0">
              <a:spcBef>
                <a:spcPts val="0"/>
              </a:spcBef>
              <a:spcAft>
                <a:spcPts val="0"/>
              </a:spcAft>
              <a:buSzPts val="1300"/>
              <a:buChar char="●"/>
            </a:pPr>
            <a:r>
              <a:rPr lang="en" dirty="0"/>
              <a:t>Symbool voor 0</a:t>
            </a:r>
            <a:endParaRPr dirty="0"/>
          </a:p>
          <a:p>
            <a:pPr marL="0" lvl="0" indent="0" algn="l" rtl="0">
              <a:spcBef>
                <a:spcPts val="1200"/>
              </a:spcBef>
              <a:spcAft>
                <a:spcPts val="0"/>
              </a:spcAft>
              <a:buNone/>
            </a:pPr>
            <a:endParaRPr dirty="0"/>
          </a:p>
          <a:p>
            <a:pPr marL="457200" lvl="0" indent="0" algn="l" rtl="0">
              <a:spcBef>
                <a:spcPts val="1200"/>
              </a:spcBef>
              <a:spcAft>
                <a:spcPts val="1200"/>
              </a:spcAft>
              <a:buNone/>
            </a:pPr>
            <a:r>
              <a:rPr lang="en" dirty="0"/>
              <a:t>Link naar andere Gebieden:</a:t>
            </a:r>
            <a:br>
              <a:rPr lang="en" dirty="0"/>
            </a:br>
            <a:r>
              <a:rPr lang="en" dirty="0"/>
              <a:t>- Zijderoute</a:t>
            </a:r>
            <a:br>
              <a:rPr lang="en" dirty="0"/>
            </a:br>
            <a:r>
              <a:rPr lang="en" dirty="0"/>
              <a:t>	- Al-Khwarazmi (~800)</a:t>
            </a:r>
            <a:br>
              <a:rPr lang="en" dirty="0"/>
            </a:br>
            <a:r>
              <a:rPr lang="en" dirty="0"/>
              <a:t>	- 10 base uit India</a:t>
            </a:r>
            <a:br>
              <a:rPr lang="en" dirty="0"/>
            </a:br>
            <a:r>
              <a:rPr lang="en" dirty="0"/>
              <a:t>- Jezuïeten</a:t>
            </a:r>
            <a:br>
              <a:rPr lang="en" dirty="0"/>
            </a:br>
            <a:r>
              <a:rPr lang="en" dirty="0"/>
              <a:t>	- kloosterorde</a:t>
            </a:r>
            <a:br>
              <a:rPr lang="en" dirty="0"/>
            </a:br>
            <a:r>
              <a:rPr lang="en" dirty="0"/>
              <a:t>	- naast geloof ook verspreiding van 		kennis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Inhoudsopgave</a:t>
            </a:r>
            <a:endParaRPr/>
          </a:p>
        </p:txBody>
      </p:sp>
      <p:sp>
        <p:nvSpPr>
          <p:cNvPr id="71" name="Google Shape;71;p14"/>
          <p:cNvSpPr txBox="1">
            <a:spLocks noGrp="1"/>
          </p:cNvSpPr>
          <p:nvPr>
            <p:ph type="body" idx="1"/>
          </p:nvPr>
        </p:nvSpPr>
        <p:spPr>
          <a:xfrm>
            <a:off x="311700" y="1121000"/>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dirty="0"/>
          </a:p>
          <a:p>
            <a:pPr marL="4800600" lvl="0" indent="-298450" algn="l" rtl="0">
              <a:spcBef>
                <a:spcPts val="1200"/>
              </a:spcBef>
              <a:spcAft>
                <a:spcPts val="0"/>
              </a:spcAft>
              <a:buClr>
                <a:schemeClr val="dk1"/>
              </a:buClr>
              <a:buSzPts val="1100"/>
              <a:buChar char="●"/>
            </a:pPr>
            <a:r>
              <a:rPr lang="en" dirty="0"/>
              <a:t>Vroeg (3e eeuw tot 7e eeuw) </a:t>
            </a:r>
            <a:endParaRPr dirty="0"/>
          </a:p>
          <a:p>
            <a:pPr marL="457200" lvl="0" indent="0" algn="l" rtl="0">
              <a:spcBef>
                <a:spcPts val="1200"/>
              </a:spcBef>
              <a:spcAft>
                <a:spcPts val="0"/>
              </a:spcAft>
              <a:buNone/>
            </a:pPr>
            <a:endParaRPr dirty="0"/>
          </a:p>
          <a:p>
            <a:pPr marL="4800600" lvl="0" indent="-298450" algn="l" rtl="0">
              <a:spcBef>
                <a:spcPts val="1200"/>
              </a:spcBef>
              <a:spcAft>
                <a:spcPts val="0"/>
              </a:spcAft>
              <a:buClr>
                <a:schemeClr val="dk1"/>
              </a:buClr>
              <a:buSzPts val="1100"/>
              <a:buChar char="●"/>
            </a:pPr>
            <a:r>
              <a:rPr lang="en" dirty="0"/>
              <a:t>Midden (8e tot 12e eeuw)  </a:t>
            </a:r>
            <a:endParaRPr dirty="0"/>
          </a:p>
          <a:p>
            <a:pPr marL="457200" lvl="0" indent="0" algn="l" rtl="0">
              <a:spcBef>
                <a:spcPts val="1200"/>
              </a:spcBef>
              <a:spcAft>
                <a:spcPts val="0"/>
              </a:spcAft>
              <a:buNone/>
            </a:pPr>
            <a:endParaRPr dirty="0"/>
          </a:p>
          <a:p>
            <a:pPr marL="4800600" lvl="0" indent="-298450" algn="l" rtl="0">
              <a:spcBef>
                <a:spcPts val="1200"/>
              </a:spcBef>
              <a:spcAft>
                <a:spcPts val="0"/>
              </a:spcAft>
              <a:buClr>
                <a:schemeClr val="dk1"/>
              </a:buClr>
              <a:buSzPts val="1100"/>
              <a:buChar char="●"/>
            </a:pPr>
            <a:r>
              <a:rPr lang="en" dirty="0"/>
              <a:t>Laat (13e eeuw) bloeiperiode</a:t>
            </a:r>
            <a:endParaRPr dirty="0"/>
          </a:p>
          <a:p>
            <a:pPr marL="0" lvl="0" indent="0" algn="l" rtl="0">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Achtergrond-</a:t>
            </a:r>
            <a:br>
              <a:rPr lang="en" dirty="0"/>
            </a:br>
            <a:r>
              <a:rPr lang="en" dirty="0"/>
              <a:t>informatie</a:t>
            </a:r>
            <a:endParaRPr dirty="0"/>
          </a:p>
          <a:p>
            <a:pPr marL="0" lvl="0" indent="0" algn="l" rtl="0">
              <a:spcBef>
                <a:spcPts val="0"/>
              </a:spcBef>
              <a:spcAft>
                <a:spcPts val="0"/>
              </a:spcAft>
              <a:buNone/>
            </a:pPr>
            <a:endParaRPr dirty="0"/>
          </a:p>
        </p:txBody>
      </p:sp>
      <p:sp>
        <p:nvSpPr>
          <p:cNvPr id="77" name="Google Shape;77;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dirty="0"/>
          </a:p>
          <a:p>
            <a:pPr marL="685800" lvl="0" indent="-298450" algn="l" rtl="0">
              <a:spcBef>
                <a:spcPts val="1200"/>
              </a:spcBef>
              <a:spcAft>
                <a:spcPts val="0"/>
              </a:spcAft>
              <a:buClr>
                <a:schemeClr val="dk1"/>
              </a:buClr>
              <a:buSzPts val="1100"/>
              <a:buChar char="●"/>
            </a:pPr>
            <a:r>
              <a:rPr lang="en" dirty="0"/>
              <a:t>Sociaal demografisch</a:t>
            </a:r>
            <a:endParaRPr dirty="0"/>
          </a:p>
          <a:p>
            <a:pPr marL="457200" lvl="0" indent="0" algn="l" rtl="0">
              <a:spcBef>
                <a:spcPts val="1200"/>
              </a:spcBef>
              <a:spcAft>
                <a:spcPts val="0"/>
              </a:spcAft>
              <a:buNone/>
            </a:pPr>
            <a:endParaRPr dirty="0"/>
          </a:p>
          <a:p>
            <a:pPr marL="685800" lvl="0" indent="-298450" algn="l" rtl="0">
              <a:spcBef>
                <a:spcPts val="1200"/>
              </a:spcBef>
              <a:spcAft>
                <a:spcPts val="0"/>
              </a:spcAft>
              <a:buClr>
                <a:schemeClr val="dk1"/>
              </a:buClr>
              <a:buSzPts val="1100"/>
              <a:buChar char="●"/>
            </a:pPr>
            <a:r>
              <a:rPr lang="en" dirty="0"/>
              <a:t>Theologisch </a:t>
            </a:r>
            <a:endParaRPr dirty="0"/>
          </a:p>
          <a:p>
            <a:pPr marL="914400" lvl="0" indent="-311150" algn="l" rtl="0">
              <a:spcBef>
                <a:spcPts val="0"/>
              </a:spcBef>
              <a:spcAft>
                <a:spcPts val="0"/>
              </a:spcAft>
              <a:buSzPts val="1300"/>
              <a:buChar char="-"/>
            </a:pPr>
            <a:r>
              <a:rPr lang="en" dirty="0"/>
              <a:t>Banden met andere delen van Azië</a:t>
            </a:r>
            <a:endParaRPr dirty="0"/>
          </a:p>
          <a:p>
            <a:pPr marL="457200" lvl="0" indent="0" algn="l" rtl="0">
              <a:spcBef>
                <a:spcPts val="1200"/>
              </a:spcBef>
              <a:spcAft>
                <a:spcPts val="0"/>
              </a:spcAft>
              <a:buNone/>
            </a:pPr>
            <a:endParaRPr dirty="0"/>
          </a:p>
          <a:p>
            <a:pPr marL="685800" lvl="0" indent="-298450" algn="l" rtl="0">
              <a:spcBef>
                <a:spcPts val="1200"/>
              </a:spcBef>
              <a:spcAft>
                <a:spcPts val="0"/>
              </a:spcAft>
              <a:buClr>
                <a:schemeClr val="dk1"/>
              </a:buClr>
              <a:buSzPts val="1100"/>
              <a:buChar char="●"/>
            </a:pPr>
            <a:r>
              <a:rPr lang="en" dirty="0"/>
              <a:t>Verzameling van informatie</a:t>
            </a:r>
            <a:endParaRPr dirty="0"/>
          </a:p>
          <a:p>
            <a:pPr marL="914400" lvl="0" indent="-311150" algn="l" rtl="0">
              <a:spcBef>
                <a:spcPts val="0"/>
              </a:spcBef>
              <a:spcAft>
                <a:spcPts val="0"/>
              </a:spcAft>
              <a:buSzPts val="1300"/>
              <a:buChar char="-"/>
            </a:pPr>
            <a:r>
              <a:rPr lang="en" dirty="0"/>
              <a:t> Veel verloren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Vroeg</a:t>
            </a:r>
            <a:endParaRPr>
              <a:solidFill>
                <a:schemeClr val="dk2"/>
              </a:solidFill>
            </a:endParaRPr>
          </a:p>
        </p:txBody>
      </p:sp>
      <p:sp>
        <p:nvSpPr>
          <p:cNvPr id="83" name="Google Shape;83;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endParaRPr dirty="0"/>
          </a:p>
          <a:p>
            <a:pPr marL="685800" lvl="0" indent="-298450" algn="l" rtl="0">
              <a:spcBef>
                <a:spcPts val="1200"/>
              </a:spcBef>
              <a:spcAft>
                <a:spcPts val="0"/>
              </a:spcAft>
              <a:buClr>
                <a:schemeClr val="dk1"/>
              </a:buClr>
              <a:buSzPts val="1100"/>
              <a:buChar char="●"/>
            </a:pPr>
            <a:r>
              <a:rPr lang="en" dirty="0"/>
              <a:t>200 n. Chr tot 600 n. Chr</a:t>
            </a:r>
            <a:endParaRPr dirty="0"/>
          </a:p>
          <a:p>
            <a:pPr marL="0" lvl="0" indent="0" algn="l" rtl="0">
              <a:spcBef>
                <a:spcPts val="1200"/>
              </a:spcBef>
              <a:spcAft>
                <a:spcPts val="0"/>
              </a:spcAft>
              <a:buNone/>
            </a:pPr>
            <a:endParaRPr dirty="0"/>
          </a:p>
          <a:p>
            <a:pPr marL="685800" lvl="0" indent="-298450" algn="l" rtl="0">
              <a:spcBef>
                <a:spcPts val="1200"/>
              </a:spcBef>
              <a:spcAft>
                <a:spcPts val="0"/>
              </a:spcAft>
              <a:buClr>
                <a:schemeClr val="dk1"/>
              </a:buClr>
              <a:buSzPts val="1100"/>
              <a:buChar char="●"/>
            </a:pPr>
            <a:r>
              <a:rPr lang="en" dirty="0"/>
              <a:t>Liu Hui (3e eeuw)</a:t>
            </a:r>
            <a:endParaRPr dirty="0"/>
          </a:p>
          <a:p>
            <a:pPr marL="0" lvl="0" indent="0" algn="l" rtl="0">
              <a:spcBef>
                <a:spcPts val="1200"/>
              </a:spcBef>
              <a:spcAft>
                <a:spcPts val="0"/>
              </a:spcAft>
              <a:buNone/>
            </a:pPr>
            <a:endParaRPr dirty="0"/>
          </a:p>
          <a:p>
            <a:pPr marL="685800" lvl="0" indent="-298450" algn="l" rtl="0">
              <a:spcBef>
                <a:spcPts val="1200"/>
              </a:spcBef>
              <a:spcAft>
                <a:spcPts val="0"/>
              </a:spcAft>
              <a:buClr>
                <a:schemeClr val="dk1"/>
              </a:buClr>
              <a:buSzPts val="1100"/>
              <a:buChar char="●"/>
            </a:pPr>
            <a:r>
              <a:rPr lang="en" dirty="0"/>
              <a:t>Sun Zi (4e eeuw)</a:t>
            </a:r>
            <a:endParaRPr dirty="0"/>
          </a:p>
          <a:p>
            <a:pPr marL="1371600" lvl="0" indent="0" algn="l" rtl="0">
              <a:spcBef>
                <a:spcPts val="1200"/>
              </a:spcBef>
              <a:spcAft>
                <a:spcPts val="0"/>
              </a:spcAft>
              <a:buNone/>
            </a:pPr>
            <a:endParaRPr dirty="0"/>
          </a:p>
          <a:p>
            <a:pPr marL="685800" lvl="0" indent="-298450" algn="l" rtl="0">
              <a:spcBef>
                <a:spcPts val="1200"/>
              </a:spcBef>
              <a:spcAft>
                <a:spcPts val="0"/>
              </a:spcAft>
              <a:buClr>
                <a:schemeClr val="dk1"/>
              </a:buClr>
              <a:buSzPts val="1100"/>
              <a:buChar char="●"/>
            </a:pPr>
            <a:r>
              <a:rPr lang="en" dirty="0"/>
              <a:t>Zhang Qiujian (5e eeuw)</a:t>
            </a:r>
            <a:endParaRPr dirty="0"/>
          </a:p>
          <a:p>
            <a:pPr marL="0" lvl="0" indent="0" algn="l" rtl="0">
              <a:spcBef>
                <a:spcPts val="1200"/>
              </a:spcBef>
              <a:spcAft>
                <a:spcPts val="1200"/>
              </a:spcAft>
              <a:buNone/>
            </a:pPr>
            <a:r>
              <a:rPr lang="en" sz="1100" dirty="0">
                <a:solidFill>
                  <a:schemeClr val="dk1"/>
                </a:solidFill>
                <a:latin typeface="Calibri"/>
                <a:ea typeface="Calibri"/>
                <a:cs typeface="Calibri"/>
                <a:sym typeface="Calibri"/>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Liu Hui</a:t>
            </a:r>
            <a:endParaRPr>
              <a:solidFill>
                <a:schemeClr val="dk2"/>
              </a:solidFill>
            </a:endParaRPr>
          </a:p>
        </p:txBody>
      </p:sp>
      <p:sp>
        <p:nvSpPr>
          <p:cNvPr id="89" name="Google Shape;89;p17"/>
          <p:cNvSpPr txBox="1">
            <a:spLocks noGrp="1"/>
          </p:cNvSpPr>
          <p:nvPr>
            <p:ph type="body" idx="1"/>
          </p:nvPr>
        </p:nvSpPr>
        <p:spPr>
          <a:xfrm>
            <a:off x="26395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	</a:t>
            </a:r>
            <a:endParaRPr/>
          </a:p>
          <a:p>
            <a:pPr marL="4572000" lvl="0" indent="-311150" algn="l" rtl="0">
              <a:spcBef>
                <a:spcPts val="1200"/>
              </a:spcBef>
              <a:spcAft>
                <a:spcPts val="0"/>
              </a:spcAft>
              <a:buSzPts val="1300"/>
              <a:buChar char="●"/>
            </a:pPr>
            <a:r>
              <a:rPr lang="en"/>
              <a:t>Leefde in de 3e eeuw n. Chr.</a:t>
            </a:r>
            <a:endParaRPr/>
          </a:p>
          <a:p>
            <a:pPr marL="5029200" lvl="0" indent="-311150" algn="l" rtl="0">
              <a:spcBef>
                <a:spcPts val="0"/>
              </a:spcBef>
              <a:spcAft>
                <a:spcPts val="0"/>
              </a:spcAft>
              <a:buSzPts val="1300"/>
              <a:buChar char="-"/>
            </a:pPr>
            <a:r>
              <a:rPr lang="en"/>
              <a:t>Weinig tot niks bekend over zijn leven</a:t>
            </a:r>
            <a:endParaRPr/>
          </a:p>
          <a:p>
            <a:pPr marL="5029200" lvl="0" indent="-311150" algn="l" rtl="0">
              <a:spcBef>
                <a:spcPts val="0"/>
              </a:spcBef>
              <a:spcAft>
                <a:spcPts val="0"/>
              </a:spcAft>
              <a:buSzPts val="1300"/>
              <a:buChar char="-"/>
            </a:pPr>
            <a:r>
              <a:rPr lang="en"/>
              <a:t>Kwam uit het noordelijke koninkrijk Wei</a:t>
            </a:r>
            <a:endParaRPr/>
          </a:p>
          <a:p>
            <a:pPr marL="4572000" lvl="0" indent="-311150" algn="l" rtl="0">
              <a:spcBef>
                <a:spcPts val="0"/>
              </a:spcBef>
              <a:spcAft>
                <a:spcPts val="0"/>
              </a:spcAft>
              <a:buSzPts val="1300"/>
              <a:buChar char="●"/>
            </a:pPr>
            <a:r>
              <a:rPr lang="en"/>
              <a:t>Begon met importeren van trigonometrie uit India</a:t>
            </a:r>
            <a:endParaRPr/>
          </a:p>
          <a:p>
            <a:pPr marL="4572000" lvl="0" indent="-311150" algn="l" rtl="0">
              <a:spcBef>
                <a:spcPts val="0"/>
              </a:spcBef>
              <a:spcAft>
                <a:spcPts val="0"/>
              </a:spcAft>
              <a:buSzPts val="1300"/>
              <a:buChar char="●"/>
            </a:pPr>
            <a:r>
              <a:rPr lang="en"/>
              <a:t>Bekende werken</a:t>
            </a:r>
            <a:endParaRPr/>
          </a:p>
          <a:p>
            <a:pPr marL="5029200" lvl="0" indent="-311150" algn="l" rtl="0">
              <a:spcBef>
                <a:spcPts val="0"/>
              </a:spcBef>
              <a:spcAft>
                <a:spcPts val="0"/>
              </a:spcAft>
              <a:buSzPts val="1300"/>
              <a:buChar char="-"/>
            </a:pPr>
            <a:r>
              <a:rPr lang="en"/>
              <a:t>The Nine Chapters of Mathematical Art</a:t>
            </a:r>
            <a:endParaRPr/>
          </a:p>
          <a:p>
            <a:pPr marL="5486400" lvl="1" indent="-298450" algn="l" rtl="0">
              <a:spcBef>
                <a:spcPts val="0"/>
              </a:spcBef>
              <a:spcAft>
                <a:spcPts val="0"/>
              </a:spcAft>
              <a:buSzPts val="1100"/>
              <a:buAutoNum type="alphaLcPeriod"/>
            </a:pPr>
            <a:r>
              <a:rPr lang="en"/>
              <a:t>Pythagoras</a:t>
            </a:r>
            <a:endParaRPr/>
          </a:p>
          <a:p>
            <a:pPr marL="5486400" lvl="1" indent="-298450" algn="l" rtl="0">
              <a:spcBef>
                <a:spcPts val="0"/>
              </a:spcBef>
              <a:spcAft>
                <a:spcPts val="0"/>
              </a:spcAft>
              <a:buSzPts val="1100"/>
              <a:buAutoNum type="alphaLcPeriod"/>
            </a:pPr>
            <a:r>
              <a:rPr lang="en"/>
              <a:t>Benadering van 𝝅</a:t>
            </a:r>
            <a:endParaRPr/>
          </a:p>
          <a:p>
            <a:pPr marL="5486400" lvl="1" indent="-298450" algn="l" rtl="0">
              <a:spcBef>
                <a:spcPts val="0"/>
              </a:spcBef>
              <a:spcAft>
                <a:spcPts val="0"/>
              </a:spcAft>
              <a:buSzPts val="1100"/>
              <a:buAutoNum type="alphaLcPeriod"/>
            </a:pPr>
            <a:r>
              <a:rPr lang="en"/>
              <a:t>Gaussisch elimineren</a:t>
            </a:r>
            <a:endParaRPr/>
          </a:p>
          <a:p>
            <a:pPr marL="5486400" lvl="1" indent="-298450" algn="l" rtl="0">
              <a:spcBef>
                <a:spcPts val="0"/>
              </a:spcBef>
              <a:spcAft>
                <a:spcPts val="0"/>
              </a:spcAft>
              <a:buSzPts val="1100"/>
              <a:buAutoNum type="alphaLcPeriod"/>
            </a:pPr>
            <a:r>
              <a:rPr lang="en"/>
              <a:t>Negatieve getallen</a:t>
            </a:r>
            <a:endParaRPr/>
          </a:p>
          <a:p>
            <a:pPr marL="5486400" lvl="1" indent="-298450" algn="l" rtl="0">
              <a:spcBef>
                <a:spcPts val="0"/>
              </a:spcBef>
              <a:spcAft>
                <a:spcPts val="0"/>
              </a:spcAft>
              <a:buSzPts val="1100"/>
              <a:buAutoNum type="alphaLcPeriod"/>
            </a:pPr>
            <a:r>
              <a:rPr lang="en"/>
              <a:t>Horner tabellen</a:t>
            </a:r>
            <a:endParaRPr/>
          </a:p>
          <a:p>
            <a:pPr marL="5029200" lvl="0" indent="-311150" algn="l" rtl="0">
              <a:spcBef>
                <a:spcPts val="0"/>
              </a:spcBef>
              <a:spcAft>
                <a:spcPts val="0"/>
              </a:spcAft>
              <a:buSzPts val="1300"/>
              <a:buChar char="-"/>
            </a:pPr>
            <a:r>
              <a:rPr lang="en"/>
              <a:t>The Sea Island Manual</a:t>
            </a:r>
            <a:endParaRPr/>
          </a:p>
          <a:p>
            <a:pPr marL="5486400" lvl="1" indent="-298450" algn="l" rtl="0">
              <a:spcBef>
                <a:spcPts val="0"/>
              </a:spcBef>
              <a:spcAft>
                <a:spcPts val="0"/>
              </a:spcAft>
              <a:buSzPts val="1100"/>
              <a:buAutoNum type="alphaLcPeriod"/>
            </a:pPr>
            <a:r>
              <a:rPr lang="en"/>
              <a:t>Stokken en schaduwen</a:t>
            </a:r>
            <a:endParaRPr/>
          </a:p>
          <a:p>
            <a:pPr marL="5486400" lvl="1" indent="-298450" algn="l" rtl="0">
              <a:spcBef>
                <a:spcPts val="0"/>
              </a:spcBef>
              <a:spcAft>
                <a:spcPts val="0"/>
              </a:spcAft>
              <a:buSzPts val="1100"/>
              <a:buAutoNum type="alphaLcPeriod"/>
            </a:pPr>
            <a:r>
              <a:rPr lang="en"/>
              <a:t>Valeien, bergen en eilanden</a:t>
            </a:r>
            <a:endParaRPr/>
          </a:p>
          <a:p>
            <a:pPr marL="0" lvl="0" indent="0" algn="l" rtl="0">
              <a:spcBef>
                <a:spcPts val="1200"/>
              </a:spcBef>
              <a:spcAft>
                <a:spcPts val="1200"/>
              </a:spcAft>
              <a:buNone/>
            </a:pPr>
            <a:endParaRPr/>
          </a:p>
        </p:txBody>
      </p:sp>
      <p:pic>
        <p:nvPicPr>
          <p:cNvPr id="90" name="Google Shape;90;p17"/>
          <p:cNvPicPr preferRelativeResize="0"/>
          <p:nvPr/>
        </p:nvPicPr>
        <p:blipFill>
          <a:blip r:embed="rId3">
            <a:alphaModFix/>
          </a:blip>
          <a:stretch>
            <a:fillRect/>
          </a:stretch>
        </p:blipFill>
        <p:spPr>
          <a:xfrm>
            <a:off x="263949" y="1152475"/>
            <a:ext cx="1500681" cy="1998050"/>
          </a:xfrm>
          <a:prstGeom prst="rect">
            <a:avLst/>
          </a:prstGeom>
          <a:noFill/>
          <a:ln>
            <a:noFill/>
          </a:ln>
        </p:spPr>
      </p:pic>
      <p:pic>
        <p:nvPicPr>
          <p:cNvPr id="91" name="Google Shape;91;p17"/>
          <p:cNvPicPr preferRelativeResize="0"/>
          <p:nvPr/>
        </p:nvPicPr>
        <p:blipFill>
          <a:blip r:embed="rId4">
            <a:alphaModFix/>
          </a:blip>
          <a:stretch>
            <a:fillRect/>
          </a:stretch>
        </p:blipFill>
        <p:spPr>
          <a:xfrm>
            <a:off x="263949" y="3150525"/>
            <a:ext cx="3118525" cy="1418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Sun Zi</a:t>
            </a:r>
            <a:endParaRPr/>
          </a:p>
        </p:txBody>
      </p:sp>
      <p:sp>
        <p:nvSpPr>
          <p:cNvPr id="97" name="Google Shape;97;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914400" lvl="0" indent="-311150" algn="l" rtl="0">
              <a:spcBef>
                <a:spcPts val="0"/>
              </a:spcBef>
              <a:spcAft>
                <a:spcPts val="0"/>
              </a:spcAft>
              <a:buSzPts val="1300"/>
              <a:buChar char="●"/>
            </a:pPr>
            <a:r>
              <a:rPr lang="en"/>
              <a:t>Leefde in de 4e eeuw n. Chr.</a:t>
            </a:r>
            <a:endParaRPr/>
          </a:p>
          <a:p>
            <a:pPr marL="1371600" lvl="0" indent="-311150" algn="l" rtl="0">
              <a:spcBef>
                <a:spcPts val="0"/>
              </a:spcBef>
              <a:spcAft>
                <a:spcPts val="0"/>
              </a:spcAft>
              <a:buSzPts val="1300"/>
              <a:buChar char="-"/>
            </a:pPr>
            <a:r>
              <a:rPr lang="en"/>
              <a:t>Nog minder bekend</a:t>
            </a:r>
            <a:endParaRPr/>
          </a:p>
          <a:p>
            <a:pPr marL="1371600" lvl="0" indent="-311150" algn="l" rtl="0">
              <a:spcBef>
                <a:spcPts val="0"/>
              </a:spcBef>
              <a:spcAft>
                <a:spcPts val="0"/>
              </a:spcAft>
              <a:buSzPts val="1300"/>
              <a:buChar char="-"/>
            </a:pPr>
            <a:r>
              <a:rPr lang="en"/>
              <a:t>Naam betekent ‘Meester Zon’</a:t>
            </a:r>
            <a:endParaRPr/>
          </a:p>
          <a:p>
            <a:pPr marL="914400" lvl="0" indent="-311150" algn="l" rtl="0">
              <a:spcBef>
                <a:spcPts val="0"/>
              </a:spcBef>
              <a:spcAft>
                <a:spcPts val="0"/>
              </a:spcAft>
              <a:buSzPts val="1300"/>
              <a:buChar char="●"/>
            </a:pPr>
            <a:r>
              <a:rPr lang="en"/>
              <a:t>Schreef ‘Master Sun’s Manual’</a:t>
            </a:r>
            <a:endParaRPr/>
          </a:p>
          <a:p>
            <a:pPr marL="1371600" lvl="0" indent="-311150" algn="l" rtl="0">
              <a:spcBef>
                <a:spcPts val="0"/>
              </a:spcBef>
              <a:spcAft>
                <a:spcPts val="0"/>
              </a:spcAft>
              <a:buSzPts val="1300"/>
              <a:buChar char="-"/>
            </a:pPr>
            <a:r>
              <a:rPr lang="en"/>
              <a:t>Beschrijving van de Chinese telstokjes </a:t>
            </a:r>
            <a:endParaRPr/>
          </a:p>
          <a:p>
            <a:pPr marL="1371600" lvl="0" indent="-311150" algn="l" rtl="0">
              <a:spcBef>
                <a:spcPts val="0"/>
              </a:spcBef>
              <a:spcAft>
                <a:spcPts val="0"/>
              </a:spcAft>
              <a:buSzPts val="1300"/>
              <a:buChar char="-"/>
            </a:pPr>
            <a:r>
              <a:rPr lang="en"/>
              <a:t>Trekken van wortels</a:t>
            </a:r>
            <a:endParaRPr/>
          </a:p>
          <a:p>
            <a:pPr marL="1371600" lvl="0" indent="-311150" algn="l" rtl="0">
              <a:spcBef>
                <a:spcPts val="0"/>
              </a:spcBef>
              <a:spcAft>
                <a:spcPts val="0"/>
              </a:spcAft>
              <a:buSzPts val="1300"/>
              <a:buChar char="-"/>
            </a:pPr>
            <a:r>
              <a:rPr lang="en"/>
              <a:t>Breuken</a:t>
            </a:r>
            <a:endParaRPr/>
          </a:p>
          <a:p>
            <a:pPr marL="1371600" lvl="0" indent="-311150" algn="l" rtl="0">
              <a:spcBef>
                <a:spcPts val="0"/>
              </a:spcBef>
              <a:spcAft>
                <a:spcPts val="0"/>
              </a:spcAft>
              <a:buSzPts val="1300"/>
              <a:buChar char="-"/>
            </a:pPr>
            <a:r>
              <a:rPr lang="en"/>
              <a:t>Eerste voorbeeld van de Chinese reststelling</a:t>
            </a:r>
            <a:endParaRPr/>
          </a:p>
          <a:p>
            <a:pPr marL="914400" lvl="0" indent="-311150" algn="l" rtl="0">
              <a:spcBef>
                <a:spcPts val="0"/>
              </a:spcBef>
              <a:spcAft>
                <a:spcPts val="0"/>
              </a:spcAft>
              <a:buSzPts val="1300"/>
              <a:buChar char="●"/>
            </a:pPr>
            <a:r>
              <a:rPr lang="en"/>
              <a:t>Werken later opgenomen in ‘Ten Computational Canons’</a:t>
            </a:r>
            <a:endParaRPr/>
          </a:p>
          <a:p>
            <a:pPr marL="1371600" lvl="0" indent="0" algn="l" rtl="0">
              <a:spcBef>
                <a:spcPts val="1200"/>
              </a:spcBef>
              <a:spcAft>
                <a:spcPts val="1200"/>
              </a:spcAft>
              <a:buNone/>
            </a:pPr>
            <a:endParaRPr/>
          </a:p>
        </p:txBody>
      </p:sp>
      <p:pic>
        <p:nvPicPr>
          <p:cNvPr id="98" name="Google Shape;98;p18" descr="undefined"/>
          <p:cNvPicPr preferRelativeResize="0"/>
          <p:nvPr/>
        </p:nvPicPr>
        <p:blipFill>
          <a:blip r:embed="rId3">
            <a:alphaModFix/>
          </a:blip>
          <a:stretch>
            <a:fillRect/>
          </a:stretch>
        </p:blipFill>
        <p:spPr>
          <a:xfrm>
            <a:off x="5425125" y="3729800"/>
            <a:ext cx="2605476" cy="8240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Zhang Qiujian</a:t>
            </a:r>
            <a:endParaRPr/>
          </a:p>
        </p:txBody>
      </p:sp>
      <p:sp>
        <p:nvSpPr>
          <p:cNvPr id="104" name="Google Shape;104;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1371600" lvl="0" indent="-311150" algn="l" rtl="0">
              <a:spcBef>
                <a:spcPts val="1200"/>
              </a:spcBef>
              <a:spcAft>
                <a:spcPts val="0"/>
              </a:spcAft>
              <a:buSzPts val="1300"/>
              <a:buChar char="●"/>
            </a:pPr>
            <a:r>
              <a:rPr lang="en"/>
              <a:t>Leefde in de 5e eeuw n. Chr.</a:t>
            </a:r>
            <a:endParaRPr/>
          </a:p>
          <a:p>
            <a:pPr marL="1828800" lvl="0" indent="-311150" algn="l" rtl="0">
              <a:spcBef>
                <a:spcPts val="0"/>
              </a:spcBef>
              <a:spcAft>
                <a:spcPts val="0"/>
              </a:spcAft>
              <a:buSzPts val="1300"/>
              <a:buChar char="-"/>
            </a:pPr>
            <a:r>
              <a:rPr lang="en"/>
              <a:t>Verder niks bekend behalve werk</a:t>
            </a:r>
            <a:endParaRPr/>
          </a:p>
          <a:p>
            <a:pPr marL="1371600" lvl="0" indent="-311150" algn="l" rtl="0">
              <a:spcBef>
                <a:spcPts val="0"/>
              </a:spcBef>
              <a:spcAft>
                <a:spcPts val="0"/>
              </a:spcAft>
              <a:buSzPts val="1300"/>
              <a:buChar char="●"/>
            </a:pPr>
            <a:r>
              <a:rPr lang="en"/>
              <a:t>Schreef ‘Mathematical Classic of Zhang Qiujian’</a:t>
            </a:r>
            <a:endParaRPr/>
          </a:p>
          <a:p>
            <a:pPr marL="1828800" lvl="0" indent="-311150" algn="l" rtl="0">
              <a:spcBef>
                <a:spcPts val="0"/>
              </a:spcBef>
              <a:spcAft>
                <a:spcPts val="0"/>
              </a:spcAft>
              <a:buSzPts val="1300"/>
              <a:buChar char="-"/>
            </a:pPr>
            <a:r>
              <a:rPr lang="en"/>
              <a:t>Schaal 10</a:t>
            </a:r>
            <a:endParaRPr/>
          </a:p>
        </p:txBody>
      </p:sp>
      <p:pic>
        <p:nvPicPr>
          <p:cNvPr id="105" name="Google Shape;105;p19"/>
          <p:cNvPicPr preferRelativeResize="0"/>
          <p:nvPr/>
        </p:nvPicPr>
        <p:blipFill>
          <a:blip r:embed="rId3">
            <a:alphaModFix/>
          </a:blip>
          <a:stretch>
            <a:fillRect/>
          </a:stretch>
        </p:blipFill>
        <p:spPr>
          <a:xfrm>
            <a:off x="6000125" y="2310625"/>
            <a:ext cx="1642925" cy="2288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Dingen die opvallen</a:t>
            </a:r>
            <a:endParaRPr/>
          </a:p>
        </p:txBody>
      </p:sp>
      <p:sp>
        <p:nvSpPr>
          <p:cNvPr id="111" name="Google Shape;111;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1371600" lvl="0" indent="-311150" algn="l" rtl="0">
              <a:spcBef>
                <a:spcPts val="0"/>
              </a:spcBef>
              <a:spcAft>
                <a:spcPts val="0"/>
              </a:spcAft>
              <a:buSzPts val="1300"/>
              <a:buChar char="●"/>
            </a:pPr>
            <a:r>
              <a:rPr lang="en"/>
              <a:t>Weinig tot niks bekend over wiskundigen zelf</a:t>
            </a:r>
            <a:endParaRPr/>
          </a:p>
          <a:p>
            <a:pPr marL="1371600" lvl="0" indent="-311150" algn="l" rtl="0">
              <a:spcBef>
                <a:spcPts val="0"/>
              </a:spcBef>
              <a:spcAft>
                <a:spcPts val="0"/>
              </a:spcAft>
              <a:buSzPts val="1300"/>
              <a:buChar char="●"/>
            </a:pPr>
            <a:r>
              <a:rPr lang="en"/>
              <a:t>Weinig bekend over het uitwisseling van kennis</a:t>
            </a:r>
            <a:endParaRPr/>
          </a:p>
          <a:p>
            <a:pPr marL="1371600" lvl="0" indent="-311150" algn="l" rtl="0">
              <a:spcBef>
                <a:spcPts val="0"/>
              </a:spcBef>
              <a:spcAft>
                <a:spcPts val="0"/>
              </a:spcAft>
              <a:buSzPts val="1300"/>
              <a:buChar char="●"/>
            </a:pPr>
            <a:r>
              <a:rPr lang="en"/>
              <a:t>Verschillen met andere culturen</a:t>
            </a:r>
            <a:endParaRPr/>
          </a:p>
          <a:p>
            <a:pPr marL="1828800" lvl="0" indent="-311150" algn="l" rtl="0">
              <a:spcBef>
                <a:spcPts val="0"/>
              </a:spcBef>
              <a:spcAft>
                <a:spcPts val="0"/>
              </a:spcAft>
              <a:buSzPts val="1300"/>
              <a:buChar char="-"/>
            </a:pPr>
            <a:r>
              <a:rPr lang="en"/>
              <a:t>Voornamelijk met Grieken</a:t>
            </a:r>
            <a:endParaRPr/>
          </a:p>
          <a:p>
            <a:pPr marL="2286000" lvl="1" indent="-298450" algn="l" rtl="0">
              <a:spcBef>
                <a:spcPts val="0"/>
              </a:spcBef>
              <a:spcAft>
                <a:spcPts val="0"/>
              </a:spcAft>
              <a:buSzPts val="1100"/>
              <a:buAutoNum type="alphaLcPeriod"/>
            </a:pPr>
            <a:r>
              <a:rPr lang="en"/>
              <a:t>‘No proofs, just procudure’</a:t>
            </a:r>
            <a:endParaRPr/>
          </a:p>
          <a:p>
            <a:pPr marL="2286000" lvl="1" indent="-298450" algn="l" rtl="0">
              <a:spcBef>
                <a:spcPts val="0"/>
              </a:spcBef>
              <a:spcAft>
                <a:spcPts val="0"/>
              </a:spcAft>
              <a:buSzPts val="1100"/>
              <a:buAutoNum type="alphaLcPeriod"/>
            </a:pPr>
            <a:r>
              <a:rPr lang="en"/>
              <a:t>Alles in algemeen belang</a:t>
            </a:r>
            <a:endParaRPr/>
          </a:p>
          <a:p>
            <a:pPr marL="2286000" lvl="1" indent="-298450" algn="l" rtl="0">
              <a:spcBef>
                <a:spcPts val="0"/>
              </a:spcBef>
              <a:spcAft>
                <a:spcPts val="0"/>
              </a:spcAft>
              <a:buSzPts val="1100"/>
              <a:buAutoNum type="alphaLcPeriod"/>
            </a:pPr>
            <a:r>
              <a:rPr lang="en"/>
              <a:t>‘Necessity is the mother of creation’</a:t>
            </a:r>
            <a:endParaRPr/>
          </a:p>
          <a:p>
            <a:pPr marL="2286000" lvl="1" indent="-298450" algn="l" rtl="0">
              <a:spcBef>
                <a:spcPts val="0"/>
              </a:spcBef>
              <a:spcAft>
                <a:spcPts val="0"/>
              </a:spcAft>
              <a:buSzPts val="1100"/>
              <a:buAutoNum type="alphaLcPeriod"/>
            </a:pPr>
            <a:r>
              <a:rPr lang="en"/>
              <a:t>Werd nauwelijks gebruik gemaakt van contructies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Middelste tijdsperiode</a:t>
            </a:r>
            <a:endParaRPr>
              <a:solidFill>
                <a:schemeClr val="dk2"/>
              </a:solidFill>
            </a:endParaRPr>
          </a:p>
        </p:txBody>
      </p:sp>
      <p:sp>
        <p:nvSpPr>
          <p:cNvPr id="117" name="Google Shape;117;p2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endParaRPr dirty="0"/>
          </a:p>
          <a:p>
            <a:pPr marL="1371600" lvl="0" indent="-311150" algn="l" rtl="0">
              <a:spcBef>
                <a:spcPts val="1200"/>
              </a:spcBef>
              <a:spcAft>
                <a:spcPts val="0"/>
              </a:spcAft>
              <a:buSzPts val="1300"/>
              <a:buChar char="●"/>
            </a:pPr>
            <a:r>
              <a:rPr lang="en" dirty="0"/>
              <a:t>Yi Xiang (683 - 727 n. Chr.)</a:t>
            </a:r>
            <a:endParaRPr dirty="0"/>
          </a:p>
          <a:p>
            <a:pPr marL="0" lvl="0" indent="0" algn="l" rtl="0">
              <a:spcBef>
                <a:spcPts val="1200"/>
              </a:spcBef>
              <a:spcAft>
                <a:spcPts val="0"/>
              </a:spcAft>
              <a:buNone/>
            </a:pPr>
            <a:endParaRPr dirty="0"/>
          </a:p>
          <a:p>
            <a:pPr marL="1371600" lvl="0" indent="-311150" algn="l" rtl="0">
              <a:spcBef>
                <a:spcPts val="1200"/>
              </a:spcBef>
              <a:spcAft>
                <a:spcPts val="0"/>
              </a:spcAft>
              <a:buSzPts val="1300"/>
              <a:buChar char="●"/>
            </a:pPr>
            <a:r>
              <a:rPr lang="en" dirty="0"/>
              <a:t>Wang Xiaotong (580 - 640 n. Chr.)</a:t>
            </a:r>
            <a:endParaRPr dirty="0"/>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2103</Words>
  <Application>Microsoft Office PowerPoint</Application>
  <PresentationFormat>Diavoorstelling (16:9)</PresentationFormat>
  <Paragraphs>195</Paragraphs>
  <Slides>18</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Merriweather</vt:lpstr>
      <vt:lpstr>Roboto</vt:lpstr>
      <vt:lpstr>Calibri</vt:lpstr>
      <vt:lpstr>Paradigm</vt:lpstr>
      <vt:lpstr>Klassiek China</vt:lpstr>
      <vt:lpstr>Inhoudsopgave</vt:lpstr>
      <vt:lpstr>Achtergrond- informatie </vt:lpstr>
      <vt:lpstr>Vroeg</vt:lpstr>
      <vt:lpstr>Liu Hui</vt:lpstr>
      <vt:lpstr>Sun Zi</vt:lpstr>
      <vt:lpstr>Zhang Qiujian</vt:lpstr>
      <vt:lpstr>Dingen die opvallen</vt:lpstr>
      <vt:lpstr>Middelste tijdsperiode</vt:lpstr>
      <vt:lpstr>Yi Xiang (683 - 727)   </vt:lpstr>
      <vt:lpstr>Wang Xiaotong (580 - 640)</vt:lpstr>
      <vt:lpstr>Dingen die opvallen</vt:lpstr>
      <vt:lpstr>Laat  </vt:lpstr>
      <vt:lpstr>Yang Hui  (1238 – 1298)</vt:lpstr>
      <vt:lpstr>Qin Jiushao (1202-1261)</vt:lpstr>
      <vt:lpstr>Chinese reststelling</vt:lpstr>
      <vt:lpstr>Zhu en Ye</vt:lpstr>
      <vt:lpstr>Wat valt er 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Klassiek China</dc:title>
  <cp:lastModifiedBy>Dominika Karaszewska</cp:lastModifiedBy>
  <cp:revision>1</cp:revision>
  <dcterms:modified xsi:type="dcterms:W3CDTF">2024-02-19T11:50:58Z</dcterms:modified>
</cp:coreProperties>
</file>