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/>
    <p:restoredTop sz="94649"/>
  </p:normalViewPr>
  <p:slideViewPr>
    <p:cSldViewPr snapToGrid="0">
      <p:cViewPr varScale="1">
        <p:scale>
          <a:sx n="123" d="100"/>
          <a:sy n="123" d="100"/>
        </p:scale>
        <p:origin x="2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bb23b39ce1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bb23b39ce1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bb23b39ce1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bb23b39ce1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bb23b39ce1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bb23b39ce1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bb23b39ce1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bb23b39ce1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bb23b39ce1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bb23b39ce1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bc6d5a6e8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bc6d5a6e8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bc6d5a6e8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bc6d5a6e8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bc6d5a6e8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bc6d5a6e8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bc6d5a6e8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bc6d5a6e8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bc6d5a6e8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bc6d5a6e8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b23b39ce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bb23b39ce1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bb23b39ce1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bb23b39ce1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bb23b39ce1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bb23b39ce1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b23b39ce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bb23b39ce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bb23b39ce1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bb23b39ce1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b23b39ce1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bb23b39ce1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bb23b39ce1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bb23b39ce1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b23b39ce1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bb23b39ce1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b23b39ce1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bb23b39ce1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b23b39ce1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bb23b39ce1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00407-015-0156-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007/978-1-4612-4608-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D7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279152"/>
            <a:ext cx="8222100" cy="13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Wiskunde in het Islamitisch-Arabische cultuurgebied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Door Geert Simon en Marijn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</a:t>
            </a:r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subTitle" idx="1"/>
          </p:nvPr>
        </p:nvSpPr>
        <p:spPr>
          <a:xfrm>
            <a:off x="598100" y="1567650"/>
            <a:ext cx="8222100" cy="20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Perzische wiskundige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 i="1">
                <a:solidFill>
                  <a:schemeClr val="dk1"/>
                </a:solidFill>
              </a:rPr>
              <a:t>Principes van Hindoeïstische rekening</a:t>
            </a:r>
            <a:endParaRPr sz="1775" i="1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Twee delen</a:t>
            </a:r>
            <a:endParaRPr sz="1775">
              <a:solidFill>
                <a:schemeClr val="dk1"/>
              </a:solidFill>
            </a:endParaRPr>
          </a:p>
          <a:p>
            <a:pPr marL="914400" lvl="1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○"/>
            </a:pPr>
            <a:r>
              <a:rPr lang="nl" sz="1775">
                <a:solidFill>
                  <a:schemeClr val="dk1"/>
                </a:solidFill>
              </a:rPr>
              <a:t>Decimale rekenkunde</a:t>
            </a:r>
            <a:endParaRPr sz="1775">
              <a:solidFill>
                <a:schemeClr val="dk1"/>
              </a:solidFill>
            </a:endParaRPr>
          </a:p>
          <a:p>
            <a:pPr marL="914400" lvl="1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○"/>
            </a:pPr>
            <a:r>
              <a:rPr lang="nl" sz="1775">
                <a:solidFill>
                  <a:schemeClr val="dk1"/>
                </a:solidFill>
              </a:rPr>
              <a:t>Sexagesimale stelsel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Zandbord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Voorbeeld optellen</a:t>
            </a:r>
            <a:endParaRPr sz="1775">
              <a:solidFill>
                <a:schemeClr val="dk1"/>
              </a:solidFill>
            </a:endParaRPr>
          </a:p>
        </p:txBody>
      </p:sp>
      <p:sp>
        <p:nvSpPr>
          <p:cNvPr id="170" name="Google Shape;170;p22"/>
          <p:cNvSpPr txBox="1">
            <a:spLocks noGrp="1"/>
          </p:cNvSpPr>
          <p:nvPr>
            <p:ph type="ctrTitle"/>
          </p:nvPr>
        </p:nvSpPr>
        <p:spPr>
          <a:xfrm>
            <a:off x="598100" y="559425"/>
            <a:ext cx="58650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300">
                <a:solidFill>
                  <a:schemeClr val="dk1"/>
                </a:solidFill>
              </a:rPr>
              <a:t>Kushyar ibn Labban (971 - 1029)</a:t>
            </a:r>
            <a:endParaRPr sz="3300">
              <a:solidFill>
                <a:schemeClr val="dk1"/>
              </a:solidFill>
            </a:endParaRPr>
          </a:p>
        </p:txBody>
      </p:sp>
      <p:pic>
        <p:nvPicPr>
          <p:cNvPr id="171" name="Google Shape;17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2575" y="3889825"/>
            <a:ext cx="61722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/>
        </p:nvSpPr>
        <p:spPr>
          <a:xfrm>
            <a:off x="6328400" y="4609525"/>
            <a:ext cx="23283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Tekens voor 9 decimale getallen [4]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</a:t>
            </a:r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subTitle" idx="1"/>
          </p:nvPr>
        </p:nvSpPr>
        <p:spPr>
          <a:xfrm>
            <a:off x="598100" y="1567650"/>
            <a:ext cx="5333400" cy="30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Vertaler van Euclides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 i="1">
                <a:solidFill>
                  <a:schemeClr val="dk1"/>
                </a:solidFill>
              </a:rPr>
              <a:t>Het boek van hoofdstukken over Hindoeïstische rekenkunde (952-953)</a:t>
            </a:r>
            <a:endParaRPr sz="1775" i="1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Decimale breuken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Papier en inkt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Bedelende waarzeggers</a:t>
            </a:r>
            <a:endParaRPr sz="1775">
              <a:solidFill>
                <a:schemeClr val="dk1"/>
              </a:solidFill>
            </a:endParaRPr>
          </a:p>
        </p:txBody>
      </p:sp>
      <p:sp>
        <p:nvSpPr>
          <p:cNvPr id="179" name="Google Shape;179;p23"/>
          <p:cNvSpPr txBox="1">
            <a:spLocks noGrp="1"/>
          </p:cNvSpPr>
          <p:nvPr>
            <p:ph type="ctrTitle"/>
          </p:nvPr>
        </p:nvSpPr>
        <p:spPr>
          <a:xfrm>
            <a:off x="598100" y="559425"/>
            <a:ext cx="58650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300">
                <a:solidFill>
                  <a:schemeClr val="dk1"/>
                </a:solidFill>
              </a:rPr>
              <a:t>Al-Uqlidisi (920 - 980)</a:t>
            </a:r>
            <a:endParaRPr sz="3300">
              <a:solidFill>
                <a:schemeClr val="dk1"/>
              </a:solidFill>
            </a:endParaRPr>
          </a:p>
        </p:txBody>
      </p:sp>
      <p:pic>
        <p:nvPicPr>
          <p:cNvPr id="180" name="Google Shape;18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9725" y="1120275"/>
            <a:ext cx="2917376" cy="353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 txBox="1"/>
          <p:nvPr/>
        </p:nvSpPr>
        <p:spPr>
          <a:xfrm>
            <a:off x="6477500" y="4520075"/>
            <a:ext cx="25314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Arabische tekst van Al-Uqlidisi [4]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6036900" y="2880775"/>
            <a:ext cx="269400" cy="269400"/>
          </a:xfrm>
          <a:prstGeom prst="ellipse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23"/>
          <p:cNvSpPr/>
          <p:nvPr/>
        </p:nvSpPr>
        <p:spPr>
          <a:xfrm>
            <a:off x="7332300" y="2956975"/>
            <a:ext cx="269400" cy="269400"/>
          </a:xfrm>
          <a:prstGeom prst="ellipse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</a:t>
            </a:r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subTitle" idx="1"/>
          </p:nvPr>
        </p:nvSpPr>
        <p:spPr>
          <a:xfrm>
            <a:off x="598100" y="1567650"/>
            <a:ext cx="5485200" cy="27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Perzische wiskundige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Samarqand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 i="1">
                <a:solidFill>
                  <a:schemeClr val="dk1"/>
                </a:solidFill>
              </a:rPr>
              <a:t>Miftah al-Hisab (Sleutel tot rekenkunde) (1427)</a:t>
            </a:r>
            <a:endParaRPr sz="1775" i="1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Wortel trekken 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5e machtswortel van 44.240.899.506.197</a:t>
            </a:r>
            <a:endParaRPr sz="1775">
              <a:solidFill>
                <a:schemeClr val="dk1"/>
              </a:solidFill>
            </a:endParaRPr>
          </a:p>
        </p:txBody>
      </p:sp>
      <p:sp>
        <p:nvSpPr>
          <p:cNvPr id="190" name="Google Shape;190;p24"/>
          <p:cNvSpPr txBox="1">
            <a:spLocks noGrp="1"/>
          </p:cNvSpPr>
          <p:nvPr>
            <p:ph type="ctrTitle"/>
          </p:nvPr>
        </p:nvSpPr>
        <p:spPr>
          <a:xfrm>
            <a:off x="598100" y="559425"/>
            <a:ext cx="58650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300">
                <a:solidFill>
                  <a:schemeClr val="dk1"/>
                </a:solidFill>
              </a:rPr>
              <a:t>Al-Kashi (1380 - 1429)</a:t>
            </a:r>
            <a:endParaRPr sz="3300">
              <a:solidFill>
                <a:schemeClr val="dk1"/>
              </a:solidFill>
            </a:endParaRPr>
          </a:p>
        </p:txBody>
      </p:sp>
      <p:pic>
        <p:nvPicPr>
          <p:cNvPr id="191" name="Google Shape;1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3551" y="637800"/>
            <a:ext cx="2869875" cy="41702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4"/>
          <p:cNvSpPr txBox="1"/>
          <p:nvPr/>
        </p:nvSpPr>
        <p:spPr>
          <a:xfrm>
            <a:off x="5800325" y="4758075"/>
            <a:ext cx="3367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Procedure voor het vinden van de wortel van 331.781 [4]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>
            <a:spLocks noGrp="1"/>
          </p:cNvSpPr>
          <p:nvPr>
            <p:ph type="ctrTitle"/>
          </p:nvPr>
        </p:nvSpPr>
        <p:spPr>
          <a:xfrm>
            <a:off x="598100" y="559425"/>
            <a:ext cx="58650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300">
                <a:solidFill>
                  <a:schemeClr val="dk1"/>
                </a:solidFill>
              </a:rPr>
              <a:t>Meetkunde</a:t>
            </a:r>
            <a:endParaRPr sz="3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</a:t>
            </a:r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subTitle" idx="1"/>
          </p:nvPr>
        </p:nvSpPr>
        <p:spPr>
          <a:xfrm>
            <a:off x="598100" y="1567650"/>
            <a:ext cx="8222100" cy="20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Banu Musa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Harran -&gt; Bagdad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 i="1">
                <a:solidFill>
                  <a:schemeClr val="dk1"/>
                </a:solidFill>
              </a:rPr>
              <a:t>De Elementen</a:t>
            </a:r>
            <a:endParaRPr sz="1775" i="1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Meetkundige verantwoording</a:t>
            </a:r>
            <a:endParaRPr sz="1775">
              <a:solidFill>
                <a:schemeClr val="dk1"/>
              </a:solidFill>
            </a:endParaRPr>
          </a:p>
        </p:txBody>
      </p:sp>
      <p:sp>
        <p:nvSpPr>
          <p:cNvPr id="204" name="Google Shape;204;p26"/>
          <p:cNvSpPr txBox="1">
            <a:spLocks noGrp="1"/>
          </p:cNvSpPr>
          <p:nvPr>
            <p:ph type="ctrTitle"/>
          </p:nvPr>
        </p:nvSpPr>
        <p:spPr>
          <a:xfrm>
            <a:off x="598100" y="559425"/>
            <a:ext cx="58650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chemeClr val="dk1"/>
                </a:solidFill>
              </a:rPr>
              <a:t>Thabit ibn Qurra (836 - 901)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</a:t>
            </a:r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subTitle" idx="1"/>
          </p:nvPr>
        </p:nvSpPr>
        <p:spPr>
          <a:xfrm>
            <a:off x="598100" y="1567650"/>
            <a:ext cx="8222100" cy="27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Apollonios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 i="1">
                <a:solidFill>
                  <a:schemeClr val="dk1"/>
                </a:solidFill>
              </a:rPr>
              <a:t>Over het tekenen van de drie kegelsneden</a:t>
            </a:r>
            <a:r>
              <a:rPr lang="nl" sz="1775">
                <a:solidFill>
                  <a:schemeClr val="dk1"/>
                </a:solidFill>
              </a:rPr>
              <a:t> </a:t>
            </a:r>
            <a:endParaRPr sz="1775">
              <a:solidFill>
                <a:schemeClr val="dk1"/>
              </a:solidFill>
            </a:endParaRPr>
          </a:p>
          <a:p>
            <a:pPr marL="914400" lvl="1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○"/>
            </a:pPr>
            <a:r>
              <a:rPr lang="nl" sz="1775">
                <a:solidFill>
                  <a:schemeClr val="dk1"/>
                </a:solidFill>
              </a:rPr>
              <a:t>Parabool</a:t>
            </a:r>
            <a:endParaRPr sz="1775">
              <a:solidFill>
                <a:schemeClr val="dk1"/>
              </a:solidFill>
            </a:endParaRPr>
          </a:p>
          <a:p>
            <a:pPr marL="914400" lvl="1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○"/>
            </a:pPr>
            <a:r>
              <a:rPr lang="nl" sz="1775">
                <a:solidFill>
                  <a:schemeClr val="dk1"/>
                </a:solidFill>
              </a:rPr>
              <a:t>Ellips</a:t>
            </a:r>
            <a:endParaRPr sz="1775">
              <a:solidFill>
                <a:schemeClr val="dk1"/>
              </a:solidFill>
            </a:endParaRPr>
          </a:p>
          <a:p>
            <a:pPr marL="914400" lvl="1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○"/>
            </a:pPr>
            <a:r>
              <a:rPr lang="nl" sz="1775">
                <a:solidFill>
                  <a:schemeClr val="dk1"/>
                </a:solidFill>
              </a:rPr>
              <a:t>Hyperbool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Familie eer over oppervlakte parabool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Analyse en synthese</a:t>
            </a:r>
            <a:endParaRPr sz="177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75">
              <a:solidFill>
                <a:schemeClr val="dk1"/>
              </a:solidFill>
            </a:endParaRPr>
          </a:p>
        </p:txBody>
      </p:sp>
      <p:sp>
        <p:nvSpPr>
          <p:cNvPr id="211" name="Google Shape;211;p27"/>
          <p:cNvSpPr txBox="1">
            <a:spLocks noGrp="1"/>
          </p:cNvSpPr>
          <p:nvPr>
            <p:ph type="ctrTitle"/>
          </p:nvPr>
        </p:nvSpPr>
        <p:spPr>
          <a:xfrm>
            <a:off x="598100" y="559425"/>
            <a:ext cx="58650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300">
                <a:solidFill>
                  <a:schemeClr val="dk1"/>
                </a:solidFill>
              </a:rPr>
              <a:t>Ibrahim b Sinan (909 - 946)</a:t>
            </a:r>
            <a:endParaRPr sz="3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</a:t>
            </a:r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subTitle" idx="1"/>
          </p:nvPr>
        </p:nvSpPr>
        <p:spPr>
          <a:xfrm>
            <a:off x="598100" y="1567650"/>
            <a:ext cx="8222100" cy="27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Baghdad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 i="1">
                <a:solidFill>
                  <a:schemeClr val="dk1"/>
                </a:solidFill>
              </a:rPr>
              <a:t>Het perfecte kompas voor kegelsneden</a:t>
            </a:r>
            <a:r>
              <a:rPr lang="nl" sz="1775">
                <a:solidFill>
                  <a:schemeClr val="dk1"/>
                </a:solidFill>
              </a:rPr>
              <a:t> 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Zevenhoek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Aristoteles afstand aarde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Driedeling van de hoek</a:t>
            </a:r>
            <a:endParaRPr sz="1775">
              <a:solidFill>
                <a:schemeClr val="dk1"/>
              </a:solidFill>
            </a:endParaRPr>
          </a:p>
        </p:txBody>
      </p:sp>
      <p:sp>
        <p:nvSpPr>
          <p:cNvPr id="218" name="Google Shape;218;p28"/>
          <p:cNvSpPr txBox="1">
            <a:spLocks noGrp="1"/>
          </p:cNvSpPr>
          <p:nvPr>
            <p:ph type="ctrTitle"/>
          </p:nvPr>
        </p:nvSpPr>
        <p:spPr>
          <a:xfrm>
            <a:off x="598100" y="559425"/>
            <a:ext cx="58650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300">
                <a:solidFill>
                  <a:schemeClr val="dk1"/>
                </a:solidFill>
              </a:rPr>
              <a:t>Abu Sahl Al-Kuhi (940 - 1020)</a:t>
            </a:r>
            <a:endParaRPr sz="3300">
              <a:solidFill>
                <a:schemeClr val="dk1"/>
              </a:solidFill>
            </a:endParaRPr>
          </a:p>
        </p:txBody>
      </p:sp>
      <p:pic>
        <p:nvPicPr>
          <p:cNvPr id="219" name="Google Shape;219;p28"/>
          <p:cNvPicPr preferRelativeResize="0"/>
          <p:nvPr/>
        </p:nvPicPr>
        <p:blipFill rotWithShape="1">
          <a:blip r:embed="rId3">
            <a:alphaModFix/>
          </a:blip>
          <a:srcRect b="8941"/>
          <a:stretch/>
        </p:blipFill>
        <p:spPr>
          <a:xfrm>
            <a:off x="6127175" y="864900"/>
            <a:ext cx="2947675" cy="358669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8"/>
          <p:cNvSpPr txBox="1"/>
          <p:nvPr/>
        </p:nvSpPr>
        <p:spPr>
          <a:xfrm>
            <a:off x="6664025" y="4453275"/>
            <a:ext cx="23505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Het perfecte kompas van Abu Sahl [5]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</a:t>
            </a:r>
            <a:endParaRPr/>
          </a:p>
        </p:txBody>
      </p:sp>
      <p:sp>
        <p:nvSpPr>
          <p:cNvPr id="226" name="Google Shape;226;p29"/>
          <p:cNvSpPr txBox="1">
            <a:spLocks noGrp="1"/>
          </p:cNvSpPr>
          <p:nvPr>
            <p:ph type="subTitle" idx="1"/>
          </p:nvPr>
        </p:nvSpPr>
        <p:spPr>
          <a:xfrm>
            <a:off x="598100" y="1567650"/>
            <a:ext cx="8222100" cy="27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Bewegende meetkunde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Het lemma van Abu Sahl al-Kuhi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Astrolabium: “al-zuraqi”</a:t>
            </a:r>
            <a:endParaRPr sz="1775">
              <a:solidFill>
                <a:schemeClr val="dk1"/>
              </a:solidFill>
            </a:endParaRPr>
          </a:p>
        </p:txBody>
      </p:sp>
      <p:sp>
        <p:nvSpPr>
          <p:cNvPr id="227" name="Google Shape;227;p29"/>
          <p:cNvSpPr txBox="1">
            <a:spLocks noGrp="1"/>
          </p:cNvSpPr>
          <p:nvPr>
            <p:ph type="ctrTitle"/>
          </p:nvPr>
        </p:nvSpPr>
        <p:spPr>
          <a:xfrm>
            <a:off x="598100" y="559425"/>
            <a:ext cx="58650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300">
                <a:solidFill>
                  <a:schemeClr val="dk1"/>
                </a:solidFill>
              </a:rPr>
              <a:t>Abd Al-jalil Al-Sijzi (945-1020)</a:t>
            </a:r>
            <a:endParaRPr sz="3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</a:t>
            </a:r>
            <a:endParaRPr/>
          </a:p>
        </p:txBody>
      </p:sp>
      <p:sp>
        <p:nvSpPr>
          <p:cNvPr id="233" name="Google Shape;233;p30"/>
          <p:cNvSpPr txBox="1">
            <a:spLocks noGrp="1"/>
          </p:cNvSpPr>
          <p:nvPr>
            <p:ph type="subTitle" idx="1"/>
          </p:nvPr>
        </p:nvSpPr>
        <p:spPr>
          <a:xfrm>
            <a:off x="598100" y="1567650"/>
            <a:ext cx="8222100" cy="27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Bepaling hemellichamen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Breedtegraad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Verschillende platen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Aarde roteert</a:t>
            </a:r>
            <a:endParaRPr sz="1775">
              <a:solidFill>
                <a:schemeClr val="dk1"/>
              </a:solidFill>
            </a:endParaRPr>
          </a:p>
        </p:txBody>
      </p:sp>
      <p:sp>
        <p:nvSpPr>
          <p:cNvPr id="234" name="Google Shape;234;p30"/>
          <p:cNvSpPr txBox="1">
            <a:spLocks noGrp="1"/>
          </p:cNvSpPr>
          <p:nvPr>
            <p:ph type="ctrTitle"/>
          </p:nvPr>
        </p:nvSpPr>
        <p:spPr>
          <a:xfrm>
            <a:off x="598100" y="559425"/>
            <a:ext cx="58650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300">
                <a:solidFill>
                  <a:schemeClr val="dk1"/>
                </a:solidFill>
              </a:rPr>
              <a:t>Astrolabium</a:t>
            </a:r>
            <a:endParaRPr sz="3300">
              <a:solidFill>
                <a:schemeClr val="dk1"/>
              </a:solidFill>
            </a:endParaRPr>
          </a:p>
        </p:txBody>
      </p:sp>
      <p:pic>
        <p:nvPicPr>
          <p:cNvPr id="235" name="Google Shape;23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44025"/>
            <a:ext cx="4001725" cy="305545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0"/>
          <p:cNvSpPr txBox="1"/>
          <p:nvPr/>
        </p:nvSpPr>
        <p:spPr>
          <a:xfrm>
            <a:off x="7241850" y="4023275"/>
            <a:ext cx="1416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Astrolabium [4]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</a:t>
            </a:r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subTitle" idx="1"/>
          </p:nvPr>
        </p:nvSpPr>
        <p:spPr>
          <a:xfrm>
            <a:off x="598100" y="1567650"/>
            <a:ext cx="8222100" cy="27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Khwarizm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 i="1">
                <a:solidFill>
                  <a:schemeClr val="dk1"/>
                </a:solidFill>
              </a:rPr>
              <a:t>India</a:t>
            </a:r>
            <a:endParaRPr sz="1775" i="1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 i="1">
                <a:solidFill>
                  <a:schemeClr val="dk1"/>
                </a:solidFill>
              </a:rPr>
              <a:t>Over de bepaling van de coördinaten van steden</a:t>
            </a:r>
            <a:endParaRPr sz="1775" i="1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 i="1">
                <a:solidFill>
                  <a:schemeClr val="dk1"/>
                </a:solidFill>
              </a:rPr>
              <a:t>De sleutel tot de wetenschap van astronomie</a:t>
            </a:r>
            <a:br>
              <a:rPr lang="nl" sz="1775" i="1">
                <a:solidFill>
                  <a:schemeClr val="dk1"/>
                </a:solidFill>
              </a:rPr>
            </a:br>
            <a:endParaRPr sz="1775" i="1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Perzië</a:t>
            </a:r>
            <a:endParaRPr sz="1775">
              <a:solidFill>
                <a:schemeClr val="dk1"/>
              </a:solidFill>
            </a:endParaRPr>
          </a:p>
        </p:txBody>
      </p:sp>
      <p:sp>
        <p:nvSpPr>
          <p:cNvPr id="243" name="Google Shape;243;p31"/>
          <p:cNvSpPr txBox="1">
            <a:spLocks noGrp="1"/>
          </p:cNvSpPr>
          <p:nvPr>
            <p:ph type="ctrTitle"/>
          </p:nvPr>
        </p:nvSpPr>
        <p:spPr>
          <a:xfrm>
            <a:off x="598100" y="559425"/>
            <a:ext cx="58650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300">
                <a:solidFill>
                  <a:schemeClr val="dk1"/>
                </a:solidFill>
              </a:rPr>
              <a:t>Al-Biruni (970 - 1050)</a:t>
            </a:r>
            <a:endParaRPr sz="3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</a:t>
            </a: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598100" y="1567650"/>
            <a:ext cx="8222100" cy="20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 dirty="0">
                <a:solidFill>
                  <a:schemeClr val="dk1"/>
                </a:solidFill>
              </a:rPr>
              <a:t>Geschiedenis Islam</a:t>
            </a:r>
            <a:endParaRPr sz="1775" dirty="0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 dirty="0">
                <a:solidFill>
                  <a:schemeClr val="dk1"/>
                </a:solidFill>
              </a:rPr>
              <a:t>Wetenschappelijke activiteit</a:t>
            </a:r>
            <a:endParaRPr sz="1775" dirty="0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 dirty="0">
                <a:solidFill>
                  <a:schemeClr val="dk1"/>
                </a:solidFill>
              </a:rPr>
              <a:t>Algebra</a:t>
            </a:r>
            <a:endParaRPr sz="1775" dirty="0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 dirty="0">
                <a:solidFill>
                  <a:schemeClr val="dk1"/>
                </a:solidFill>
              </a:rPr>
              <a:t>Rekenkunde</a:t>
            </a:r>
            <a:endParaRPr sz="1775" dirty="0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 dirty="0">
                <a:solidFill>
                  <a:schemeClr val="dk1"/>
                </a:solidFill>
              </a:rPr>
              <a:t>Meetkunde</a:t>
            </a:r>
            <a:endParaRPr sz="1775" dirty="0">
              <a:solidFill>
                <a:schemeClr val="dk1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598100" y="559425"/>
            <a:ext cx="30507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chemeClr val="dk1"/>
                </a:solidFill>
              </a:rPr>
              <a:t>Inhoud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</a:t>
            </a:r>
            <a:endParaRPr/>
          </a:p>
        </p:txBody>
      </p:sp>
      <p:sp>
        <p:nvSpPr>
          <p:cNvPr id="249" name="Google Shape;249;p32"/>
          <p:cNvSpPr txBox="1">
            <a:spLocks noGrp="1"/>
          </p:cNvSpPr>
          <p:nvPr>
            <p:ph type="ctrTitle"/>
          </p:nvPr>
        </p:nvSpPr>
        <p:spPr>
          <a:xfrm>
            <a:off x="598100" y="1778625"/>
            <a:ext cx="58650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300">
                <a:solidFill>
                  <a:schemeClr val="dk1"/>
                </a:solidFill>
              </a:rPr>
              <a:t>Vragen?</a:t>
            </a:r>
            <a:endParaRPr sz="3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</a:t>
            </a:r>
            <a:endParaRPr/>
          </a:p>
        </p:txBody>
      </p:sp>
      <p:sp>
        <p:nvSpPr>
          <p:cNvPr id="255" name="Google Shape;255;p33"/>
          <p:cNvSpPr txBox="1">
            <a:spLocks noGrp="1"/>
          </p:cNvSpPr>
          <p:nvPr>
            <p:ph type="subTitle" idx="1"/>
          </p:nvPr>
        </p:nvSpPr>
        <p:spPr>
          <a:xfrm>
            <a:off x="598100" y="1205400"/>
            <a:ext cx="8222100" cy="36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chemeClr val="dk1"/>
                </a:solidFill>
              </a:rPr>
              <a:t>[1] Wikipedia-bijdragers. (2023, 9 november). </a:t>
            </a:r>
            <a:r>
              <a:rPr lang="nl" sz="1200" i="1">
                <a:solidFill>
                  <a:schemeClr val="dk1"/>
                </a:solidFill>
              </a:rPr>
              <a:t>Islamitische veroveringen</a:t>
            </a:r>
            <a:r>
              <a:rPr lang="nl" sz="1200">
                <a:solidFill>
                  <a:schemeClr val="dk1"/>
                </a:solidFill>
              </a:rPr>
              <a:t>. Wikipedia. https://nl.wikipedia.org/wiki/Islamitische_veroveringen</a:t>
            </a:r>
            <a:br>
              <a:rPr lang="nl" sz="12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chemeClr val="dk1"/>
                </a:solidFill>
              </a:rPr>
              <a:t>[2] </a:t>
            </a:r>
            <a:r>
              <a:rPr lang="nl" sz="1200" i="1">
                <a:solidFill>
                  <a:schemeClr val="dk1"/>
                </a:solidFill>
              </a:rPr>
              <a:t>Mathematical Treasures - Al-Khwarizmi’s Algebra | Mathematical Association of America</a:t>
            </a:r>
            <a:r>
              <a:rPr lang="nl" sz="1200">
                <a:solidFill>
                  <a:schemeClr val="dk1"/>
                </a:solidFill>
              </a:rPr>
              <a:t>. (z.d.). https://maa.org/press/periodicals/convergence/mathematical-treasures-al-khwarizmis-algebra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chemeClr val="dk1"/>
                </a:solidFill>
              </a:rPr>
              <a:t>[3] Bajri, S., Hannah, J., &amp; Montelle, C. (2015). Revisiting Al-Samaw’al’s table of binomial coefficients: Greek inspiration, diagrammatic reasoning and mathematical induction. </a:t>
            </a:r>
            <a:r>
              <a:rPr lang="nl" sz="1200" i="1">
                <a:solidFill>
                  <a:schemeClr val="dk1"/>
                </a:solidFill>
              </a:rPr>
              <a:t>Archive For History Of Exact Sciences</a:t>
            </a:r>
            <a:r>
              <a:rPr lang="nl" sz="1200">
                <a:solidFill>
                  <a:schemeClr val="dk1"/>
                </a:solidFill>
              </a:rPr>
              <a:t>, </a:t>
            </a:r>
            <a:r>
              <a:rPr lang="nl" sz="1200" i="1">
                <a:solidFill>
                  <a:schemeClr val="dk1"/>
                </a:solidFill>
              </a:rPr>
              <a:t>69</a:t>
            </a:r>
            <a:r>
              <a:rPr lang="nl" sz="1200">
                <a:solidFill>
                  <a:schemeClr val="dk1"/>
                </a:solidFill>
              </a:rPr>
              <a:t>(6), 537–576. </a:t>
            </a:r>
            <a:r>
              <a:rPr lang="nl" sz="12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https://doi.org/10.1007/s00407-015-0156-x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chemeClr val="dk1"/>
                </a:solidFill>
              </a:rPr>
              <a:t>[4] Berggren, J. L. (1987). Episodes in the Mathematics of Medieval Islam. In </a:t>
            </a:r>
            <a:r>
              <a:rPr lang="nl" sz="1200" i="1">
                <a:solidFill>
                  <a:schemeClr val="dk1"/>
                </a:solidFill>
              </a:rPr>
              <a:t>Springer eBooks</a:t>
            </a:r>
            <a:r>
              <a:rPr lang="nl" sz="1200">
                <a:solidFill>
                  <a:schemeClr val="dk1"/>
                </a:solidFill>
              </a:rPr>
              <a:t>. </a:t>
            </a:r>
            <a:r>
              <a:rPr lang="nl" sz="12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https://doi.org/10.1007/978-1-4612-4608-4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chemeClr val="dk1"/>
                </a:solidFill>
              </a:rPr>
              <a:t>[5] Wikipedia contributors. (2023, 29 mei). </a:t>
            </a:r>
            <a:r>
              <a:rPr lang="nl" sz="1200" i="1">
                <a:solidFill>
                  <a:schemeClr val="dk1"/>
                </a:solidFill>
              </a:rPr>
              <a:t>Abu Sahl Al-Quhi</a:t>
            </a:r>
            <a:r>
              <a:rPr lang="nl" sz="1200">
                <a:solidFill>
                  <a:schemeClr val="dk1"/>
                </a:solidFill>
              </a:rPr>
              <a:t>. Wikipedia. https://en.wikipedia.org/wiki/Abu_Sahl_al-Quhi#/media/File:Gravure_originale_du_compas_parfait_par_Ab%C5%AB_Sahl_al-Q%C5%ABh%C4%AB.jpg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75">
              <a:solidFill>
                <a:schemeClr val="dk1"/>
              </a:solidFill>
            </a:endParaRPr>
          </a:p>
        </p:txBody>
      </p:sp>
      <p:sp>
        <p:nvSpPr>
          <p:cNvPr id="256" name="Google Shape;256;p33"/>
          <p:cNvSpPr txBox="1">
            <a:spLocks noGrp="1"/>
          </p:cNvSpPr>
          <p:nvPr>
            <p:ph type="ctrTitle"/>
          </p:nvPr>
        </p:nvSpPr>
        <p:spPr>
          <a:xfrm>
            <a:off x="503850" y="303875"/>
            <a:ext cx="54609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300">
                <a:solidFill>
                  <a:schemeClr val="dk1"/>
                </a:solidFill>
              </a:rPr>
              <a:t>Bronnenlijst</a:t>
            </a:r>
            <a:endParaRPr sz="3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598100" y="1434000"/>
            <a:ext cx="8222100" cy="22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Dood en terugkeer van Mohammed (622, 630 n. Chr.)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Egypte en Noord Afrika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642 n. Chr. Perzië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Spanje tot aan India</a:t>
            </a:r>
            <a:endParaRPr sz="1775">
              <a:solidFill>
                <a:schemeClr val="dk1"/>
              </a:solidFill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ctrTitle"/>
          </p:nvPr>
        </p:nvSpPr>
        <p:spPr>
          <a:xfrm>
            <a:off x="598100" y="559425"/>
            <a:ext cx="45453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" sz="3000">
                <a:solidFill>
                  <a:schemeClr val="dk1"/>
                </a:solidFill>
              </a:rPr>
              <a:t>Geschiedenis Islam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7100" y="2396697"/>
            <a:ext cx="4903100" cy="24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3917100" y="4820350"/>
            <a:ext cx="444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solidFill>
                  <a:schemeClr val="dk1"/>
                </a:solidFill>
                <a:highlight>
                  <a:srgbClr val="F8F9FA"/>
                </a:highlight>
              </a:rPr>
              <a:t>Het Omajjaden rijk van 622-750 [1]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ubTitle" idx="1"/>
          </p:nvPr>
        </p:nvSpPr>
        <p:spPr>
          <a:xfrm>
            <a:off x="598100" y="1434000"/>
            <a:ext cx="8222100" cy="22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Omajjaden 730 n. Chr.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Abbasiden</a:t>
            </a:r>
            <a:endParaRPr sz="1775">
              <a:solidFill>
                <a:schemeClr val="dk1"/>
              </a:solidFill>
            </a:endParaRPr>
          </a:p>
          <a:p>
            <a:pPr marL="914400" lvl="1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○"/>
            </a:pPr>
            <a:r>
              <a:rPr lang="nl" sz="1775">
                <a:solidFill>
                  <a:schemeClr val="dk1"/>
                </a:solidFill>
              </a:rPr>
              <a:t>Al Mansur</a:t>
            </a:r>
            <a:endParaRPr sz="1775">
              <a:solidFill>
                <a:schemeClr val="dk1"/>
              </a:solidFill>
            </a:endParaRPr>
          </a:p>
          <a:p>
            <a:pPr marL="914400" lvl="1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○"/>
            </a:pPr>
            <a:r>
              <a:rPr lang="nl" sz="1775">
                <a:solidFill>
                  <a:schemeClr val="dk1"/>
                </a:solidFill>
              </a:rPr>
              <a:t>Al Rashid (786-809)</a:t>
            </a:r>
            <a:endParaRPr sz="1775">
              <a:solidFill>
                <a:schemeClr val="dk1"/>
              </a:solidFill>
            </a:endParaRPr>
          </a:p>
          <a:p>
            <a:pPr marL="914400" lvl="1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○"/>
            </a:pPr>
            <a:r>
              <a:rPr lang="nl" sz="1775">
                <a:solidFill>
                  <a:schemeClr val="dk1"/>
                </a:solidFill>
              </a:rPr>
              <a:t>Al Ma’mun</a:t>
            </a:r>
            <a:endParaRPr sz="1775">
              <a:solidFill>
                <a:schemeClr val="dk1"/>
              </a:solidFill>
            </a:endParaRPr>
          </a:p>
        </p:txBody>
      </p:sp>
      <p:sp>
        <p:nvSpPr>
          <p:cNvPr id="109" name="Google Shape;109;p16"/>
          <p:cNvSpPr txBox="1">
            <a:spLocks noGrp="1"/>
          </p:cNvSpPr>
          <p:nvPr>
            <p:ph type="ctrTitle"/>
          </p:nvPr>
        </p:nvSpPr>
        <p:spPr>
          <a:xfrm>
            <a:off x="598100" y="559425"/>
            <a:ext cx="54609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chemeClr val="dk1"/>
                </a:solidFill>
              </a:rPr>
              <a:t>Wetenschappelijke activiteit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1475" y="2033175"/>
            <a:ext cx="4443652" cy="2706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1" name="Google Shape;111;p16"/>
          <p:cNvSpPr txBox="1"/>
          <p:nvPr/>
        </p:nvSpPr>
        <p:spPr>
          <a:xfrm>
            <a:off x="4066350" y="4739575"/>
            <a:ext cx="444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solidFill>
                  <a:schemeClr val="dk1"/>
                </a:solidFill>
                <a:highlight>
                  <a:srgbClr val="F8F9FA"/>
                </a:highlight>
              </a:rPr>
              <a:t>Het Abbasiden rijk van 786-809 [1]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</a:t>
            </a: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1"/>
          </p:nvPr>
        </p:nvSpPr>
        <p:spPr>
          <a:xfrm>
            <a:off x="598100" y="1245825"/>
            <a:ext cx="8222100" cy="20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Babyloniërs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Diophantus</a:t>
            </a:r>
            <a:endParaRPr sz="1775">
              <a:solidFill>
                <a:schemeClr val="dk1"/>
              </a:solidFill>
            </a:endParaRPr>
          </a:p>
          <a:p>
            <a:pPr marL="914400" lvl="1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○"/>
            </a:pPr>
            <a:r>
              <a:rPr lang="nl" sz="1775">
                <a:solidFill>
                  <a:schemeClr val="dk1"/>
                </a:solidFill>
              </a:rPr>
              <a:t>Arithmetica</a:t>
            </a:r>
            <a:endParaRPr sz="1775">
              <a:solidFill>
                <a:schemeClr val="dk1"/>
              </a:solidFill>
            </a:endParaRPr>
          </a:p>
          <a:p>
            <a:pPr marL="914400" lvl="1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○"/>
            </a:pPr>
            <a:r>
              <a:rPr lang="nl" sz="1775">
                <a:solidFill>
                  <a:schemeClr val="dk1"/>
                </a:solidFill>
              </a:rPr>
              <a:t>Geen algemene procedures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Brahmagupta</a:t>
            </a:r>
            <a:endParaRPr sz="1775">
              <a:solidFill>
                <a:schemeClr val="dk1"/>
              </a:solidFill>
            </a:endParaRPr>
          </a:p>
          <a:p>
            <a:pPr marL="914400" lvl="1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○"/>
            </a:pPr>
            <a:r>
              <a:rPr lang="nl" sz="1775">
                <a:solidFill>
                  <a:schemeClr val="dk1"/>
                </a:solidFill>
              </a:rPr>
              <a:t>Brahmasphuta-siddhanta</a:t>
            </a:r>
            <a:endParaRPr sz="1775">
              <a:solidFill>
                <a:schemeClr val="dk1"/>
              </a:solidFill>
            </a:endParaRPr>
          </a:p>
          <a:p>
            <a:pPr marL="914400" lvl="1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○"/>
            </a:pPr>
            <a:r>
              <a:rPr lang="nl" sz="1775">
                <a:solidFill>
                  <a:schemeClr val="dk1"/>
                </a:solidFill>
              </a:rPr>
              <a:t>ax + by = c en Nx</a:t>
            </a:r>
            <a:r>
              <a:rPr lang="nl" sz="1775" baseline="30000">
                <a:solidFill>
                  <a:schemeClr val="dk1"/>
                </a:solidFill>
              </a:rPr>
              <a:t>2 </a:t>
            </a:r>
            <a:r>
              <a:rPr lang="nl" sz="1775">
                <a:solidFill>
                  <a:schemeClr val="dk1"/>
                </a:solidFill>
              </a:rPr>
              <a:t>+ 1 = y</a:t>
            </a:r>
            <a:r>
              <a:rPr lang="nl" sz="1775" baseline="30000">
                <a:solidFill>
                  <a:schemeClr val="dk1"/>
                </a:solidFill>
              </a:rPr>
              <a:t>2</a:t>
            </a:r>
            <a:endParaRPr sz="1775" baseline="30000">
              <a:solidFill>
                <a:schemeClr val="dk1"/>
              </a:solidFill>
            </a:endParaRPr>
          </a:p>
        </p:txBody>
      </p:sp>
      <p:sp>
        <p:nvSpPr>
          <p:cNvPr id="118" name="Google Shape;118;p17"/>
          <p:cNvSpPr txBox="1">
            <a:spLocks noGrp="1"/>
          </p:cNvSpPr>
          <p:nvPr>
            <p:ph type="ctrTitle"/>
          </p:nvPr>
        </p:nvSpPr>
        <p:spPr>
          <a:xfrm>
            <a:off x="598100" y="407025"/>
            <a:ext cx="58650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chemeClr val="dk1"/>
                </a:solidFill>
              </a:rPr>
              <a:t>Algebra</a:t>
            </a:r>
            <a:endParaRPr sz="3000">
              <a:solidFill>
                <a:schemeClr val="dk1"/>
              </a:solidFill>
            </a:endParaRPr>
          </a:p>
        </p:txBody>
      </p:sp>
      <p:cxnSp>
        <p:nvCxnSpPr>
          <p:cNvPr id="119" name="Google Shape;119;p17"/>
          <p:cNvCxnSpPr/>
          <p:nvPr/>
        </p:nvCxnSpPr>
        <p:spPr>
          <a:xfrm>
            <a:off x="1838663" y="4267925"/>
            <a:ext cx="597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17"/>
          <p:cNvCxnSpPr/>
          <p:nvPr/>
        </p:nvCxnSpPr>
        <p:spPr>
          <a:xfrm>
            <a:off x="1919438" y="4173725"/>
            <a:ext cx="0" cy="18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7"/>
          <p:cNvCxnSpPr/>
          <p:nvPr/>
        </p:nvCxnSpPr>
        <p:spPr>
          <a:xfrm>
            <a:off x="5047538" y="4173725"/>
            <a:ext cx="0" cy="18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7"/>
          <p:cNvCxnSpPr/>
          <p:nvPr/>
        </p:nvCxnSpPr>
        <p:spPr>
          <a:xfrm>
            <a:off x="5819313" y="4173725"/>
            <a:ext cx="0" cy="18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7"/>
          <p:cNvCxnSpPr/>
          <p:nvPr/>
        </p:nvCxnSpPr>
        <p:spPr>
          <a:xfrm>
            <a:off x="6793038" y="4173725"/>
            <a:ext cx="0" cy="18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Google Shape;124;p17"/>
          <p:cNvSpPr txBox="1"/>
          <p:nvPr/>
        </p:nvSpPr>
        <p:spPr>
          <a:xfrm>
            <a:off x="4899488" y="4249925"/>
            <a:ext cx="2961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5462013" y="4249925"/>
            <a:ext cx="7722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300 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n. Chr.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67688" y="4249925"/>
            <a:ext cx="8319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628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n. Chr.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1587138" y="4249925"/>
            <a:ext cx="7722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1800 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v. Chr.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1326938" y="3827900"/>
            <a:ext cx="11850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Babyloniërs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5133238" y="3783425"/>
            <a:ext cx="11850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Diophantus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6242038" y="3783425"/>
            <a:ext cx="14832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Brahmagupta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</a:t>
            </a:r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ctrTitle"/>
          </p:nvPr>
        </p:nvSpPr>
        <p:spPr>
          <a:xfrm>
            <a:off x="598100" y="407025"/>
            <a:ext cx="58650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chemeClr val="dk1"/>
                </a:solidFill>
              </a:rPr>
              <a:t>Al-Khwarizmi (780 - 850)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37" name="Google Shape;137;p18"/>
          <p:cNvSpPr txBox="1">
            <a:spLocks noGrp="1"/>
          </p:cNvSpPr>
          <p:nvPr>
            <p:ph type="subTitle" idx="1"/>
          </p:nvPr>
        </p:nvSpPr>
        <p:spPr>
          <a:xfrm>
            <a:off x="598100" y="1326600"/>
            <a:ext cx="8222100" cy="30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Perzische wetenschapper/wiskundige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 i="1">
                <a:solidFill>
                  <a:schemeClr val="dk1"/>
                </a:solidFill>
              </a:rPr>
              <a:t>Al-Kitāb al-mukhtasar fī hisāb al-jabr wal-muqābala</a:t>
            </a:r>
            <a:r>
              <a:rPr lang="nl" sz="1775">
                <a:solidFill>
                  <a:schemeClr val="dk1"/>
                </a:solidFill>
              </a:rPr>
              <a:t> (813-833)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Beginpunt algebra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3 type vergelijkingen</a:t>
            </a:r>
            <a:endParaRPr sz="1775">
              <a:solidFill>
                <a:schemeClr val="dk1"/>
              </a:solidFill>
            </a:endParaRPr>
          </a:p>
          <a:p>
            <a:pPr marL="914400" lvl="1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○"/>
            </a:pPr>
            <a:r>
              <a:rPr lang="nl" sz="1775">
                <a:solidFill>
                  <a:schemeClr val="dk1"/>
                </a:solidFill>
              </a:rPr>
              <a:t>Getallen en māl gelijk aan wortel (a + x</a:t>
            </a:r>
            <a:r>
              <a:rPr lang="nl" sz="1775" baseline="30000">
                <a:solidFill>
                  <a:schemeClr val="dk1"/>
                </a:solidFill>
              </a:rPr>
              <a:t>2 </a:t>
            </a:r>
            <a:r>
              <a:rPr lang="nl" sz="1775">
                <a:solidFill>
                  <a:schemeClr val="dk1"/>
                </a:solidFill>
              </a:rPr>
              <a:t>= bx)</a:t>
            </a:r>
            <a:endParaRPr sz="1775">
              <a:solidFill>
                <a:schemeClr val="dk1"/>
              </a:solidFill>
            </a:endParaRPr>
          </a:p>
          <a:p>
            <a:pPr marL="914400" lvl="1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○"/>
            </a:pPr>
            <a:r>
              <a:rPr lang="nl" sz="1775">
                <a:solidFill>
                  <a:schemeClr val="dk1"/>
                </a:solidFill>
              </a:rPr>
              <a:t>Getal gelijk aan wortel en māl (a = bx + x</a:t>
            </a:r>
            <a:r>
              <a:rPr lang="nl" sz="1775" baseline="30000">
                <a:solidFill>
                  <a:schemeClr val="dk1"/>
                </a:solidFill>
              </a:rPr>
              <a:t>2</a:t>
            </a:r>
            <a:r>
              <a:rPr lang="nl" sz="1775">
                <a:solidFill>
                  <a:schemeClr val="dk1"/>
                </a:solidFill>
              </a:rPr>
              <a:t>)</a:t>
            </a:r>
            <a:endParaRPr sz="1775">
              <a:solidFill>
                <a:schemeClr val="dk1"/>
              </a:solidFill>
            </a:endParaRPr>
          </a:p>
          <a:p>
            <a:pPr marL="914400" lvl="1" indent="-3413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○"/>
            </a:pPr>
            <a:r>
              <a:rPr lang="nl" sz="1775">
                <a:solidFill>
                  <a:schemeClr val="dk1"/>
                </a:solidFill>
              </a:rPr>
              <a:t>Māl gelijk aan getal en wortel (x</a:t>
            </a:r>
            <a:r>
              <a:rPr lang="nl" sz="1775" baseline="30000">
                <a:solidFill>
                  <a:schemeClr val="dk1"/>
                </a:solidFill>
              </a:rPr>
              <a:t>2 </a:t>
            </a:r>
            <a:r>
              <a:rPr lang="nl" sz="1775">
                <a:solidFill>
                  <a:schemeClr val="dk1"/>
                </a:solidFill>
              </a:rPr>
              <a:t>= a + bx)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Voorbeeld </a:t>
            </a:r>
            <a:endParaRPr sz="1775">
              <a:solidFill>
                <a:schemeClr val="dk1"/>
              </a:solidFill>
            </a:endParaRPr>
          </a:p>
        </p:txBody>
      </p:sp>
      <p:pic>
        <p:nvPicPr>
          <p:cNvPr id="138" name="Google Shape;138;p18"/>
          <p:cNvPicPr preferRelativeResize="0"/>
          <p:nvPr/>
        </p:nvPicPr>
        <p:blipFill rotWithShape="1">
          <a:blip r:embed="rId3">
            <a:alphaModFix/>
          </a:blip>
          <a:srcRect t="22373" r="28062" b="12813"/>
          <a:stretch/>
        </p:blipFill>
        <p:spPr>
          <a:xfrm>
            <a:off x="6455175" y="2235775"/>
            <a:ext cx="1833850" cy="26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/>
        </p:nvSpPr>
        <p:spPr>
          <a:xfrm>
            <a:off x="6306925" y="4811400"/>
            <a:ext cx="2424600" cy="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Pagina uit Al-Jabr van Al-Khwarizmi [2]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</a:t>
            </a:r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1"/>
          </p:nvPr>
        </p:nvSpPr>
        <p:spPr>
          <a:xfrm>
            <a:off x="598100" y="1491450"/>
            <a:ext cx="8222100" cy="20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Dichter en wiskundige uit Perzië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 i="1">
                <a:solidFill>
                  <a:schemeClr val="dk1"/>
                </a:solidFill>
              </a:rPr>
              <a:t>Verhandeling over Algebra</a:t>
            </a:r>
            <a:endParaRPr sz="1775" i="1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14 derdegraads vergelijkingen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Kegelsneden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Geen algebraïsche oplossing</a:t>
            </a:r>
            <a:endParaRPr sz="1775">
              <a:solidFill>
                <a:schemeClr val="dk1"/>
              </a:solidFill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ctrTitle"/>
          </p:nvPr>
        </p:nvSpPr>
        <p:spPr>
          <a:xfrm>
            <a:off x="598100" y="483225"/>
            <a:ext cx="58650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100">
                <a:solidFill>
                  <a:schemeClr val="dk1"/>
                </a:solidFill>
              </a:rPr>
              <a:t>Al-Khayyami (1048 - 1131)</a:t>
            </a:r>
            <a:endParaRPr sz="3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ctrTitle"/>
          </p:nvPr>
        </p:nvSpPr>
        <p:spPr>
          <a:xfrm>
            <a:off x="748025" y="451700"/>
            <a:ext cx="84099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chemeClr val="dk1"/>
                </a:solidFill>
              </a:rPr>
              <a:t>Al-Samaw’al (1130 - 1170)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52" name="Google Shape;152;p20"/>
          <p:cNvSpPr txBox="1">
            <a:spLocks noGrp="1"/>
          </p:cNvSpPr>
          <p:nvPr>
            <p:ph type="subTitle" idx="1"/>
          </p:nvPr>
        </p:nvSpPr>
        <p:spPr>
          <a:xfrm>
            <a:off x="748025" y="1519700"/>
            <a:ext cx="4664700" cy="29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Arts en wiskundige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Al-Karaji (953 - 1029)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 i="1">
                <a:solidFill>
                  <a:schemeClr val="dk1"/>
                </a:solidFill>
              </a:rPr>
              <a:t>Al-Bahir</a:t>
            </a:r>
            <a:r>
              <a:rPr lang="nl" sz="1775">
                <a:solidFill>
                  <a:schemeClr val="dk1"/>
                </a:solidFill>
              </a:rPr>
              <a:t> (</a:t>
            </a:r>
            <a:r>
              <a:rPr lang="nl" sz="1775" i="1">
                <a:solidFill>
                  <a:schemeClr val="dk1"/>
                </a:solidFill>
              </a:rPr>
              <a:t>Het stralende rekenboek</a:t>
            </a:r>
            <a:r>
              <a:rPr lang="nl" sz="1775">
                <a:solidFill>
                  <a:schemeClr val="dk1"/>
                </a:solidFill>
              </a:rPr>
              <a:t>)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Machtsverheffen</a:t>
            </a:r>
            <a:endParaRPr sz="1775">
              <a:solidFill>
                <a:schemeClr val="dk1"/>
              </a:solidFill>
            </a:endParaRPr>
          </a:p>
          <a:p>
            <a:pPr marL="914400" lvl="1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○"/>
            </a:pPr>
            <a:r>
              <a:rPr lang="nl" sz="1775">
                <a:solidFill>
                  <a:schemeClr val="dk1"/>
                </a:solidFill>
              </a:rPr>
              <a:t>x</a:t>
            </a:r>
            <a:r>
              <a:rPr lang="nl" sz="1775" baseline="30000">
                <a:solidFill>
                  <a:schemeClr val="dk1"/>
                </a:solidFill>
              </a:rPr>
              <a:t>n</a:t>
            </a:r>
            <a:r>
              <a:rPr lang="nl" sz="1775">
                <a:solidFill>
                  <a:schemeClr val="dk1"/>
                </a:solidFill>
              </a:rPr>
              <a:t>x</a:t>
            </a:r>
            <a:r>
              <a:rPr lang="nl" sz="1775" baseline="30000">
                <a:solidFill>
                  <a:schemeClr val="dk1"/>
                </a:solidFill>
              </a:rPr>
              <a:t>m</a:t>
            </a:r>
            <a:r>
              <a:rPr lang="nl" sz="1775">
                <a:solidFill>
                  <a:schemeClr val="dk1"/>
                </a:solidFill>
              </a:rPr>
              <a:t>=x</a:t>
            </a:r>
            <a:r>
              <a:rPr lang="nl" sz="1775" baseline="30000">
                <a:solidFill>
                  <a:schemeClr val="dk1"/>
                </a:solidFill>
              </a:rPr>
              <a:t>(n+m)</a:t>
            </a:r>
            <a:endParaRPr sz="1775" baseline="30000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Driehoek van Pascal</a:t>
            </a:r>
            <a:endParaRPr sz="1775">
              <a:solidFill>
                <a:schemeClr val="dk1"/>
              </a:solidFill>
            </a:endParaRPr>
          </a:p>
        </p:txBody>
      </p:sp>
      <p:pic>
        <p:nvPicPr>
          <p:cNvPr id="153" name="Google Shape;15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7824" y="929050"/>
            <a:ext cx="3166400" cy="121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6475" y="2421500"/>
            <a:ext cx="2854500" cy="242449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 txBox="1"/>
          <p:nvPr/>
        </p:nvSpPr>
        <p:spPr>
          <a:xfrm>
            <a:off x="4559575" y="4816400"/>
            <a:ext cx="23076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Tabel met binomiale coëfficiënten [3]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7002525" y="2067150"/>
            <a:ext cx="20379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Tabel voor machtsverheffen [3]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</a:t>
            </a:r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subTitle" idx="1"/>
          </p:nvPr>
        </p:nvSpPr>
        <p:spPr>
          <a:xfrm>
            <a:off x="598100" y="1567650"/>
            <a:ext cx="7992300" cy="20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Twee getallenstelsels</a:t>
            </a:r>
            <a:endParaRPr sz="1775">
              <a:solidFill>
                <a:schemeClr val="dk1"/>
              </a:solidFill>
            </a:endParaRPr>
          </a:p>
          <a:p>
            <a:pPr marL="914400" lvl="1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○"/>
            </a:pPr>
            <a:r>
              <a:rPr lang="nl" sz="1775">
                <a:solidFill>
                  <a:schemeClr val="dk1"/>
                </a:solidFill>
              </a:rPr>
              <a:t>Kooplieden</a:t>
            </a:r>
            <a:endParaRPr sz="1775">
              <a:solidFill>
                <a:schemeClr val="dk1"/>
              </a:solidFill>
            </a:endParaRPr>
          </a:p>
          <a:p>
            <a:pPr marL="914400" lvl="1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○"/>
            </a:pPr>
            <a:r>
              <a:rPr lang="nl" sz="1775">
                <a:solidFill>
                  <a:schemeClr val="dk1"/>
                </a:solidFill>
              </a:rPr>
              <a:t>Opschrijven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 i="1">
                <a:solidFill>
                  <a:schemeClr val="dk1"/>
                </a:solidFill>
              </a:rPr>
              <a:t>Het boek over optellen en aftrekken volgens de methode van de Hindoes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Hindoe-Arabisch getalsysteem</a:t>
            </a:r>
            <a:endParaRPr sz="1775">
              <a:solidFill>
                <a:schemeClr val="dk1"/>
              </a:solidFill>
            </a:endParaRPr>
          </a:p>
          <a:p>
            <a:pPr marL="457200" lvl="0" indent="-3413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5"/>
              <a:buChar char="●"/>
            </a:pPr>
            <a:r>
              <a:rPr lang="nl" sz="1775">
                <a:solidFill>
                  <a:schemeClr val="dk1"/>
                </a:solidFill>
              </a:rPr>
              <a:t>Geen Arabisch origineel</a:t>
            </a:r>
            <a:endParaRPr sz="1775">
              <a:solidFill>
                <a:schemeClr val="dk1"/>
              </a:solidFill>
            </a:endParaRPr>
          </a:p>
        </p:txBody>
      </p:sp>
      <p:sp>
        <p:nvSpPr>
          <p:cNvPr id="163" name="Google Shape;163;p21"/>
          <p:cNvSpPr txBox="1">
            <a:spLocks noGrp="1"/>
          </p:cNvSpPr>
          <p:nvPr>
            <p:ph type="ctrTitle"/>
          </p:nvPr>
        </p:nvSpPr>
        <p:spPr>
          <a:xfrm>
            <a:off x="598100" y="559425"/>
            <a:ext cx="58650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300">
                <a:solidFill>
                  <a:schemeClr val="dk1"/>
                </a:solidFill>
              </a:rPr>
              <a:t>Rekenkunde</a:t>
            </a:r>
            <a:endParaRPr sz="3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752</Words>
  <Application>Microsoft Macintosh PowerPoint</Application>
  <PresentationFormat>Diavoorstelling (16:9)</PresentationFormat>
  <Paragraphs>165</Paragraphs>
  <Slides>21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4" baseType="lpstr">
      <vt:lpstr>Roboto</vt:lpstr>
      <vt:lpstr>Arial</vt:lpstr>
      <vt:lpstr>Geometric</vt:lpstr>
      <vt:lpstr>Wiskunde in het Islamitisch-Arabische cultuurgebied</vt:lpstr>
      <vt:lpstr>Inhoud</vt:lpstr>
      <vt:lpstr>Inhoud</vt:lpstr>
      <vt:lpstr>Inhoud</vt:lpstr>
      <vt:lpstr>Inhoud</vt:lpstr>
      <vt:lpstr>Inhoud</vt:lpstr>
      <vt:lpstr>Inhoud</vt:lpstr>
      <vt:lpstr>Al-Samaw’al (1130 - 1170)</vt:lpstr>
      <vt:lpstr>Inhoud</vt:lpstr>
      <vt:lpstr>Inhoud</vt:lpstr>
      <vt:lpstr>Inhoud</vt:lpstr>
      <vt:lpstr>Inhoud</vt:lpstr>
      <vt:lpstr>Meetkunde</vt:lpstr>
      <vt:lpstr>Inhoud</vt:lpstr>
      <vt:lpstr>Inhoud</vt:lpstr>
      <vt:lpstr>Inhoud</vt:lpstr>
      <vt:lpstr>Inhoud</vt:lpstr>
      <vt:lpstr>Inhoud</vt:lpstr>
      <vt:lpstr>Inhoud</vt:lpstr>
      <vt:lpstr>Inhoud</vt:lpstr>
      <vt:lpstr>Inhoud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Wiskunde in het Islamitisch-Arabische cultuurgebied</dc:title>
  <cp:lastModifiedBy>Microsoft Office User</cp:lastModifiedBy>
  <cp:revision>1</cp:revision>
  <dcterms:modified xsi:type="dcterms:W3CDTF">2024-02-26T15:11:52Z</dcterms:modified>
</cp:coreProperties>
</file>